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75" r:id="rId5"/>
    <p:sldId id="260" r:id="rId6"/>
    <p:sldId id="288" r:id="rId7"/>
    <p:sldId id="261" r:id="rId8"/>
    <p:sldId id="263" r:id="rId9"/>
    <p:sldId id="28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91" r:id="rId18"/>
    <p:sldId id="285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4C82"/>
    <a:srgbClr val="0A0030"/>
    <a:srgbClr val="0000FF"/>
    <a:srgbClr val="1D0185"/>
    <a:srgbClr val="0802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87744" autoAdjust="0"/>
  </p:normalViewPr>
  <p:slideViewPr>
    <p:cSldViewPr>
      <p:cViewPr>
        <p:scale>
          <a:sx n="62" d="100"/>
          <a:sy n="62" d="100"/>
        </p:scale>
        <p:origin x="-230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03429EB-6E74-4E45-8438-859D7B48F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91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CF65C5-3D99-4D3B-906C-D30FBD268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69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472CA-BB67-466C-B54A-70B44323787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38DF5-C014-4E5E-A305-2FDC098A8BE7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Currently only technical degrees are considered for 2 year program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1640E-20B6-43B3-B24B-9C1A50426F4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Engineering and possibly technical degrees will allow ROTC credit to be applied as humanities credit. 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To Earn a minor in military studies you must earn 15 credits in any ROTC program.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A 4 year AFROTC program earns you 16 SHs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CAP = $15 per year earns 8 sorties (Ames/Ankeny)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AAS = Community Service Organization within AFROTC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Shadow Program = 12 Days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 Base Visits – During year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36313-D66D-403C-8987-9C59A3E7EB48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Up to Age</a:t>
            </a:r>
            <a:r>
              <a:rPr lang="en-US" baseline="0" dirty="0" smtClean="0">
                <a:latin typeface="Times New Roman" pitchFamily="18" charset="0"/>
              </a:rPr>
              <a:t> 24: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Max Score / Minimum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Push-ups – Male: 67 (33), Female: 47 (18)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Sit-Ups – Male: 58 (42), Female: 54 (38)</a:t>
            </a:r>
          </a:p>
          <a:p>
            <a:endParaRPr lang="en-US" baseline="0" dirty="0" smtClean="0">
              <a:latin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</a:rPr>
              <a:t>1.5 Mile Run – Male: 9:36 (13:36), Female: 10:24 (16:22)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0108A-9BAC-4099-B0DE-85591E628D0E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11F9D-4D88-4657-88C6-35F3AE7DA295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Types</a:t>
            </a:r>
          </a:p>
          <a:p>
            <a:r>
              <a:rPr lang="en-US" smtClean="0">
                <a:latin typeface="Times New Roman" pitchFamily="18" charset="0"/>
              </a:rPr>
              <a:t>2 = 2 or 3 year scholarship that pays $15K (students can make up diff)</a:t>
            </a:r>
          </a:p>
          <a:p>
            <a:r>
              <a:rPr lang="en-US" smtClean="0">
                <a:latin typeface="Times New Roman" pitchFamily="18" charset="0"/>
              </a:rPr>
              <a:t>      $510 Annual Textbook allowance</a:t>
            </a:r>
          </a:p>
          <a:p>
            <a:r>
              <a:rPr lang="en-US" smtClean="0">
                <a:latin typeface="Times New Roman" pitchFamily="18" charset="0"/>
              </a:rPr>
              <a:t>      $300-$400 Monthly Stipend	</a:t>
            </a:r>
          </a:p>
          <a:p>
            <a:r>
              <a:rPr lang="en-US" smtClean="0">
                <a:latin typeface="Times New Roman" pitchFamily="18" charset="0"/>
              </a:rPr>
              <a:t>3 = 2 or 3 year scholarship that pays up to $9K (students can make up      </a:t>
            </a:r>
          </a:p>
          <a:p>
            <a:r>
              <a:rPr lang="en-US" smtClean="0">
                <a:latin typeface="Times New Roman" pitchFamily="18" charset="0"/>
              </a:rPr>
              <a:t>      diff)</a:t>
            </a:r>
          </a:p>
          <a:p>
            <a:r>
              <a:rPr lang="en-US" smtClean="0">
                <a:latin typeface="Times New Roman" pitchFamily="18" charset="0"/>
              </a:rPr>
              <a:t>     $510 Annual Textbook allowance</a:t>
            </a:r>
          </a:p>
          <a:p>
            <a:r>
              <a:rPr lang="en-US" smtClean="0">
                <a:latin typeface="Times New Roman" pitchFamily="18" charset="0"/>
              </a:rPr>
              <a:t>      $300-$400 Monthly Stipend</a:t>
            </a:r>
          </a:p>
          <a:p>
            <a:r>
              <a:rPr lang="en-US" smtClean="0">
                <a:latin typeface="Times New Roman" pitchFamily="18" charset="0"/>
              </a:rPr>
              <a:t>6 = 2 year scholarship that pays up to $3K (students can make up diff)</a:t>
            </a:r>
          </a:p>
          <a:p>
            <a:r>
              <a:rPr lang="en-US" smtClean="0">
                <a:latin typeface="Times New Roman" pitchFamily="18" charset="0"/>
              </a:rPr>
              <a:t>      $510 Annual Textbook allowance</a:t>
            </a:r>
          </a:p>
          <a:p>
            <a:r>
              <a:rPr lang="en-US" smtClean="0">
                <a:latin typeface="Times New Roman" pitchFamily="18" charset="0"/>
              </a:rPr>
              <a:t>      $300-$400 Monthly Stipend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A21EA-2BB1-4618-9070-3C550C02CE19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40" tIns="44970" rIns="89940" bIns="44970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94" tIns="0" rIns="18994" bIns="0" anchor="b"/>
          <a:lstStyle/>
          <a:p>
            <a:pPr algn="r" defTabSz="911225"/>
            <a:r>
              <a:rPr lang="en-US" sz="1000" i="1"/>
              <a:t>31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40" tIns="44970" rIns="89940" bIns="44970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-1588"/>
            <a:ext cx="297338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40" tIns="44970" rIns="89940" bIns="44970" anchor="ctr"/>
          <a:lstStyle/>
          <a:p>
            <a:endParaRPr lang="en-US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 lIns="91801" tIns="45902" rIns="91801" bIns="45902"/>
          <a:lstStyle/>
          <a:p>
            <a:r>
              <a:rPr lang="en-US" dirty="0" smtClean="0">
                <a:latin typeface="Times New Roman" pitchFamily="18" charset="0"/>
              </a:rPr>
              <a:t>1Lt pay increase = $1,069</a:t>
            </a:r>
            <a:r>
              <a:rPr lang="en-US" baseline="0" dirty="0" smtClean="0">
                <a:latin typeface="Times New Roman" pitchFamily="18" charset="0"/>
              </a:rPr>
              <a:t> (unmarried)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46300-D8E1-43ED-8045-F8BC491137B2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9BB1F-F2A6-4F6C-8002-84331F6837EC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BA7A6-6583-40E7-82CC-F3913C43D61F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131A-EC80-42D2-AD0E-1351016AD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E9AF-7382-471E-8655-18C745FA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627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046D-80D5-4F9E-ACF4-038F3D732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FD77-76E4-47DD-B4B4-9B252714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EA81-12E0-4848-9307-0FFC4698C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AE1A-6ADE-4BB1-A02F-39F9F972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D977-2B83-44EA-BF7A-E5E7F8130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6B57-6631-4C64-B07C-08380B78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3737-A607-4B62-8DB2-6161A278E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D527-CDDB-4545-86DB-154E610F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2F6F-7965-4EAF-B969-A6786D660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AE47-1141-4552-9D94-282935F8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1C0722D-426E-47D4-8C05-4AE457BC8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4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994FF"/>
        </a:buClr>
        <a:buChar char="•"/>
        <a:defRPr sz="3200" b="1">
          <a:solidFill>
            <a:srgbClr val="044C8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 b="1" i="1">
          <a:solidFill>
            <a:srgbClr val="0667B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05740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4000" dirty="0" smtClean="0"/>
              <a:t>Air Force ROTC </a:t>
            </a:r>
            <a:br>
              <a:rPr lang="en-US" sz="4000" dirty="0" smtClean="0"/>
            </a:br>
            <a:r>
              <a:rPr lang="en-US" sz="4000" dirty="0" smtClean="0"/>
              <a:t>Detachment 250</a:t>
            </a:r>
            <a:br>
              <a:rPr lang="en-US" sz="4000" dirty="0" smtClean="0"/>
            </a:br>
            <a:r>
              <a:rPr lang="en-US" sz="4000" dirty="0" smtClean="0"/>
              <a:t>Iowa State University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 College Scholarship Process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534400" cy="4343400"/>
          </a:xfrm>
        </p:spPr>
        <p:txBody>
          <a:bodyPr/>
          <a:lstStyle/>
          <a:p>
            <a:r>
              <a:rPr lang="en-US" dirty="0" smtClean="0"/>
              <a:t>2 &amp; 3 Year Scholarships: </a:t>
            </a:r>
            <a:r>
              <a:rPr lang="en-US" sz="2400" dirty="0" smtClean="0"/>
              <a:t>Highly Competitive</a:t>
            </a:r>
            <a:endParaRPr lang="en-US" dirty="0" smtClean="0"/>
          </a:p>
          <a:p>
            <a:pPr lvl="1"/>
            <a:r>
              <a:rPr lang="en-US" dirty="0" smtClean="0"/>
              <a:t>Air Force Pays $9K to $18K per year</a:t>
            </a:r>
          </a:p>
          <a:p>
            <a:pPr lvl="2"/>
            <a:r>
              <a:rPr lang="en-US" dirty="0" smtClean="0"/>
              <a:t> $900 Allowance for Books/Fees</a:t>
            </a:r>
          </a:p>
          <a:p>
            <a:pPr lvl="2"/>
            <a:r>
              <a:rPr lang="en-US" dirty="0" smtClean="0"/>
              <a:t> Stipend - $300 to $500 per month</a:t>
            </a:r>
          </a:p>
          <a:p>
            <a:pPr lvl="1"/>
            <a:r>
              <a:rPr lang="en-US" dirty="0" smtClean="0"/>
              <a:t>Selection Criteria:</a:t>
            </a:r>
          </a:p>
          <a:p>
            <a:pPr lvl="2"/>
            <a:r>
              <a:rPr lang="en-US" dirty="0" smtClean="0"/>
              <a:t>GPA: 2.5 or Greater</a:t>
            </a:r>
          </a:p>
          <a:p>
            <a:pPr lvl="2"/>
            <a:r>
              <a:rPr lang="en-US" dirty="0" smtClean="0"/>
              <a:t>Physical Fitness Test Scores</a:t>
            </a:r>
          </a:p>
          <a:p>
            <a:pPr lvl="2"/>
            <a:r>
              <a:rPr lang="en-US" dirty="0" smtClean="0"/>
              <a:t>Medical Certification Required</a:t>
            </a:r>
          </a:p>
          <a:p>
            <a:pPr lvl="2"/>
            <a:r>
              <a:rPr lang="en-US" dirty="0" smtClean="0"/>
              <a:t>Must Graduate Under Age 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372784"/>
            <a:ext cx="2133600" cy="1951816"/>
          </a:xfrm>
          <a:prstGeom prst="rect">
            <a:avLst/>
          </a:prstGeom>
          <a:solidFill>
            <a:srgbClr val="0000FF"/>
          </a:solidFill>
          <a:ln>
            <a:solidFill>
              <a:srgbClr val="0A003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91440">
              <a:lnSpc>
                <a:spcPts val="2900"/>
              </a:lnSpc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application!  Qualified GMC cadets are considered automatically!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943600" cy="1143000"/>
          </a:xfrm>
        </p:spPr>
        <p:txBody>
          <a:bodyPr/>
          <a:lstStyle/>
          <a:p>
            <a:r>
              <a:rPr lang="en-US" dirty="0" smtClean="0"/>
              <a:t>OFFICER PAY SCALE</a:t>
            </a:r>
            <a:br>
              <a:rPr lang="en-US" dirty="0" smtClean="0"/>
            </a:br>
            <a:r>
              <a:rPr lang="en-US" sz="3200" dirty="0" smtClean="0"/>
              <a:t>Fiscal Year 2011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3446" name="Group 43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60195288"/>
              </p:ext>
            </p:extLst>
          </p:nvPr>
        </p:nvGraphicFramePr>
        <p:xfrm>
          <a:off x="2895600" y="2163763"/>
          <a:ext cx="3962400" cy="1417320"/>
        </p:xfrm>
        <a:graphic>
          <a:graphicData uri="http://schemas.openxmlformats.org/drawingml/2006/table">
            <a:tbl>
              <a:tblPr/>
              <a:tblGrid>
                <a:gridCol w="2393950"/>
                <a:gridCol w="15684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Pay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$2,784.00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Subsistence Allowance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Housing Allowance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$870.00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Total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$3,877.84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Yearly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$46,534.08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9959" name="Text Box 379"/>
          <p:cNvSpPr txBox="1">
            <a:spLocks noChangeArrowheads="1"/>
          </p:cNvSpPr>
          <p:nvPr/>
        </p:nvSpPr>
        <p:spPr bwMode="auto">
          <a:xfrm>
            <a:off x="152400" y="2108200"/>
            <a:ext cx="1828800" cy="1431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Day 1….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r>
              <a:rPr lang="en-US" sz="1400" b="1" baseline="30000"/>
              <a:t>nd</a:t>
            </a:r>
            <a:r>
              <a:rPr lang="en-US" sz="1400" b="1"/>
              <a:t> Lieutenant</a:t>
            </a:r>
          </a:p>
          <a:p>
            <a:pPr>
              <a:spcBef>
                <a:spcPct val="50000"/>
              </a:spcBef>
            </a:pPr>
            <a:r>
              <a:rPr lang="en-US" sz="1400"/>
              <a:t>Offutt Air Force Base</a:t>
            </a:r>
          </a:p>
          <a:p>
            <a:pPr>
              <a:spcBef>
                <a:spcPct val="50000"/>
              </a:spcBef>
            </a:pPr>
            <a:r>
              <a:rPr lang="en-US" sz="1400"/>
              <a:t>(Omaha, NE)</a:t>
            </a:r>
          </a:p>
        </p:txBody>
      </p:sp>
      <p:sp>
        <p:nvSpPr>
          <p:cNvPr id="39960" name="Text Box 406"/>
          <p:cNvSpPr txBox="1">
            <a:spLocks noChangeArrowheads="1"/>
          </p:cNvSpPr>
          <p:nvPr/>
        </p:nvSpPr>
        <p:spPr bwMode="auto">
          <a:xfrm>
            <a:off x="228600" y="3673475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Years Later….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Captain</a:t>
            </a:r>
          </a:p>
          <a:p>
            <a:pPr>
              <a:spcBef>
                <a:spcPct val="50000"/>
              </a:spcBef>
            </a:pPr>
            <a:r>
              <a:rPr lang="en-US" sz="1400"/>
              <a:t>Offutt Air Force Base</a:t>
            </a:r>
          </a:p>
          <a:p>
            <a:pPr>
              <a:spcBef>
                <a:spcPct val="50000"/>
              </a:spcBef>
            </a:pPr>
            <a:r>
              <a:rPr lang="en-US" sz="1400"/>
              <a:t>(Omaha, NE)</a:t>
            </a:r>
          </a:p>
        </p:txBody>
      </p:sp>
      <p:graphicFrame>
        <p:nvGraphicFramePr>
          <p:cNvPr id="43443" name="Group 43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639513457"/>
              </p:ext>
            </p:extLst>
          </p:nvPr>
        </p:nvGraphicFramePr>
        <p:xfrm>
          <a:off x="2895600" y="3733800"/>
          <a:ext cx="3962400" cy="1447801"/>
        </p:xfrm>
        <a:graphic>
          <a:graphicData uri="http://schemas.openxmlformats.org/drawingml/2006/table">
            <a:tbl>
              <a:tblPr/>
              <a:tblGrid>
                <a:gridCol w="2393950"/>
                <a:gridCol w="156845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Pay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$4,951.80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Subsistence Allowance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Housing Allowance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$1,215.00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Total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$6,390.64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Yearly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$76,687.68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9981" name="Text Box 439"/>
          <p:cNvSpPr txBox="1">
            <a:spLocks noChangeArrowheads="1"/>
          </p:cNvSpPr>
          <p:nvPr/>
        </p:nvSpPr>
        <p:spPr bwMode="auto">
          <a:xfrm>
            <a:off x="2819400" y="5303838"/>
            <a:ext cx="5715000" cy="14779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100% Free Medical and Dental coverage </a:t>
            </a:r>
          </a:p>
          <a:p>
            <a:pPr>
              <a:buFontTx/>
              <a:buChar char="•"/>
            </a:pPr>
            <a:r>
              <a:rPr lang="en-US" sz="1800"/>
              <a:t> 100% Tuition Assistance for advanced degrees</a:t>
            </a:r>
          </a:p>
          <a:p>
            <a:pPr>
              <a:buFontTx/>
              <a:buChar char="•"/>
            </a:pPr>
            <a:r>
              <a:rPr lang="en-US" sz="1800"/>
              <a:t> Tax Advantages </a:t>
            </a:r>
            <a:r>
              <a:rPr lang="en-US" sz="1800" i="1"/>
              <a:t>– </a:t>
            </a:r>
            <a:r>
              <a:rPr lang="en-US" sz="1800" b="1" i="1">
                <a:solidFill>
                  <a:srgbClr val="0000FF"/>
                </a:solidFill>
              </a:rPr>
              <a:t>Allowances* are not taxable income!</a:t>
            </a:r>
          </a:p>
          <a:p>
            <a:pPr>
              <a:buFontTx/>
              <a:buChar char="•"/>
            </a:pPr>
            <a:r>
              <a:rPr lang="en-US" sz="1800"/>
              <a:t> Flight Pay</a:t>
            </a:r>
          </a:p>
          <a:p>
            <a:pPr>
              <a:buFontTx/>
              <a:buChar char="•"/>
            </a:pPr>
            <a:r>
              <a:rPr lang="en-US" sz="1800"/>
              <a:t> Special Duty/Language Pay</a:t>
            </a:r>
          </a:p>
        </p:txBody>
      </p:sp>
      <p:sp>
        <p:nvSpPr>
          <p:cNvPr id="39982" name="Text Box 441"/>
          <p:cNvSpPr txBox="1">
            <a:spLocks noChangeArrowheads="1"/>
          </p:cNvSpPr>
          <p:nvPr/>
        </p:nvSpPr>
        <p:spPr bwMode="auto">
          <a:xfrm>
            <a:off x="685800" y="56784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PLUS!</a:t>
            </a:r>
          </a:p>
        </p:txBody>
      </p:sp>
      <p:pic>
        <p:nvPicPr>
          <p:cNvPr id="39983" name="Picture 49" descr="C:\Documents and Settings\bwendeln\Local Settings\Temporary Internet Files\Content.IE5\AZI2OW6U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819400"/>
            <a:ext cx="17526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4" name="Picture 10" descr="2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133600"/>
            <a:ext cx="4286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5" name="Picture 11" descr="Cap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73500"/>
            <a:ext cx="990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4800600" cy="1600200"/>
          </a:xfrm>
        </p:spPr>
        <p:txBody>
          <a:bodyPr/>
          <a:lstStyle/>
          <a:p>
            <a:r>
              <a:rPr lang="en-US" smtClean="0"/>
              <a:t>The Payoff:  USAF Officer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6781800" cy="4495800"/>
          </a:xfrm>
        </p:spPr>
        <p:txBody>
          <a:bodyPr/>
          <a:lstStyle/>
          <a:p>
            <a:r>
              <a:rPr lang="en-US" sz="2400" dirty="0" smtClean="0"/>
              <a:t>30 Days Vacation with Pay Every Year</a:t>
            </a:r>
          </a:p>
          <a:p>
            <a:r>
              <a:rPr lang="en-US" sz="2400" dirty="0" smtClean="0"/>
              <a:t>Fly Space-Available On Military Aircraft</a:t>
            </a:r>
          </a:p>
          <a:p>
            <a:r>
              <a:rPr lang="en-US" sz="2400" dirty="0" smtClean="0"/>
              <a:t>Travel and See the World</a:t>
            </a:r>
          </a:p>
          <a:p>
            <a:pPr lvl="1"/>
            <a:r>
              <a:rPr lang="en-US" sz="2000" dirty="0" smtClean="0"/>
              <a:t>68 active bases in 35 states + D.C.</a:t>
            </a:r>
          </a:p>
          <a:p>
            <a:pPr lvl="1"/>
            <a:r>
              <a:rPr lang="en-US" sz="2000" dirty="0" smtClean="0"/>
              <a:t>Assignments in Europe and Asia</a:t>
            </a:r>
          </a:p>
          <a:p>
            <a:r>
              <a:rPr lang="en-US" sz="2400" dirty="0" smtClean="0"/>
              <a:t>Retire at 50% of base pay after 20 years</a:t>
            </a:r>
          </a:p>
          <a:p>
            <a:r>
              <a:rPr lang="en-US" sz="2400" dirty="0" smtClean="0"/>
              <a:t>Other Benefits Include:</a:t>
            </a:r>
          </a:p>
          <a:p>
            <a:pPr lvl="1"/>
            <a:r>
              <a:rPr lang="en-US" sz="2000" dirty="0" smtClean="0"/>
              <a:t>Medical/Dental Benefits</a:t>
            </a:r>
          </a:p>
          <a:p>
            <a:pPr lvl="1"/>
            <a:r>
              <a:rPr lang="en-US" sz="2000" dirty="0" smtClean="0"/>
              <a:t>GI Bill </a:t>
            </a:r>
          </a:p>
          <a:p>
            <a:pPr lvl="1"/>
            <a:r>
              <a:rPr lang="en-US" sz="2000" dirty="0" smtClean="0"/>
              <a:t>All Base Privileges (commissary, exchange,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</p:txBody>
      </p:sp>
      <p:pic>
        <p:nvPicPr>
          <p:cNvPr id="1026" name="Picture 2" descr="C:\Users\kmeinig\Pictures\Sony Cyber-shot\ROTC\AS100\Cadet Pictures and random wingroom 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2438321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334000" cy="1143000"/>
          </a:xfrm>
        </p:spPr>
        <p:txBody>
          <a:bodyPr/>
          <a:lstStyle/>
          <a:p>
            <a:r>
              <a:rPr lang="en-US" smtClean="0"/>
              <a:t>USAF Officer </a:t>
            </a:r>
            <a:br>
              <a:rPr lang="en-US" smtClean="0"/>
            </a:br>
            <a:r>
              <a:rPr lang="en-US" smtClean="0"/>
              <a:t>Job Opportunities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267200" cy="4495800"/>
          </a:xfrm>
        </p:spPr>
        <p:txBody>
          <a:bodyPr/>
          <a:lstStyle/>
          <a:p>
            <a:pPr marL="571500" indent="-514350"/>
            <a:endParaRPr lang="en-US" sz="2000" smtClean="0"/>
          </a:p>
          <a:p>
            <a:pPr marL="571500" indent="-514350"/>
            <a:r>
              <a:rPr lang="en-US" sz="2000" smtClean="0"/>
              <a:t>Acquisition Management</a:t>
            </a:r>
          </a:p>
          <a:p>
            <a:pPr marL="571500" indent="-514350"/>
            <a:r>
              <a:rPr lang="en-US" sz="2000" smtClean="0"/>
              <a:t>Air Battle Management</a:t>
            </a:r>
          </a:p>
          <a:p>
            <a:pPr marL="571500" indent="-514350"/>
            <a:r>
              <a:rPr lang="en-US" sz="2000" smtClean="0"/>
              <a:t>Aircraft Maintenance</a:t>
            </a:r>
          </a:p>
          <a:p>
            <a:pPr marL="571500" indent="-514350"/>
            <a:r>
              <a:rPr lang="en-US" sz="2000" smtClean="0"/>
              <a:t>Biomedicine</a:t>
            </a:r>
          </a:p>
          <a:p>
            <a:pPr marL="571500" indent="-514350"/>
            <a:r>
              <a:rPr lang="en-US" sz="2000" smtClean="0"/>
              <a:t>Combat Systems</a:t>
            </a:r>
          </a:p>
          <a:p>
            <a:pPr marL="571500" indent="-514350"/>
            <a:r>
              <a:rPr lang="en-US" sz="2000" smtClean="0"/>
              <a:t>Contracting</a:t>
            </a:r>
          </a:p>
          <a:p>
            <a:pPr marL="571500" indent="-514350"/>
            <a:r>
              <a:rPr lang="en-US" sz="2000" smtClean="0"/>
              <a:t>Communications/Cyber Ops</a:t>
            </a:r>
          </a:p>
          <a:p>
            <a:pPr marL="571500" indent="-514350"/>
            <a:r>
              <a:rPr lang="en-US" sz="2000" smtClean="0"/>
              <a:t>Engineering</a:t>
            </a:r>
          </a:p>
          <a:p>
            <a:pPr marL="571500" indent="-514350"/>
            <a:r>
              <a:rPr lang="en-US" sz="2000" smtClean="0"/>
              <a:t>Finance</a:t>
            </a:r>
          </a:p>
          <a:p>
            <a:pPr marL="571500" indent="-514350"/>
            <a:r>
              <a:rPr lang="en-US" sz="2000" smtClean="0"/>
              <a:t>Intelligence</a:t>
            </a:r>
          </a:p>
          <a:p>
            <a:pPr marL="571500" indent="-514350"/>
            <a:r>
              <a:rPr lang="en-US" sz="2000" smtClean="0"/>
              <a:t>Law</a:t>
            </a:r>
          </a:p>
          <a:p>
            <a:pPr marL="571500" indent="-514350"/>
            <a:r>
              <a:rPr lang="en-US" sz="2000" smtClean="0"/>
              <a:t>Logistics</a:t>
            </a:r>
          </a:p>
          <a:p>
            <a:pPr marL="571500" indent="-514350"/>
            <a:r>
              <a:rPr lang="en-US" sz="2000" smtClean="0"/>
              <a:t>Manpower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2098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Munitions/Missile Maintenance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Pilot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Personnel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Public Affairs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Research &amp; Development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Security Forces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44C82"/>
                </a:solidFill>
                <a:latin typeface="+mn-lt"/>
              </a:rPr>
              <a:t>Scientist</a:t>
            </a:r>
            <a:endParaRPr lang="en-US" sz="2000" b="1" kern="0" dirty="0">
              <a:solidFill>
                <a:srgbClr val="044C82"/>
              </a:solidFill>
              <a:latin typeface="+mn-lt"/>
            </a:endParaRP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Space &amp; Missile Ops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Special Investigations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Unmanned Aerial Vehicle Ops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044C82"/>
                </a:solidFill>
                <a:latin typeface="+mn-lt"/>
              </a:rPr>
              <a:t>Weather</a:t>
            </a:r>
          </a:p>
          <a:p>
            <a:pPr marL="514350" indent="-457200">
              <a:lnSpc>
                <a:spcPct val="90000"/>
              </a:lnSpc>
              <a:spcBef>
                <a:spcPct val="3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i="1" kern="0" dirty="0">
                <a:solidFill>
                  <a:srgbClr val="044C82"/>
                </a:solidFill>
                <a:latin typeface="+mn-lt"/>
              </a:rPr>
              <a:t>AND MORE!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686800" cy="4343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/>
              <a:t>2011 Air Force Categorization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900" dirty="0" smtClean="0"/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5867400" cy="14478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Rated Positions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>
                <a:latin typeface="+mn-lt"/>
              </a:rPr>
              <a:t>(flight crew jobs)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7790"/>
            <a:ext cx="1600200" cy="168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182597"/>
              </p:ext>
            </p:extLst>
          </p:nvPr>
        </p:nvGraphicFramePr>
        <p:xfrm>
          <a:off x="533400" y="2438400"/>
          <a:ext cx="8229599" cy="2895600"/>
        </p:xfrm>
        <a:graphic>
          <a:graphicData uri="http://schemas.openxmlformats.org/drawingml/2006/table">
            <a:tbl>
              <a:tblPr/>
              <a:tblGrid>
                <a:gridCol w="1040524"/>
                <a:gridCol w="1437815"/>
                <a:gridCol w="1437815"/>
                <a:gridCol w="1437815"/>
                <a:gridCol w="1437815"/>
                <a:gridCol w="1437815"/>
              </a:tblGrid>
              <a:tr h="54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FY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Total on Board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Percent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GPA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PFT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Pilot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502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66.9%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3.30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96.92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CSO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92.1%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2.97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94.69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ABM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69.8%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3.13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95.59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RPA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10.1%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3.16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95.45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301996"/>
            <a:ext cx="2743200" cy="163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600" y="5301996"/>
            <a:ext cx="2055672" cy="163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Rated Selection Criteria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Occurs around 1.5 years before commissioning</a:t>
            </a:r>
          </a:p>
          <a:p>
            <a:r>
              <a:rPr lang="en-US" sz="2800" smtClean="0"/>
              <a:t>A composite of:</a:t>
            </a:r>
          </a:p>
          <a:p>
            <a:pPr lvl="1"/>
            <a:r>
              <a:rPr lang="en-US" sz="2400" smtClean="0"/>
              <a:t>AFOQT Scores</a:t>
            </a:r>
          </a:p>
          <a:p>
            <a:pPr lvl="1"/>
            <a:r>
              <a:rPr lang="en-US" sz="2400" smtClean="0"/>
              <a:t>TBAS Flight Simulator Score</a:t>
            </a:r>
          </a:p>
          <a:p>
            <a:pPr lvl="1"/>
            <a:r>
              <a:rPr lang="en-US" sz="2400" smtClean="0"/>
              <a:t>Cumulative GPA</a:t>
            </a:r>
          </a:p>
          <a:p>
            <a:pPr lvl="1"/>
            <a:r>
              <a:rPr lang="en-US" sz="2400" smtClean="0"/>
              <a:t>Field Training Ranking</a:t>
            </a:r>
          </a:p>
          <a:p>
            <a:pPr lvl="1"/>
            <a:r>
              <a:rPr lang="en-US" sz="2400" smtClean="0"/>
              <a:t>Commanders Commissioning Class Ranking</a:t>
            </a:r>
          </a:p>
          <a:p>
            <a:r>
              <a:rPr lang="en-US" smtClean="0"/>
              <a:t>Compete with other cadets nationwide</a:t>
            </a:r>
          </a:p>
          <a:p>
            <a:r>
              <a:rPr lang="en-US" smtClean="0"/>
              <a:t>If not selected, go into other job selection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2819400"/>
            <a:ext cx="2438400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800600" cy="1600200"/>
          </a:xfrm>
        </p:spPr>
        <p:txBody>
          <a:bodyPr/>
          <a:lstStyle/>
          <a:p>
            <a:r>
              <a:rPr lang="en-US" dirty="0" smtClean="0"/>
              <a:t>Program Options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8686800" cy="4572000"/>
          </a:xfrm>
        </p:spPr>
        <p:txBody>
          <a:bodyPr/>
          <a:lstStyle/>
          <a:p>
            <a:pPr lvl="1">
              <a:lnSpc>
                <a:spcPts val="28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A0030"/>
                </a:solidFill>
              </a:rPr>
              <a:t>3-Year Option:</a:t>
            </a: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Complete the GMC in 1 year</a:t>
            </a: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Attend Field Training </a:t>
            </a:r>
            <a:endParaRPr lang="en-US" sz="2400" dirty="0"/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Complete 2 years in POC</a:t>
            </a:r>
          </a:p>
          <a:p>
            <a:pPr marL="457200" lvl="1" indent="0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u="sng" dirty="0">
                <a:solidFill>
                  <a:srgbClr val="0A0030"/>
                </a:solidFill>
              </a:rPr>
              <a:t>2-Year Option:</a:t>
            </a: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Only for Technical Majors</a:t>
            </a:r>
          </a:p>
          <a:p>
            <a:pPr marL="457200" lvl="1" indent="0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u="sng" dirty="0" smtClean="0">
                <a:solidFill>
                  <a:srgbClr val="0A0030"/>
                </a:solidFill>
              </a:rPr>
              <a:t>Officer Training School:</a:t>
            </a: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Application and Selection Process</a:t>
            </a: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Air Force Recruiter</a:t>
            </a:r>
            <a:endParaRPr lang="en-US" sz="1400" dirty="0" smtClean="0"/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810000"/>
          </a:xfrm>
        </p:spPr>
        <p:txBody>
          <a:bodyPr/>
          <a:lstStyle/>
          <a:p>
            <a:r>
              <a:rPr lang="en-US" sz="2400" i="1" dirty="0" smtClean="0"/>
              <a:t>Uniforms issued at no cost; worn once a week</a:t>
            </a:r>
          </a:p>
          <a:p>
            <a:r>
              <a:rPr lang="en-US" sz="2400" i="1" dirty="0" smtClean="0"/>
              <a:t>Summer Opportunities</a:t>
            </a:r>
          </a:p>
          <a:p>
            <a:pPr lvl="1"/>
            <a:r>
              <a:rPr lang="en-US" sz="2400" dirty="0" smtClean="0"/>
              <a:t>Intensive L</a:t>
            </a:r>
            <a:r>
              <a:rPr lang="en-US" sz="2400" i="1" dirty="0" smtClean="0"/>
              <a:t>anguage </a:t>
            </a:r>
            <a:r>
              <a:rPr lang="en-US" sz="2400" dirty="0" smtClean="0"/>
              <a:t>Programs</a:t>
            </a:r>
          </a:p>
          <a:p>
            <a:pPr lvl="1"/>
            <a:r>
              <a:rPr lang="en-US" sz="2400" i="1" dirty="0" smtClean="0"/>
              <a:t>Overseas </a:t>
            </a:r>
            <a:r>
              <a:rPr lang="en-US" sz="2400" dirty="0" smtClean="0"/>
              <a:t>I</a:t>
            </a:r>
            <a:r>
              <a:rPr lang="en-US" sz="2400" i="1" dirty="0" smtClean="0"/>
              <a:t>mmersion</a:t>
            </a:r>
            <a:endParaRPr lang="en-US" sz="2400" dirty="0"/>
          </a:p>
          <a:p>
            <a:pPr lvl="1"/>
            <a:r>
              <a:rPr lang="en-US" sz="2400" i="1" dirty="0" smtClean="0"/>
              <a:t>Lawrence Livermore </a:t>
            </a:r>
            <a:r>
              <a:rPr lang="en-US" sz="2400" dirty="0" smtClean="0"/>
              <a:t>Labs</a:t>
            </a:r>
            <a:r>
              <a:rPr lang="en-US" sz="2400" i="1" dirty="0" smtClean="0"/>
              <a:t> </a:t>
            </a:r>
          </a:p>
          <a:p>
            <a:pPr lvl="1"/>
            <a:r>
              <a:rPr lang="en-US" sz="2400" i="1" dirty="0" smtClean="0"/>
              <a:t>Computer </a:t>
            </a:r>
            <a:r>
              <a:rPr lang="en-US" sz="2400" dirty="0" smtClean="0"/>
              <a:t>O</a:t>
            </a:r>
            <a:r>
              <a:rPr lang="en-US" sz="2400" i="1" dirty="0" smtClean="0"/>
              <a:t>ffense/Defense </a:t>
            </a:r>
            <a:r>
              <a:rPr lang="en-US" sz="2400" dirty="0"/>
              <a:t>C</a:t>
            </a:r>
            <a:r>
              <a:rPr lang="en-US" sz="2400" i="1" dirty="0" smtClean="0"/>
              <a:t>amp</a:t>
            </a:r>
          </a:p>
          <a:p>
            <a:pPr lvl="1"/>
            <a:r>
              <a:rPr lang="en-US" sz="2400" i="1" dirty="0" smtClean="0"/>
              <a:t>Soaring/Parachuting/Jumping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24316025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105400" cy="1600200"/>
          </a:xfrm>
        </p:spPr>
        <p:txBody>
          <a:bodyPr/>
          <a:lstStyle/>
          <a:p>
            <a:r>
              <a:rPr lang="en-US" smtClean="0"/>
              <a:t>Summary:</a:t>
            </a:r>
            <a:br>
              <a:rPr lang="en-US" smtClean="0"/>
            </a:br>
            <a:r>
              <a:rPr lang="en-US" smtClean="0"/>
              <a:t>Key “Take-Aways”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839200" cy="3810000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/>
              <a:t>T</a:t>
            </a:r>
            <a:r>
              <a:rPr lang="en-US" sz="2400" dirty="0" smtClean="0"/>
              <a:t>ry </a:t>
            </a:r>
            <a:r>
              <a:rPr lang="en-US" sz="2400" dirty="0"/>
              <a:t>AFROTC with no initial obligation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Scholarships exist </a:t>
            </a:r>
            <a:r>
              <a:rPr lang="en-US" sz="2400" dirty="0"/>
              <a:t>within AFROTC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/>
              <a:t>S</a:t>
            </a:r>
            <a:r>
              <a:rPr lang="en-US" sz="2400" dirty="0" smtClean="0"/>
              <a:t>cholarship awards are merit based</a:t>
            </a:r>
            <a:r>
              <a:rPr lang="en-US" sz="2400" i="1" dirty="0" smtClean="0"/>
              <a:t>, </a:t>
            </a:r>
            <a:r>
              <a:rPr lang="en-US" sz="2400" dirty="0" smtClean="0"/>
              <a:t>not need based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No obligation to AFROTC/Commission with scholarship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Complete AFROTC = Commission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Commission = Great start to a rewarding career!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More Information?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Me!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kmeinig@iastate.edu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913.731.6293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00600" cy="1600200"/>
          </a:xfrm>
        </p:spPr>
        <p:txBody>
          <a:bodyPr/>
          <a:lstStyle/>
          <a:p>
            <a:r>
              <a:rPr lang="en-US" smtClean="0"/>
              <a:t>Air Force ROTC Overview</a:t>
            </a: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5867400" cy="4572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What is Air Force ROTC?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Program Description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Physical Requirements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Commitment to the Air Force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Scholarship Opportunities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Benefits &amp; Compensation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Opportunities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Summary: Key Take-</a:t>
            </a:r>
            <a:r>
              <a:rPr lang="en-US" sz="2800" dirty="0" err="1" smtClean="0"/>
              <a:t>Aways</a:t>
            </a:r>
            <a:endParaRPr lang="en-US" sz="2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10" descr="Different Pla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2438400"/>
            <a:ext cx="2631638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Picture 4" descr="USAF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Air Force ROTC?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2514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College program offered at over 1000 institutions across the U.S.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Educate and commission AF Officers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Provide fully qualified leaders for the AF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19459" name="Picture 5" descr="IMG_2077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641600" y="4267200"/>
            <a:ext cx="3454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2" descr="H:\AirForce Students\Detachment Pictures\Spring 2009\Misc\IMG_2226.JPG"/>
          <p:cNvPicPr>
            <a:picLocks noChangeAspect="1" noChangeArrowheads="1"/>
          </p:cNvPicPr>
          <p:nvPr/>
        </p:nvPicPr>
        <p:blipFill>
          <a:blip r:embed="rId4" cstate="print"/>
          <a:srcRect l="7185" t="16766" r="11977"/>
          <a:stretch>
            <a:fillRect/>
          </a:stretch>
        </p:blipFill>
        <p:spPr bwMode="auto">
          <a:xfrm>
            <a:off x="5789613" y="4267200"/>
            <a:ext cx="335438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3" descr="H:\AirForce Students\Detachment Pictures\Spring 2010\LLabs\LLab 03-09-10\IMG_2950.JPG"/>
          <p:cNvPicPr>
            <a:picLocks noChangeAspect="1" noChangeArrowheads="1"/>
          </p:cNvPicPr>
          <p:nvPr/>
        </p:nvPicPr>
        <p:blipFill>
          <a:blip r:embed="rId5" cstate="print"/>
          <a:srcRect l="17656" t="13333" r="8281" b="6667"/>
          <a:stretch>
            <a:fillRect/>
          </a:stretch>
        </p:blipFill>
        <p:spPr bwMode="auto">
          <a:xfrm>
            <a:off x="0" y="4265613"/>
            <a:ext cx="320040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Air Force ROTC mean to you?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2057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Chance to earn scholarships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Real leadership training and growth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Guaranteed job after college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mtClean="0"/>
          </a:p>
        </p:txBody>
      </p:sp>
      <p:pic>
        <p:nvPicPr>
          <p:cNvPr id="21507" name="Picture 8" descr="C:\Documents and Settings\bwendeln\Local Settings\Temporary Internet Files\Content.IE5\VXLK8UKW\MCj03831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784475"/>
            <a:ext cx="16811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1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2" descr="H:\AirForce Students\Cadet Folder\Detachment Pictures\Spring 2009\Commander's Call\IMG_2145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18750" t="26250" r="3438"/>
          <a:stretch>
            <a:fillRect/>
          </a:stretch>
        </p:blipFill>
        <p:spPr bwMode="auto">
          <a:xfrm>
            <a:off x="2895600" y="4419600"/>
            <a:ext cx="34305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5" descr="C:\Documents and Settings\jcramp\Desktop\Recruiting Brief Pics\125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l="26405" t="25417" r="6094"/>
          <a:stretch>
            <a:fillRect/>
          </a:stretch>
        </p:blipFill>
        <p:spPr bwMode="auto">
          <a:xfrm>
            <a:off x="0" y="4419600"/>
            <a:ext cx="294163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4-Year Program 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95800"/>
          </a:xfrm>
        </p:spPr>
        <p:txBody>
          <a:bodyPr/>
          <a:lstStyle/>
          <a:p>
            <a:r>
              <a:rPr lang="en-US" sz="2400" smtClean="0"/>
              <a:t>Freshmen/Sophomores </a:t>
            </a:r>
            <a:r>
              <a:rPr lang="en-US" sz="2000" smtClean="0"/>
              <a:t>(General Military Course or GMC)</a:t>
            </a:r>
            <a:endParaRPr lang="en-US" sz="2400" smtClean="0"/>
          </a:p>
          <a:p>
            <a:pPr lvl="1"/>
            <a:r>
              <a:rPr lang="en-US" sz="2000" smtClean="0"/>
              <a:t>Attend class once/wk, Lead Lab, PT twice/wk</a:t>
            </a:r>
          </a:p>
          <a:p>
            <a:endParaRPr lang="en-US" sz="1000" smtClean="0"/>
          </a:p>
          <a:p>
            <a:r>
              <a:rPr lang="en-US" sz="2400" smtClean="0"/>
              <a:t>Attend Field Training during summer</a:t>
            </a:r>
          </a:p>
          <a:p>
            <a:pPr lvl="1"/>
            <a:r>
              <a:rPr lang="en-US" sz="2000" smtClean="0"/>
              <a:t>4 weeks in Montgomery, Alabama</a:t>
            </a:r>
          </a:p>
          <a:p>
            <a:pPr lvl="2"/>
            <a:r>
              <a:rPr lang="en-US" sz="1800" smtClean="0"/>
              <a:t>PT, Drill, Leadership, Firearms, Combat Ops</a:t>
            </a:r>
          </a:p>
          <a:p>
            <a:endParaRPr lang="en-US" sz="1000" smtClean="0"/>
          </a:p>
          <a:p>
            <a:r>
              <a:rPr lang="en-US" sz="2400" smtClean="0"/>
              <a:t>Juniors/Seniors </a:t>
            </a:r>
            <a:r>
              <a:rPr lang="en-US" sz="2000" smtClean="0"/>
              <a:t>(Professional Officer Course or POC)</a:t>
            </a:r>
            <a:endParaRPr lang="en-US" sz="2400" smtClean="0"/>
          </a:p>
          <a:p>
            <a:pPr lvl="1"/>
            <a:r>
              <a:rPr lang="en-US" sz="2000" smtClean="0"/>
              <a:t>Attend class twice/wk, Lead Lab, PT twice/wk</a:t>
            </a:r>
          </a:p>
          <a:p>
            <a:pPr lvl="1"/>
            <a:r>
              <a:rPr lang="en-US" sz="2000" smtClean="0"/>
              <a:t>Leadership position; run PT &amp; Lead Lab</a:t>
            </a:r>
          </a:p>
          <a:p>
            <a:pPr lvl="1"/>
            <a:r>
              <a:rPr lang="en-US" sz="2000" smtClean="0"/>
              <a:t>Receive AF job Junior year</a:t>
            </a:r>
          </a:p>
          <a:p>
            <a:endParaRPr lang="en-US" sz="1000" smtClean="0"/>
          </a:p>
          <a:p>
            <a:r>
              <a:rPr lang="en-US" sz="2400" smtClean="0"/>
              <a:t>And finally…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5" name="Oval Callout 4"/>
          <p:cNvSpPr/>
          <p:nvPr/>
        </p:nvSpPr>
        <p:spPr>
          <a:xfrm>
            <a:off x="6477000" y="2971800"/>
            <a:ext cx="1828800" cy="762000"/>
          </a:xfrm>
          <a:prstGeom prst="wedgeEllipseCallout">
            <a:avLst>
              <a:gd name="adj1" fmla="val 35643"/>
              <a:gd name="adj2" fmla="val -9946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5 – 7 Hrs per week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315200" y="3733800"/>
            <a:ext cx="1828800" cy="838200"/>
          </a:xfrm>
          <a:prstGeom prst="wedgeEllipseCallout">
            <a:avLst>
              <a:gd name="adj1" fmla="val -49446"/>
              <a:gd name="adj2" fmla="val 6279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8 – 12 Hrs per week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4-Year Program 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8600" y="2068483"/>
            <a:ext cx="8686800" cy="4637117"/>
          </a:xfrm>
        </p:spPr>
        <p:txBody>
          <a:bodyPr/>
          <a:lstStyle/>
          <a:p>
            <a:endParaRPr lang="en-US" sz="1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Graduate and commission as an AF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Lieutenant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34589" y="2068483"/>
            <a:ext cx="5674822" cy="425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6" descr="2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734" y="3373438"/>
            <a:ext cx="428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2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163" y="3373438"/>
            <a:ext cx="428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PFT 014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3870" t="25000" r="20833" b="20000"/>
          <a:stretch>
            <a:fillRect/>
          </a:stretch>
        </p:blipFill>
        <p:spPr bwMode="auto">
          <a:xfrm>
            <a:off x="4783138" y="2801938"/>
            <a:ext cx="4208462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Requirements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91200" cy="3733800"/>
          </a:xfrm>
        </p:spPr>
        <p:txBody>
          <a:bodyPr/>
          <a:lstStyle/>
          <a:p>
            <a:r>
              <a:rPr lang="en-US" sz="2800" smtClean="0"/>
              <a:t>Attend Physical Training</a:t>
            </a:r>
          </a:p>
          <a:p>
            <a:pPr lvl="1"/>
            <a:r>
              <a:rPr lang="en-US" sz="2400" smtClean="0"/>
              <a:t>Offered 4 times/wk</a:t>
            </a:r>
          </a:p>
          <a:p>
            <a:pPr lvl="2"/>
            <a:r>
              <a:rPr lang="en-US" sz="2000" smtClean="0"/>
              <a:t>Required 2 times/wk</a:t>
            </a:r>
          </a:p>
          <a:p>
            <a:r>
              <a:rPr lang="en-US" sz="2800" smtClean="0"/>
              <a:t>Physical Fitness Test                    (once per semester)</a:t>
            </a:r>
          </a:p>
          <a:p>
            <a:pPr lvl="1"/>
            <a:r>
              <a:rPr lang="en-US" smtClean="0"/>
              <a:t>Four Events:</a:t>
            </a:r>
          </a:p>
          <a:p>
            <a:pPr lvl="2"/>
            <a:r>
              <a:rPr lang="en-US" sz="2000" smtClean="0"/>
              <a:t>Max Pushups in 1 minute</a:t>
            </a:r>
          </a:p>
          <a:p>
            <a:pPr lvl="2"/>
            <a:r>
              <a:rPr lang="en-US" sz="2000" smtClean="0"/>
              <a:t>Max Situps in 1 minutes</a:t>
            </a:r>
          </a:p>
          <a:p>
            <a:pPr lvl="2"/>
            <a:r>
              <a:rPr lang="en-US" sz="2000" smtClean="0"/>
              <a:t>Waist measurement/Body Composition</a:t>
            </a:r>
          </a:p>
          <a:p>
            <a:pPr lvl="2"/>
            <a:r>
              <a:rPr lang="en-US" sz="2000" smtClean="0"/>
              <a:t>1.5 Mile Run</a:t>
            </a:r>
          </a:p>
          <a:p>
            <a:pPr lvl="1"/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24580" name="Picture 4" descr="24 October 026.jpg"/>
          <p:cNvPicPr>
            <a:picLocks noChangeAspect="1"/>
          </p:cNvPicPr>
          <p:nvPr/>
        </p:nvPicPr>
        <p:blipFill>
          <a:blip r:embed="rId4" cstate="print"/>
          <a:srcRect l="11563" t="6250" r="20937" b="46249"/>
          <a:stretch>
            <a:fillRect/>
          </a:stretch>
        </p:blipFill>
        <p:spPr bwMode="auto">
          <a:xfrm>
            <a:off x="5926138" y="4935538"/>
            <a:ext cx="3065462" cy="161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12" descr="IMG_3491.JPG"/>
          <p:cNvPicPr>
            <a:picLocks noChangeAspect="1"/>
          </p:cNvPicPr>
          <p:nvPr/>
        </p:nvPicPr>
        <p:blipFill>
          <a:blip r:embed="rId5" cstate="print">
            <a:lum bright="30000" contrast="40000"/>
          </a:blip>
          <a:srcRect l="30833" t="11250" r="13333"/>
          <a:stretch>
            <a:fillRect/>
          </a:stretch>
        </p:blipFill>
        <p:spPr bwMode="auto">
          <a:xfrm>
            <a:off x="4783138" y="4935538"/>
            <a:ext cx="1524000" cy="161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953000" cy="1219200"/>
          </a:xfrm>
        </p:spPr>
        <p:txBody>
          <a:bodyPr/>
          <a:lstStyle/>
          <a:p>
            <a:r>
              <a:rPr lang="en-US" smtClean="0"/>
              <a:t>Commitment to the Air Force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800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smtClean="0"/>
              <a:t>Air Force Commitment Incurred Upon: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Acceptance of ROTC Scholarship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Freshmen Option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Entry Into the POC (Junior Year)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smtClean="0"/>
              <a:t>Length of Commitment After Commission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4 to 12 Yrs Active Duty</a:t>
            </a:r>
            <a:endParaRPr lang="en-US" sz="1800" smtClean="0"/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Pilots:  10 Yrs Active Duty After Flight School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CSOs:  6 Yrs Active Duty After Flight School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All Other Career Fields:  4 Yrs Active Duty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4800600" cy="1600200"/>
          </a:xfrm>
        </p:spPr>
        <p:txBody>
          <a:bodyPr/>
          <a:lstStyle/>
          <a:p>
            <a:r>
              <a:rPr lang="en-US" sz="3200" dirty="0" smtClean="0"/>
              <a:t>Technical &amp; Critical Foreign Language Majors*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31000" r="48750" b="33000"/>
          <a:stretch>
            <a:fillRect/>
          </a:stretch>
        </p:blipFill>
        <p:spPr bwMode="auto">
          <a:xfrm>
            <a:off x="5181600" y="0"/>
            <a:ext cx="3962400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6626423"/>
            <a:ext cx="441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n-lt"/>
              </a:rPr>
              <a:t>Current listing Nov 2010;  </a:t>
            </a:r>
            <a:r>
              <a:rPr lang="en-US" sz="1400" b="1" dirty="0">
                <a:latin typeface="+mn-lt"/>
              </a:rPr>
              <a:t>subject </a:t>
            </a:r>
            <a:r>
              <a:rPr lang="en-US" sz="1400" b="1" dirty="0" smtClean="0">
                <a:latin typeface="+mn-lt"/>
              </a:rPr>
              <a:t>to change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5439183"/>
              </p:ext>
            </p:extLst>
          </p:nvPr>
        </p:nvGraphicFramePr>
        <p:xfrm>
          <a:off x="6661150" y="2877051"/>
          <a:ext cx="2254250" cy="3828549"/>
        </p:xfrm>
        <a:graphic>
          <a:graphicData uri="http://schemas.openxmlformats.org/drawingml/2006/table">
            <a:tbl>
              <a:tblPr/>
              <a:tblGrid>
                <a:gridCol w="2254250"/>
              </a:tblGrid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SCIENCE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 RESEARCH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ARCHITECTURE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BIO,BIOCHEMISTRY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AERONAUTICAL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AEROSPACE ENGINEERING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ARCHITECTURAL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ASTRONAUTICAL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 ENGINEERING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ENGINEERING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MATHEMATICS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CHEMISTRY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METEOROLOGY/ATMOSPHERIC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b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SCIENCES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294811">
            <a:off x="5451239" y="2721064"/>
            <a:ext cx="1373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</a:t>
            </a:r>
          </a:p>
          <a:p>
            <a:r>
              <a:rPr lang="en-US" dirty="0" smtClean="0"/>
              <a:t>Majors: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526620"/>
              </p:ext>
            </p:extLst>
          </p:nvPr>
        </p:nvGraphicFramePr>
        <p:xfrm>
          <a:off x="1450035" y="1711523"/>
          <a:ext cx="2514600" cy="445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CHINESE (MANDARIN)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DUTCH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FRENCH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GERMAN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JAPANESE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ITALIAN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SPANISH AMERICAN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POLISH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PORT BRAZ (BRAZILIAN)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SPANISH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RUSSIAN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SPANISH/CAS (CASTILLIAN)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TAGALOG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TURKISH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KOREAN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PERSIAN FARSI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VIETNAMESE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SOUTHEAST ASIAN LANGUAGES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SLAVIC LANGUAGES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 FOREIGN LANGUAGE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5625" t="66400" r="73875" b="28200"/>
          <a:stretch>
            <a:fillRect/>
          </a:stretch>
        </p:blipFill>
        <p:spPr bwMode="auto">
          <a:xfrm>
            <a:off x="4267199" y="5078185"/>
            <a:ext cx="1981201" cy="6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 rot="19195146">
            <a:off x="-62112" y="1705607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Foreign Language</a:t>
            </a:r>
          </a:p>
          <a:p>
            <a:r>
              <a:rPr lang="en-US" sz="2000" dirty="0" smtClean="0"/>
              <a:t>       Majors: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rForce">
  <a:themeElements>
    <a:clrScheme name="AirFor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rFor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rFor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rFor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For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For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For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For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rFor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Designs\AirForce.pot</Template>
  <TotalTime>3285</TotalTime>
  <Words>1050</Words>
  <Application>Microsoft Office PowerPoint</Application>
  <PresentationFormat>On-screen Show (4:3)</PresentationFormat>
  <Paragraphs>320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AirForce</vt:lpstr>
      <vt:lpstr>Air Force ROTC  Detachment 250 Iowa State University</vt:lpstr>
      <vt:lpstr>Air Force ROTC Overview</vt:lpstr>
      <vt:lpstr>What is Air Force ROTC?</vt:lpstr>
      <vt:lpstr>What can Air Force ROTC mean to you?</vt:lpstr>
      <vt:lpstr>4-Year Program Overview</vt:lpstr>
      <vt:lpstr>4-Year Program Overview</vt:lpstr>
      <vt:lpstr>Physical Requirements</vt:lpstr>
      <vt:lpstr>Commitment to the Air Force</vt:lpstr>
      <vt:lpstr>Technical &amp; Critical Foreign Language Majors*</vt:lpstr>
      <vt:lpstr>In College Scholarship Process</vt:lpstr>
      <vt:lpstr>OFFICER PAY SCALE Fiscal Year 2011 </vt:lpstr>
      <vt:lpstr>The Payoff:  USAF Officer</vt:lpstr>
      <vt:lpstr>USAF Officer  Job Opportunities</vt:lpstr>
      <vt:lpstr>Rated Positions  (flight crew jobs) </vt:lpstr>
      <vt:lpstr>Rated Selection Criteria</vt:lpstr>
      <vt:lpstr>Program Options</vt:lpstr>
      <vt:lpstr>Miscellaneous</vt:lpstr>
      <vt:lpstr>Summary: Key “Take-Aways”</vt:lpstr>
      <vt:lpstr>Need More Information?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Wendeln</dc:creator>
  <cp:lastModifiedBy>ralueck</cp:lastModifiedBy>
  <cp:revision>419</cp:revision>
  <dcterms:created xsi:type="dcterms:W3CDTF">2004-08-15T00:30:27Z</dcterms:created>
  <dcterms:modified xsi:type="dcterms:W3CDTF">2012-02-22T16:07:52Z</dcterms:modified>
</cp:coreProperties>
</file>