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68" r:id="rId4"/>
    <p:sldId id="266" r:id="rId5"/>
    <p:sldId id="269" r:id="rId6"/>
    <p:sldId id="271" r:id="rId7"/>
    <p:sldId id="272" r:id="rId8"/>
    <p:sldId id="273" r:id="rId9"/>
    <p:sldId id="267" r:id="rId10"/>
    <p:sldId id="275" r:id="rId11"/>
    <p:sldId id="276" r:id="rId12"/>
    <p:sldId id="277" r:id="rId13"/>
    <p:sldId id="262" r:id="rId14"/>
    <p:sldId id="259" r:id="rId15"/>
    <p:sldId id="264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2231" autoAdjust="0"/>
  </p:normalViewPr>
  <p:slideViewPr>
    <p:cSldViewPr>
      <p:cViewPr varScale="1">
        <p:scale>
          <a:sx n="68" d="100"/>
          <a:sy n="68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80E43-1E64-41E0-88D4-F959ADE4A613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F63FE-19D3-4FE5-A86D-2038A9D1C3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2148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Include a variety</a:t>
            </a:r>
            <a:r>
              <a:rPr lang="en-US" baseline="0" dirty="0" smtClean="0"/>
              <a:t> of pictures of experiences I have had related to weather.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F63FE-19D3-4FE5-A86D-2038A9D1C35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9B4452-27CA-4083-990E-60A53A1D8A79}" type="slidenum">
              <a:rPr lang="en-US"/>
              <a:pPr/>
              <a:t>3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4929DB-77CC-40E0-AAE7-0302B194992C}" type="slidenum">
              <a:rPr lang="en-US"/>
              <a:pPr/>
              <a:t>6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69369-FCA4-478C-AC69-FB245C8F0BA4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4811F31-D2E4-413D-8B0A-B1B5C24F0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69369-FCA4-478C-AC69-FB245C8F0BA4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1F31-D2E4-413D-8B0A-B1B5C24F0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69369-FCA4-478C-AC69-FB245C8F0BA4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1F31-D2E4-413D-8B0A-B1B5C24F0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69369-FCA4-478C-AC69-FB245C8F0BA4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4811F31-D2E4-413D-8B0A-B1B5C24F0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69369-FCA4-478C-AC69-FB245C8F0BA4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1F31-D2E4-413D-8B0A-B1B5C24F01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69369-FCA4-478C-AC69-FB245C8F0BA4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1F31-D2E4-413D-8B0A-B1B5C24F0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69369-FCA4-478C-AC69-FB245C8F0BA4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4811F31-D2E4-413D-8B0A-B1B5C24F01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69369-FCA4-478C-AC69-FB245C8F0BA4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1F31-D2E4-413D-8B0A-B1B5C24F0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69369-FCA4-478C-AC69-FB245C8F0BA4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1F31-D2E4-413D-8B0A-B1B5C24F0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69369-FCA4-478C-AC69-FB245C8F0BA4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1F31-D2E4-413D-8B0A-B1B5C24F0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69369-FCA4-478C-AC69-FB245C8F0BA4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1F31-D2E4-413D-8B0A-B1B5C24F01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2469369-FCA4-478C-AC69-FB245C8F0BA4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4811F31-D2E4-413D-8B0A-B1B5C24F01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chultz@nsstc.uah.edu" TargetMode="External"/><Relationship Id="rId2" Type="http://schemas.openxmlformats.org/officeDocument/2006/relationships/hyperlink" Target="mailto:johnson@nsstc.uah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ise\Pictures\Elise's Camera\IMG_22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008" y="76188"/>
            <a:ext cx="3048191" cy="228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Elise\Desktop\E&amp;CS#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4262" y="2548710"/>
            <a:ext cx="3034937" cy="202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Life is a Journey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Prepare yourself and enjoy the ride!</a:t>
            </a:r>
            <a:endParaRPr lang="en-US" dirty="0"/>
          </a:p>
        </p:txBody>
      </p:sp>
      <p:pic>
        <p:nvPicPr>
          <p:cNvPr id="1028" name="Picture 4" descr="C:\Users\Elise\Pictures\Deployments\Florida - 2009\P82005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77800"/>
            <a:ext cx="26670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lise\Pictures\Chris and Elise\Copy of EliseChrisandFay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48"/>
          <a:stretch/>
        </p:blipFill>
        <p:spPr bwMode="auto">
          <a:xfrm>
            <a:off x="5791200" y="4702628"/>
            <a:ext cx="3047999" cy="207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lise\Pictures\Chris and Elise\spotter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2608" y="182155"/>
            <a:ext cx="2443792" cy="355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54162"/>
            <a:ext cx="4552950" cy="4525963"/>
          </a:xfrm>
        </p:spPr>
        <p:txBody>
          <a:bodyPr/>
          <a:lstStyle/>
          <a:p>
            <a:r>
              <a:rPr lang="en-US" dirty="0" smtClean="0"/>
              <a:t>Don’t be satisfied with the bare minimum.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Continually pursue ALL options.</a:t>
            </a:r>
          </a:p>
          <a:p>
            <a:endParaRPr lang="en-US" dirty="0"/>
          </a:p>
          <a:p>
            <a:r>
              <a:rPr lang="en-US" dirty="0" smtClean="0"/>
              <a:t>Negative results can be positive.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5350" y="2286000"/>
            <a:ext cx="42862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0200" y="5257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“Office Space” (1999)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6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outside the box</a:t>
            </a:r>
            <a:endParaRPr lang="en-US" dirty="0"/>
          </a:p>
        </p:txBody>
      </p:sp>
      <p:pic>
        <p:nvPicPr>
          <p:cNvPr id="1026" name="Picture 2" descr="F:\tornado_hunter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902321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6324600"/>
            <a:ext cx="3810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www.xkcd.com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042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 Effectively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1910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Get to conferences whenever you can.</a:t>
            </a:r>
          </a:p>
          <a:p>
            <a:pPr lvl="1"/>
            <a:r>
              <a:rPr lang="en-US" dirty="0" smtClean="0"/>
              <a:t>e.g., Des Moines radar conference.</a:t>
            </a:r>
          </a:p>
          <a:p>
            <a:pPr lvl="1"/>
            <a:r>
              <a:rPr lang="en-US" dirty="0" smtClean="0"/>
              <a:t>AMS student assistantship program.</a:t>
            </a:r>
          </a:p>
          <a:p>
            <a:pPr lvl="1"/>
            <a:r>
              <a:rPr lang="en-US" dirty="0" smtClean="0"/>
              <a:t>NWA annual meeting.</a:t>
            </a:r>
          </a:p>
          <a:p>
            <a:r>
              <a:rPr lang="en-US" dirty="0" smtClean="0"/>
              <a:t>Keep contacts with local professionals/alumni.</a:t>
            </a:r>
          </a:p>
          <a:p>
            <a:pPr lvl="1"/>
            <a:r>
              <a:rPr lang="en-US" dirty="0" err="1" smtClean="0"/>
              <a:t>tv</a:t>
            </a:r>
            <a:r>
              <a:rPr lang="en-US" dirty="0" smtClean="0"/>
              <a:t>/radio </a:t>
            </a:r>
            <a:r>
              <a:rPr lang="en-US" dirty="0" err="1" smtClean="0"/>
              <a:t>mets</a:t>
            </a:r>
            <a:r>
              <a:rPr lang="en-US" dirty="0" smtClean="0"/>
              <a:t>, NOAA employees, private sector.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5" name="Picture 3" descr="C:\Users\Elise\Desktop\Pictur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95400"/>
            <a:ext cx="4572000" cy="526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870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Graduate school – What we’ve learned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04800" y="4114800"/>
            <a:ext cx="8458200" cy="2438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 can be frustrating</a:t>
            </a:r>
          </a:p>
          <a:p>
            <a:r>
              <a:rPr lang="en-US" dirty="0" smtClean="0"/>
              <a:t>You need to manage your advisor</a:t>
            </a:r>
          </a:p>
          <a:p>
            <a:r>
              <a:rPr lang="en-US" dirty="0" smtClean="0"/>
              <a:t>Finding a mentor is key</a:t>
            </a:r>
          </a:p>
          <a:p>
            <a:r>
              <a:rPr lang="en-US" dirty="0" smtClean="0"/>
              <a:t>Balance between research and classwork and still have a life!</a:t>
            </a:r>
          </a:p>
        </p:txBody>
      </p:sp>
      <p:pic>
        <p:nvPicPr>
          <p:cNvPr id="2050" name="Picture 2" descr="F:\weather_radar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3999"/>
            <a:ext cx="6477000" cy="199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29000" y="3733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www.xkcd.com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062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Graduate School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Investigate Schools – Do your research</a:t>
            </a:r>
          </a:p>
          <a:p>
            <a:pPr lvl="1"/>
            <a:r>
              <a:rPr lang="en-US" dirty="0" smtClean="0"/>
              <a:t>Research topic, Advisor, school, funding</a:t>
            </a:r>
          </a:p>
          <a:p>
            <a:r>
              <a:rPr lang="en-US" dirty="0" smtClean="0"/>
              <a:t>Apply to School –  By January </a:t>
            </a:r>
          </a:p>
          <a:p>
            <a:pPr lvl="1"/>
            <a:r>
              <a:rPr lang="en-US" dirty="0" smtClean="0"/>
              <a:t>Also email Dept chair</a:t>
            </a:r>
          </a:p>
          <a:p>
            <a:r>
              <a:rPr lang="en-US" dirty="0" smtClean="0"/>
              <a:t>Graduate Research Assistantships (GRAs) start to go out February – March</a:t>
            </a:r>
          </a:p>
          <a:p>
            <a:pPr lvl="1"/>
            <a:r>
              <a:rPr lang="en-US" dirty="0" smtClean="0"/>
              <a:t>Stipends differ</a:t>
            </a:r>
          </a:p>
          <a:p>
            <a:pPr lvl="1"/>
            <a:r>
              <a:rPr lang="en-US" dirty="0" smtClean="0"/>
              <a:t>Check what is included: tuition, fees, health insurance, etc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/>
          <a:lstStyle/>
          <a:p>
            <a:r>
              <a:rPr lang="en-US" dirty="0" smtClean="0"/>
              <a:t>Other paths – What we’ve observed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NWS/NOAA/NASA</a:t>
            </a:r>
          </a:p>
          <a:p>
            <a:pPr lvl="1"/>
            <a:r>
              <a:rPr lang="en-US" dirty="0" smtClean="0"/>
              <a:t>Contacts are vital</a:t>
            </a:r>
          </a:p>
          <a:p>
            <a:pPr lvl="1"/>
            <a:r>
              <a:rPr lang="en-US" dirty="0" smtClean="0"/>
              <a:t>Possess a unique skill set that separates you from the field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Television/radio</a:t>
            </a:r>
          </a:p>
          <a:p>
            <a:pPr lvl="1"/>
            <a:r>
              <a:rPr lang="en-US" dirty="0" smtClean="0"/>
              <a:t>Teaching science in an understandable manner</a:t>
            </a:r>
          </a:p>
          <a:p>
            <a:pPr lvl="1"/>
            <a:r>
              <a:rPr lang="en-US" dirty="0" smtClean="0"/>
              <a:t>Utilizing social media effectively</a:t>
            </a:r>
          </a:p>
          <a:p>
            <a:endParaRPr lang="en-US" dirty="0"/>
          </a:p>
          <a:p>
            <a:r>
              <a:rPr lang="en-US" dirty="0" smtClean="0"/>
              <a:t>Private sector</a:t>
            </a:r>
          </a:p>
          <a:p>
            <a:pPr lvl="1"/>
            <a:r>
              <a:rPr lang="en-US" dirty="0" smtClean="0"/>
              <a:t>Programming skills are very important</a:t>
            </a:r>
          </a:p>
          <a:p>
            <a:pPr lvl="1"/>
            <a:r>
              <a:rPr lang="en-US" dirty="0" smtClean="0"/>
              <a:t>Understand your customers and their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399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Elise:  </a:t>
            </a:r>
            <a:r>
              <a:rPr lang="en-US" dirty="0" smtClean="0">
                <a:hlinkClick r:id="rId2"/>
              </a:rPr>
              <a:t>johnson@nsstc.uah.edu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Chris: </a:t>
            </a:r>
            <a:r>
              <a:rPr lang="en-US" dirty="0" smtClean="0">
                <a:hlinkClick r:id="rId3"/>
              </a:rPr>
              <a:t>schultz@nsstc.uah.edu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2899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Us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Elise (Johnson) Schultz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Chris Schultz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Grew up in Rush City, MN</a:t>
            </a:r>
          </a:p>
          <a:p>
            <a:r>
              <a:rPr lang="en-US" dirty="0" smtClean="0"/>
              <a:t>Weather since age 4</a:t>
            </a:r>
          </a:p>
          <a:p>
            <a:r>
              <a:rPr lang="en-US" dirty="0" smtClean="0"/>
              <a:t>Graduated HS in 2002</a:t>
            </a:r>
          </a:p>
          <a:p>
            <a:r>
              <a:rPr lang="en-US" dirty="0" smtClean="0"/>
              <a:t>B.S. 2006 – Iowa State</a:t>
            </a:r>
          </a:p>
          <a:p>
            <a:r>
              <a:rPr lang="en-US" dirty="0" smtClean="0"/>
              <a:t>M. S. </a:t>
            </a:r>
            <a:r>
              <a:rPr lang="en-US" smtClean="0"/>
              <a:t>2009 </a:t>
            </a:r>
            <a:r>
              <a:rPr lang="en-US" dirty="0" smtClean="0"/>
              <a:t>- Univ. of Alabama in Huntsville (UAH)</a:t>
            </a:r>
          </a:p>
          <a:p>
            <a:r>
              <a:rPr lang="en-US" dirty="0" smtClean="0"/>
              <a:t>PhD.  Expected 2012 - UAH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Grew up in Tinley Park, IL</a:t>
            </a:r>
          </a:p>
          <a:p>
            <a:r>
              <a:rPr lang="en-US" dirty="0" smtClean="0"/>
              <a:t>Weather since age 6</a:t>
            </a:r>
          </a:p>
          <a:p>
            <a:r>
              <a:rPr lang="en-US" dirty="0" smtClean="0"/>
              <a:t>Graduated HS in 2002</a:t>
            </a:r>
          </a:p>
          <a:p>
            <a:r>
              <a:rPr lang="en-US" dirty="0" smtClean="0"/>
              <a:t>B.S. 2006 - Univ. of Missouri</a:t>
            </a:r>
          </a:p>
          <a:p>
            <a:r>
              <a:rPr lang="en-US" dirty="0" smtClean="0"/>
              <a:t>M. S. 2008 - Univ. of Alabama in Huntsville (UAH)</a:t>
            </a:r>
          </a:p>
          <a:p>
            <a:r>
              <a:rPr lang="en-US" dirty="0" smtClean="0"/>
              <a:t>PhD.  Expected 2012 - UAH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490698"/>
            <a:ext cx="2514600" cy="2889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Courtesy </a:t>
            </a:r>
            <a:r>
              <a:rPr lang="en-US" dirty="0" err="1" smtClean="0">
                <a:solidFill>
                  <a:schemeClr val="tx1"/>
                </a:solidFill>
              </a:rPr>
              <a:t>Sundar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A. Christopher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 a vision</a:t>
            </a: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 flipV="1">
            <a:off x="762000" y="2362200"/>
            <a:ext cx="6400800" cy="3429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89" name="Oval 5"/>
          <p:cNvSpPr>
            <a:spLocks noChangeArrowheads="1"/>
          </p:cNvSpPr>
          <p:nvPr/>
        </p:nvSpPr>
        <p:spPr bwMode="auto">
          <a:xfrm>
            <a:off x="1676400" y="5029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0" name="Oval 6"/>
          <p:cNvSpPr>
            <a:spLocks noChangeArrowheads="1"/>
          </p:cNvSpPr>
          <p:nvPr/>
        </p:nvSpPr>
        <p:spPr bwMode="auto">
          <a:xfrm>
            <a:off x="3124200" y="4267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1" name="Oval 7"/>
          <p:cNvSpPr>
            <a:spLocks noChangeArrowheads="1"/>
          </p:cNvSpPr>
          <p:nvPr/>
        </p:nvSpPr>
        <p:spPr bwMode="auto">
          <a:xfrm>
            <a:off x="5029200" y="3276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1676400" y="5410200"/>
            <a:ext cx="692150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B.S</a:t>
            </a:r>
            <a:r>
              <a:rPr lang="en-US"/>
              <a:t>.</a:t>
            </a:r>
          </a:p>
        </p:txBody>
      </p:sp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2971800" y="4724400"/>
            <a:ext cx="779463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M.S</a:t>
            </a:r>
            <a:r>
              <a:rPr lang="en-US"/>
              <a:t>.</a:t>
            </a:r>
          </a:p>
        </p:txBody>
      </p:sp>
      <p:sp>
        <p:nvSpPr>
          <p:cNvPr id="118795" name="Text Box 11"/>
          <p:cNvSpPr txBox="1">
            <a:spLocks noChangeArrowheads="1"/>
          </p:cNvSpPr>
          <p:nvPr/>
        </p:nvSpPr>
        <p:spPr bwMode="auto">
          <a:xfrm>
            <a:off x="4876800" y="3657600"/>
            <a:ext cx="963613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Ph.D.</a:t>
            </a:r>
            <a:endParaRPr lang="en-US"/>
          </a:p>
        </p:txBody>
      </p:sp>
      <p:sp>
        <p:nvSpPr>
          <p:cNvPr id="118896" name="Oval 112"/>
          <p:cNvSpPr>
            <a:spLocks noChangeArrowheads="1"/>
          </p:cNvSpPr>
          <p:nvPr/>
        </p:nvSpPr>
        <p:spPr bwMode="auto">
          <a:xfrm>
            <a:off x="1676400" y="5029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97" name="Text Box 113"/>
          <p:cNvSpPr txBox="1">
            <a:spLocks noChangeArrowheads="1"/>
          </p:cNvSpPr>
          <p:nvPr/>
        </p:nvSpPr>
        <p:spPr bwMode="auto">
          <a:xfrm>
            <a:off x="1676400" y="5410200"/>
            <a:ext cx="692150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B.S</a:t>
            </a:r>
            <a:r>
              <a:rPr lang="en-US"/>
              <a:t>.</a:t>
            </a:r>
          </a:p>
        </p:txBody>
      </p:sp>
      <p:sp>
        <p:nvSpPr>
          <p:cNvPr id="118899" name="Oval 115"/>
          <p:cNvSpPr>
            <a:spLocks noChangeArrowheads="1"/>
          </p:cNvSpPr>
          <p:nvPr/>
        </p:nvSpPr>
        <p:spPr bwMode="auto">
          <a:xfrm>
            <a:off x="3124200" y="4267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900" name="Text Box 116"/>
          <p:cNvSpPr txBox="1">
            <a:spLocks noChangeArrowheads="1"/>
          </p:cNvSpPr>
          <p:nvPr/>
        </p:nvSpPr>
        <p:spPr bwMode="auto">
          <a:xfrm>
            <a:off x="2971800" y="4724400"/>
            <a:ext cx="779463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M.S</a:t>
            </a:r>
            <a:r>
              <a:rPr lang="en-US"/>
              <a:t>.</a:t>
            </a:r>
          </a:p>
        </p:txBody>
      </p:sp>
      <p:sp>
        <p:nvSpPr>
          <p:cNvPr id="118902" name="Oval 118"/>
          <p:cNvSpPr>
            <a:spLocks noChangeArrowheads="1"/>
          </p:cNvSpPr>
          <p:nvPr/>
        </p:nvSpPr>
        <p:spPr bwMode="auto">
          <a:xfrm>
            <a:off x="5029200" y="3276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903" name="Text Box 119"/>
          <p:cNvSpPr txBox="1">
            <a:spLocks noChangeArrowheads="1"/>
          </p:cNvSpPr>
          <p:nvPr/>
        </p:nvSpPr>
        <p:spPr bwMode="auto">
          <a:xfrm>
            <a:off x="4876800" y="3657600"/>
            <a:ext cx="963613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Ph.D.</a:t>
            </a:r>
            <a:endParaRPr lang="en-US"/>
          </a:p>
        </p:txBody>
      </p:sp>
      <p:sp>
        <p:nvSpPr>
          <p:cNvPr id="118906" name="Line 122"/>
          <p:cNvSpPr>
            <a:spLocks noChangeShapeType="1"/>
          </p:cNvSpPr>
          <p:nvPr/>
        </p:nvSpPr>
        <p:spPr bwMode="auto">
          <a:xfrm flipV="1">
            <a:off x="1828800" y="4191000"/>
            <a:ext cx="609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907" name="Line 123"/>
          <p:cNvSpPr>
            <a:spLocks noChangeShapeType="1"/>
          </p:cNvSpPr>
          <p:nvPr/>
        </p:nvSpPr>
        <p:spPr bwMode="auto">
          <a:xfrm>
            <a:off x="1828800" y="5181600"/>
            <a:ext cx="1219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908" name="Line 124"/>
          <p:cNvSpPr>
            <a:spLocks noChangeShapeType="1"/>
          </p:cNvSpPr>
          <p:nvPr/>
        </p:nvSpPr>
        <p:spPr bwMode="auto">
          <a:xfrm flipV="1">
            <a:off x="3276600" y="3352800"/>
            <a:ext cx="609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909" name="Line 125"/>
          <p:cNvSpPr>
            <a:spLocks noChangeShapeType="1"/>
          </p:cNvSpPr>
          <p:nvPr/>
        </p:nvSpPr>
        <p:spPr bwMode="auto">
          <a:xfrm flipV="1">
            <a:off x="5181600" y="2514600"/>
            <a:ext cx="533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910" name="Line 126"/>
          <p:cNvSpPr>
            <a:spLocks noChangeShapeType="1"/>
          </p:cNvSpPr>
          <p:nvPr/>
        </p:nvSpPr>
        <p:spPr bwMode="auto">
          <a:xfrm>
            <a:off x="3276600" y="4343400"/>
            <a:ext cx="1219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911" name="Line 127"/>
          <p:cNvSpPr>
            <a:spLocks noChangeShapeType="1"/>
          </p:cNvSpPr>
          <p:nvPr/>
        </p:nvSpPr>
        <p:spPr bwMode="auto">
          <a:xfrm>
            <a:off x="5181600" y="3352800"/>
            <a:ext cx="1219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912" name="Text Box 128"/>
          <p:cNvSpPr txBox="1">
            <a:spLocks noChangeArrowheads="1"/>
          </p:cNvSpPr>
          <p:nvPr/>
        </p:nvSpPr>
        <p:spPr bwMode="auto">
          <a:xfrm rot="-2459332">
            <a:off x="2514600" y="3124200"/>
            <a:ext cx="1692275" cy="366713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Career Paths</a:t>
            </a:r>
          </a:p>
        </p:txBody>
      </p:sp>
      <p:sp>
        <p:nvSpPr>
          <p:cNvPr id="118913" name="Line 129"/>
          <p:cNvSpPr>
            <a:spLocks noChangeShapeType="1"/>
          </p:cNvSpPr>
          <p:nvPr/>
        </p:nvSpPr>
        <p:spPr bwMode="auto">
          <a:xfrm flipV="1">
            <a:off x="2286000" y="4495800"/>
            <a:ext cx="685800" cy="76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914" name="Line 130"/>
          <p:cNvSpPr>
            <a:spLocks noChangeShapeType="1"/>
          </p:cNvSpPr>
          <p:nvPr/>
        </p:nvSpPr>
        <p:spPr bwMode="auto">
          <a:xfrm flipV="1">
            <a:off x="3810000" y="3429000"/>
            <a:ext cx="11430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915" name="Text Box 131"/>
          <p:cNvSpPr txBox="1">
            <a:spLocks noChangeArrowheads="1"/>
          </p:cNvSpPr>
          <p:nvPr/>
        </p:nvSpPr>
        <p:spPr bwMode="auto">
          <a:xfrm>
            <a:off x="123031" y="1512479"/>
            <a:ext cx="76787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000" b="1" dirty="0"/>
              <a:t>Develop a deliberate and focused vision </a:t>
            </a:r>
          </a:p>
          <a:p>
            <a:r>
              <a:rPr lang="en-US" sz="3000" b="1" dirty="0"/>
              <a:t>for graduate school and beyond</a:t>
            </a:r>
          </a:p>
        </p:txBody>
      </p:sp>
      <p:sp>
        <p:nvSpPr>
          <p:cNvPr id="118916" name="Text Box 132"/>
          <p:cNvSpPr txBox="1">
            <a:spLocks noChangeArrowheads="1"/>
          </p:cNvSpPr>
          <p:nvPr/>
        </p:nvSpPr>
        <p:spPr bwMode="auto">
          <a:xfrm rot="1026659">
            <a:off x="4098925" y="4876800"/>
            <a:ext cx="1692275" cy="366713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Career Paths</a:t>
            </a:r>
          </a:p>
        </p:txBody>
      </p:sp>
      <p:pic>
        <p:nvPicPr>
          <p:cNvPr id="118917" name="Picture 133" descr="j04125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55637"/>
            <a:ext cx="1316037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180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Establishing your vision</a:t>
            </a:r>
          </a:p>
          <a:p>
            <a:r>
              <a:rPr lang="en-US" dirty="0" smtClean="0"/>
              <a:t>Effective Communication</a:t>
            </a:r>
          </a:p>
          <a:p>
            <a:r>
              <a:rPr lang="en-US" dirty="0" smtClean="0"/>
              <a:t>Outside your comfort zone</a:t>
            </a:r>
          </a:p>
          <a:p>
            <a:r>
              <a:rPr lang="en-US" dirty="0" smtClean="0"/>
              <a:t>Persistent</a:t>
            </a:r>
          </a:p>
          <a:p>
            <a:r>
              <a:rPr lang="en-US" dirty="0" smtClean="0"/>
              <a:t>Thinking outside the box</a:t>
            </a:r>
          </a:p>
          <a:p>
            <a:r>
              <a:rPr lang="en-US" dirty="0" smtClean="0"/>
              <a:t>Networking/Involvement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85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Establishing your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want to do?</a:t>
            </a:r>
          </a:p>
          <a:p>
            <a:r>
              <a:rPr lang="en-US" dirty="0" smtClean="0"/>
              <a:t>Where do you want to be?</a:t>
            </a:r>
          </a:p>
          <a:p>
            <a:r>
              <a:rPr lang="en-US" dirty="0" smtClean="0"/>
              <a:t>Complete a SWOT Analysis</a:t>
            </a:r>
          </a:p>
        </p:txBody>
      </p:sp>
    </p:spTree>
    <p:extLst>
      <p:ext uri="{BB962C8B-B14F-4D97-AF65-F5344CB8AC3E}">
        <p14:creationId xmlns:p14="http://schemas.microsoft.com/office/powerpoint/2010/main" xmlns="" val="267895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SWOT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610600" cy="44116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Knowing your </a:t>
            </a:r>
          </a:p>
          <a:p>
            <a:pPr>
              <a:buSzPct val="150000"/>
              <a:buFontTx/>
              <a:buChar char="•"/>
            </a:pPr>
            <a:r>
              <a:rPr lang="en-US" sz="3600" u="sng"/>
              <a:t>S</a:t>
            </a:r>
            <a:r>
              <a:rPr lang="en-US"/>
              <a:t>trengths</a:t>
            </a:r>
          </a:p>
          <a:p>
            <a:pPr>
              <a:buSzPct val="150000"/>
              <a:buFontTx/>
              <a:buChar char="•"/>
            </a:pPr>
            <a:r>
              <a:rPr lang="en-US" sz="3600" u="sng"/>
              <a:t>W</a:t>
            </a:r>
            <a:r>
              <a:rPr lang="en-US"/>
              <a:t>eakness</a:t>
            </a:r>
          </a:p>
          <a:p>
            <a:pPr>
              <a:buSzPct val="150000"/>
              <a:buFontTx/>
              <a:buChar char="•"/>
            </a:pPr>
            <a:r>
              <a:rPr lang="en-US" sz="3600" u="sng"/>
              <a:t>O</a:t>
            </a:r>
            <a:r>
              <a:rPr lang="en-US"/>
              <a:t>pportunities (available for progress)</a:t>
            </a:r>
          </a:p>
          <a:p>
            <a:pPr>
              <a:buSzPct val="150000"/>
              <a:buFontTx/>
              <a:buChar char="•"/>
            </a:pPr>
            <a:r>
              <a:rPr lang="en-US" sz="3600" u="sng"/>
              <a:t>T</a:t>
            </a:r>
            <a:r>
              <a:rPr lang="en-US"/>
              <a:t>hreats (perceived and real to achieve goals) are important in graduate school</a:t>
            </a:r>
          </a:p>
          <a:p>
            <a:pPr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(</a:t>
            </a:r>
            <a:r>
              <a:rPr lang="en-US" b="1">
                <a:solidFill>
                  <a:srgbClr val="FF0000"/>
                </a:solidFill>
              </a:rPr>
              <a:t>Maintaining a journal helps this process</a:t>
            </a:r>
            <a:r>
              <a:rPr lang="en-US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110596" name="Picture 4" descr="j04125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0"/>
            <a:ext cx="2141538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490698"/>
            <a:ext cx="2514600" cy="2889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Courtesy </a:t>
            </a:r>
            <a:r>
              <a:rPr lang="en-US" dirty="0" err="1" smtClean="0">
                <a:solidFill>
                  <a:schemeClr val="tx1"/>
                </a:solidFill>
              </a:rPr>
              <a:t>Sundar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A. Christopher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089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Written, verbal, non-verbal</a:t>
            </a:r>
          </a:p>
          <a:p>
            <a:r>
              <a:rPr lang="en-US" dirty="0" smtClean="0"/>
              <a:t>LISTENING</a:t>
            </a:r>
          </a:p>
          <a:p>
            <a:r>
              <a:rPr lang="en-US" dirty="0" smtClean="0"/>
              <a:t>Facebook, Twitter, LinkedIn</a:t>
            </a:r>
          </a:p>
          <a:p>
            <a:r>
              <a:rPr lang="en-US" dirty="0" smtClean="0"/>
              <a:t>Resume, CV, journal articles</a:t>
            </a:r>
          </a:p>
          <a:p>
            <a:pPr lvl="1"/>
            <a:r>
              <a:rPr lang="en-US" dirty="0" smtClean="0"/>
              <a:t>keywords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991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7038"/>
            <a:ext cx="4819650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599"/>
            <a:ext cx="335280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6226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Stepping outside your comfort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be afraid to volunteer or say yes to random projects</a:t>
            </a:r>
            <a:endParaRPr lang="en-US" dirty="0"/>
          </a:p>
        </p:txBody>
      </p:sp>
      <p:pic>
        <p:nvPicPr>
          <p:cNvPr id="2050" name="Picture 2" descr="C:\Users\Elise\Pictures\Elise's Camera\IMG_21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2815" y="3238585"/>
            <a:ext cx="3962400" cy="297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lise\Pictures\Elise's Camera\IMG_19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970" y="2743200"/>
            <a:ext cx="297163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lise\Pictures\Elise's Camera\IMG_22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996951"/>
            <a:ext cx="3827484" cy="287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972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4099</TotalTime>
  <Words>483</Words>
  <Application>Microsoft Office PowerPoint</Application>
  <PresentationFormat>On-screen Show (4:3)</PresentationFormat>
  <Paragraphs>108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Life is a Journey</vt:lpstr>
      <vt:lpstr>About Us</vt:lpstr>
      <vt:lpstr>Cast a vision</vt:lpstr>
      <vt:lpstr>Overview</vt:lpstr>
      <vt:lpstr>Establishing your vision</vt:lpstr>
      <vt:lpstr>SWOT</vt:lpstr>
      <vt:lpstr>Effective Communication</vt:lpstr>
      <vt:lpstr>Example</vt:lpstr>
      <vt:lpstr>Stepping outside your comfort zone</vt:lpstr>
      <vt:lpstr>Persistence </vt:lpstr>
      <vt:lpstr>Thinking outside the box</vt:lpstr>
      <vt:lpstr>Networking Effectively</vt:lpstr>
      <vt:lpstr>Graduate school – What we’ve learned</vt:lpstr>
      <vt:lpstr>Graduate School Process</vt:lpstr>
      <vt:lpstr>Other paths – What we’ve observed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is a Journey</dc:title>
  <dc:creator>ESchultz</dc:creator>
  <cp:lastModifiedBy>Administrator</cp:lastModifiedBy>
  <cp:revision>363</cp:revision>
  <dcterms:created xsi:type="dcterms:W3CDTF">2011-02-25T18:24:29Z</dcterms:created>
  <dcterms:modified xsi:type="dcterms:W3CDTF">2011-03-24T19:08:37Z</dcterms:modified>
</cp:coreProperties>
</file>