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8"/>
  </p:notesMasterIdLst>
  <p:sldIdLst>
    <p:sldId id="256" r:id="rId2"/>
    <p:sldId id="384" r:id="rId3"/>
    <p:sldId id="276" r:id="rId4"/>
    <p:sldId id="279" r:id="rId5"/>
    <p:sldId id="280" r:id="rId6"/>
    <p:sldId id="282" r:id="rId7"/>
    <p:sldId id="283" r:id="rId8"/>
    <p:sldId id="284" r:id="rId9"/>
    <p:sldId id="285" r:id="rId10"/>
    <p:sldId id="330" r:id="rId11"/>
    <p:sldId id="331" r:id="rId12"/>
    <p:sldId id="332" r:id="rId13"/>
    <p:sldId id="334" r:id="rId14"/>
    <p:sldId id="303" r:id="rId15"/>
    <p:sldId id="290" r:id="rId16"/>
    <p:sldId id="291" r:id="rId17"/>
    <p:sldId id="359" r:id="rId18"/>
    <p:sldId id="360" r:id="rId19"/>
    <p:sldId id="361" r:id="rId20"/>
    <p:sldId id="385" r:id="rId21"/>
    <p:sldId id="363" r:id="rId22"/>
    <p:sldId id="295" r:id="rId23"/>
    <p:sldId id="458" r:id="rId24"/>
    <p:sldId id="381" r:id="rId25"/>
    <p:sldId id="382" r:id="rId26"/>
    <p:sldId id="451" r:id="rId27"/>
    <p:sldId id="457" r:id="rId28"/>
    <p:sldId id="396" r:id="rId29"/>
    <p:sldId id="397" r:id="rId30"/>
    <p:sldId id="447" r:id="rId31"/>
    <p:sldId id="394" r:id="rId32"/>
    <p:sldId id="448" r:id="rId33"/>
    <p:sldId id="449" r:id="rId34"/>
    <p:sldId id="327" r:id="rId35"/>
    <p:sldId id="315" r:id="rId36"/>
    <p:sldId id="390" r:id="rId37"/>
    <p:sldId id="318" r:id="rId38"/>
    <p:sldId id="443" r:id="rId39"/>
    <p:sldId id="444" r:id="rId40"/>
    <p:sldId id="391" r:id="rId41"/>
    <p:sldId id="445" r:id="rId42"/>
    <p:sldId id="446" r:id="rId43"/>
    <p:sldId id="399" r:id="rId44"/>
    <p:sldId id="429" r:id="rId45"/>
    <p:sldId id="401" r:id="rId46"/>
    <p:sldId id="402" r:id="rId47"/>
    <p:sldId id="450" r:id="rId48"/>
    <p:sldId id="335" r:id="rId49"/>
    <p:sldId id="403" r:id="rId50"/>
    <p:sldId id="435" r:id="rId51"/>
    <p:sldId id="465" r:id="rId52"/>
    <p:sldId id="460" r:id="rId53"/>
    <p:sldId id="464" r:id="rId54"/>
    <p:sldId id="425" r:id="rId55"/>
    <p:sldId id="438" r:id="rId56"/>
    <p:sldId id="437" r:id="rId5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4DE1"/>
    <a:srgbClr val="4457FF"/>
    <a:srgbClr val="0067AC"/>
    <a:srgbClr val="708F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p:scale>
          <a:sx n="75" d="100"/>
          <a:sy n="75" d="100"/>
        </p:scale>
        <p:origin x="-2248" y="-432"/>
      </p:cViewPr>
      <p:guideLst>
        <p:guide orient="horz" pos="2160"/>
        <p:guide pos="2880"/>
      </p:guideLst>
    </p:cSldViewPr>
  </p:slideViewPr>
  <p:notesTextViewPr>
    <p:cViewPr>
      <p:scale>
        <a:sx n="75" d="100"/>
        <a:sy n="75" d="100"/>
      </p:scale>
      <p:origin x="0" y="0"/>
    </p:cViewPr>
  </p:notesTextViewPr>
  <p:sorterViewPr>
    <p:cViewPr>
      <p:scale>
        <a:sx n="66" d="100"/>
        <a:sy n="66" d="100"/>
      </p:scale>
      <p:origin x="0" y="16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notesMaster" Target="notesMasters/notesMaster1.xml"/><Relationship Id="rId59" Type="http://schemas.openxmlformats.org/officeDocument/2006/relationships/printerSettings" Target="printerSettings/printerSettings1.bin"/><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genetakle:Documents:Microsoft%20User%20Data:Saved%20Attachments:dsm-est-01.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genetakle:Documents:Microsoft%20User%20Data:Saved%20Attachments:dsm-est-01.xls" TargetMode="External"/><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rgbClr val="000000"/>
                </a:solidFill>
                <a:latin typeface="Calibri"/>
                <a:ea typeface="Calibri"/>
                <a:cs typeface="Calibri"/>
              </a:defRPr>
            </a:pPr>
            <a:r>
              <a:rPr lang="en-US"/>
              <a:t>Des Moines Annual Precipitation (inches)</a:t>
            </a:r>
          </a:p>
        </c:rich>
      </c:tx>
      <c:layout>
        <c:manualLayout>
          <c:xMode val="edge"/>
          <c:yMode val="edge"/>
          <c:x val="0.130555555555556"/>
          <c:y val="0.0231481481481481"/>
        </c:manualLayout>
      </c:layout>
      <c:overlay val="0"/>
      <c:spPr>
        <a:noFill/>
        <a:ln w="25400">
          <a:noFill/>
        </a:ln>
      </c:spPr>
    </c:title>
    <c:autoTitleDeleted val="0"/>
    <c:plotArea>
      <c:layout>
        <c:manualLayout>
          <c:layoutTarget val="inner"/>
          <c:xMode val="edge"/>
          <c:yMode val="edge"/>
          <c:x val="0.0888888888888889"/>
          <c:y val="0.342592592592593"/>
          <c:w val="0.880555555555555"/>
          <c:h val="0.486111111111111"/>
        </c:manualLayout>
      </c:layout>
      <c:lineChart>
        <c:grouping val="standard"/>
        <c:varyColors val="0"/>
        <c:ser>
          <c:idx val="0"/>
          <c:order val="0"/>
          <c:tx>
            <c:v>Des Moines Precipitation</c:v>
          </c:tx>
          <c:spPr>
            <a:ln w="3175">
              <a:solidFill>
                <a:srgbClr val="000000"/>
              </a:solidFill>
              <a:prstDash val="solid"/>
            </a:ln>
          </c:spPr>
          <c:marker>
            <c:symbol val="diamond"/>
            <c:size val="6"/>
            <c:spPr>
              <a:solidFill>
                <a:srgbClr val="008000"/>
              </a:solidFill>
              <a:ln>
                <a:solidFill>
                  <a:srgbClr val="008000"/>
                </a:solidFill>
                <a:prstDash val="solid"/>
              </a:ln>
            </c:spPr>
          </c:marker>
          <c:trendline>
            <c:trendlineType val="linear"/>
            <c:dispRSqr val="0"/>
            <c:dispEq val="0"/>
          </c:trendline>
          <c:trendline>
            <c:spPr>
              <a:ln w="25400"/>
            </c:spPr>
            <c:trendlineType val="linear"/>
            <c:dispRSqr val="0"/>
            <c:dispEq val="0"/>
          </c:trendline>
          <c:cat>
            <c:numRef>
              <c:f>'My first worksheet'!$A$8:$A$127</c:f>
              <c:numCache>
                <c:formatCode>General</c:formatCode>
                <c:ptCount val="120"/>
                <c:pt idx="0">
                  <c:v>1890.0</c:v>
                </c:pt>
                <c:pt idx="1">
                  <c:v>1891.0</c:v>
                </c:pt>
                <c:pt idx="2">
                  <c:v>1892.0</c:v>
                </c:pt>
                <c:pt idx="3">
                  <c:v>1893.0</c:v>
                </c:pt>
                <c:pt idx="4">
                  <c:v>1894.0</c:v>
                </c:pt>
                <c:pt idx="5">
                  <c:v>1895.0</c:v>
                </c:pt>
                <c:pt idx="6">
                  <c:v>1896.0</c:v>
                </c:pt>
                <c:pt idx="7">
                  <c:v>1897.0</c:v>
                </c:pt>
                <c:pt idx="8">
                  <c:v>1898.0</c:v>
                </c:pt>
                <c:pt idx="9">
                  <c:v>1899.0</c:v>
                </c:pt>
                <c:pt idx="10">
                  <c:v>1900.0</c:v>
                </c:pt>
                <c:pt idx="11">
                  <c:v>1901.0</c:v>
                </c:pt>
                <c:pt idx="12">
                  <c:v>1902.0</c:v>
                </c:pt>
                <c:pt idx="13">
                  <c:v>1903.0</c:v>
                </c:pt>
                <c:pt idx="14">
                  <c:v>1904.0</c:v>
                </c:pt>
                <c:pt idx="15">
                  <c:v>1905.0</c:v>
                </c:pt>
                <c:pt idx="16">
                  <c:v>1906.0</c:v>
                </c:pt>
                <c:pt idx="17">
                  <c:v>1907.0</c:v>
                </c:pt>
                <c:pt idx="18">
                  <c:v>1908.0</c:v>
                </c:pt>
                <c:pt idx="19">
                  <c:v>1909.0</c:v>
                </c:pt>
                <c:pt idx="20">
                  <c:v>1910.0</c:v>
                </c:pt>
                <c:pt idx="21">
                  <c:v>1911.0</c:v>
                </c:pt>
                <c:pt idx="22">
                  <c:v>1912.0</c:v>
                </c:pt>
                <c:pt idx="23">
                  <c:v>1913.0</c:v>
                </c:pt>
                <c:pt idx="24">
                  <c:v>1914.0</c:v>
                </c:pt>
                <c:pt idx="25">
                  <c:v>1915.0</c:v>
                </c:pt>
                <c:pt idx="26">
                  <c:v>1916.0</c:v>
                </c:pt>
                <c:pt idx="27">
                  <c:v>1917.0</c:v>
                </c:pt>
                <c:pt idx="28">
                  <c:v>1918.0</c:v>
                </c:pt>
                <c:pt idx="29">
                  <c:v>1919.0</c:v>
                </c:pt>
                <c:pt idx="30">
                  <c:v>1920.0</c:v>
                </c:pt>
                <c:pt idx="31">
                  <c:v>1921.0</c:v>
                </c:pt>
                <c:pt idx="32">
                  <c:v>1922.0</c:v>
                </c:pt>
                <c:pt idx="33">
                  <c:v>1923.0</c:v>
                </c:pt>
                <c:pt idx="34">
                  <c:v>1924.0</c:v>
                </c:pt>
                <c:pt idx="35">
                  <c:v>1925.0</c:v>
                </c:pt>
                <c:pt idx="36">
                  <c:v>1926.0</c:v>
                </c:pt>
                <c:pt idx="37">
                  <c:v>1927.0</c:v>
                </c:pt>
                <c:pt idx="38">
                  <c:v>1928.0</c:v>
                </c:pt>
                <c:pt idx="39">
                  <c:v>1929.0</c:v>
                </c:pt>
                <c:pt idx="40">
                  <c:v>1930.0</c:v>
                </c:pt>
                <c:pt idx="41">
                  <c:v>1931.0</c:v>
                </c:pt>
                <c:pt idx="42">
                  <c:v>1932.0</c:v>
                </c:pt>
                <c:pt idx="43">
                  <c:v>1933.0</c:v>
                </c:pt>
                <c:pt idx="44">
                  <c:v>1934.0</c:v>
                </c:pt>
                <c:pt idx="45">
                  <c:v>1935.0</c:v>
                </c:pt>
                <c:pt idx="46">
                  <c:v>1936.0</c:v>
                </c:pt>
                <c:pt idx="47">
                  <c:v>1937.0</c:v>
                </c:pt>
                <c:pt idx="48">
                  <c:v>1938.0</c:v>
                </c:pt>
                <c:pt idx="49">
                  <c:v>1939.0</c:v>
                </c:pt>
                <c:pt idx="50">
                  <c:v>1940.0</c:v>
                </c:pt>
                <c:pt idx="51">
                  <c:v>1941.0</c:v>
                </c:pt>
                <c:pt idx="52">
                  <c:v>1942.0</c:v>
                </c:pt>
                <c:pt idx="53">
                  <c:v>1943.0</c:v>
                </c:pt>
                <c:pt idx="54">
                  <c:v>1944.0</c:v>
                </c:pt>
                <c:pt idx="55">
                  <c:v>1945.0</c:v>
                </c:pt>
                <c:pt idx="56">
                  <c:v>1946.0</c:v>
                </c:pt>
                <c:pt idx="57">
                  <c:v>1947.0</c:v>
                </c:pt>
                <c:pt idx="58">
                  <c:v>1948.0</c:v>
                </c:pt>
                <c:pt idx="59">
                  <c:v>1949.0</c:v>
                </c:pt>
                <c:pt idx="60">
                  <c:v>1950.0</c:v>
                </c:pt>
                <c:pt idx="61">
                  <c:v>1951.0</c:v>
                </c:pt>
                <c:pt idx="62">
                  <c:v>1952.0</c:v>
                </c:pt>
                <c:pt idx="63">
                  <c:v>1953.0</c:v>
                </c:pt>
                <c:pt idx="64">
                  <c:v>1954.0</c:v>
                </c:pt>
                <c:pt idx="65">
                  <c:v>1955.0</c:v>
                </c:pt>
                <c:pt idx="66">
                  <c:v>1956.0</c:v>
                </c:pt>
                <c:pt idx="67">
                  <c:v>1957.0</c:v>
                </c:pt>
                <c:pt idx="68">
                  <c:v>1958.0</c:v>
                </c:pt>
                <c:pt idx="69">
                  <c:v>1959.0</c:v>
                </c:pt>
                <c:pt idx="70">
                  <c:v>1960.0</c:v>
                </c:pt>
                <c:pt idx="71">
                  <c:v>1961.0</c:v>
                </c:pt>
                <c:pt idx="72">
                  <c:v>1962.0</c:v>
                </c:pt>
                <c:pt idx="73">
                  <c:v>1963.0</c:v>
                </c:pt>
                <c:pt idx="74">
                  <c:v>1964.0</c:v>
                </c:pt>
                <c:pt idx="75">
                  <c:v>1965.0</c:v>
                </c:pt>
                <c:pt idx="76">
                  <c:v>1966.0</c:v>
                </c:pt>
                <c:pt idx="77">
                  <c:v>1967.0</c:v>
                </c:pt>
                <c:pt idx="78">
                  <c:v>1968.0</c:v>
                </c:pt>
                <c:pt idx="79">
                  <c:v>1969.0</c:v>
                </c:pt>
                <c:pt idx="80">
                  <c:v>1970.0</c:v>
                </c:pt>
                <c:pt idx="81">
                  <c:v>1971.0</c:v>
                </c:pt>
                <c:pt idx="82">
                  <c:v>1972.0</c:v>
                </c:pt>
                <c:pt idx="83">
                  <c:v>1973.0</c:v>
                </c:pt>
                <c:pt idx="84">
                  <c:v>1974.0</c:v>
                </c:pt>
                <c:pt idx="85">
                  <c:v>1975.0</c:v>
                </c:pt>
                <c:pt idx="86">
                  <c:v>1976.0</c:v>
                </c:pt>
                <c:pt idx="87">
                  <c:v>1977.0</c:v>
                </c:pt>
                <c:pt idx="88">
                  <c:v>1978.0</c:v>
                </c:pt>
                <c:pt idx="89">
                  <c:v>1979.0</c:v>
                </c:pt>
                <c:pt idx="90">
                  <c:v>1980.0</c:v>
                </c:pt>
                <c:pt idx="91">
                  <c:v>1981.0</c:v>
                </c:pt>
                <c:pt idx="92">
                  <c:v>1982.0</c:v>
                </c:pt>
                <c:pt idx="93">
                  <c:v>1983.0</c:v>
                </c:pt>
                <c:pt idx="94">
                  <c:v>1984.0</c:v>
                </c:pt>
                <c:pt idx="95">
                  <c:v>1985.0</c:v>
                </c:pt>
                <c:pt idx="96">
                  <c:v>1986.0</c:v>
                </c:pt>
                <c:pt idx="97">
                  <c:v>1987.0</c:v>
                </c:pt>
                <c:pt idx="98">
                  <c:v>1988.0</c:v>
                </c:pt>
                <c:pt idx="99">
                  <c:v>1989.0</c:v>
                </c:pt>
                <c:pt idx="100">
                  <c:v>1990.0</c:v>
                </c:pt>
                <c:pt idx="101">
                  <c:v>1991.0</c:v>
                </c:pt>
                <c:pt idx="102">
                  <c:v>1992.0</c:v>
                </c:pt>
                <c:pt idx="103">
                  <c:v>1993.0</c:v>
                </c:pt>
                <c:pt idx="104">
                  <c:v>1994.0</c:v>
                </c:pt>
                <c:pt idx="105">
                  <c:v>1995.0</c:v>
                </c:pt>
                <c:pt idx="106">
                  <c:v>1996.0</c:v>
                </c:pt>
                <c:pt idx="107">
                  <c:v>1997.0</c:v>
                </c:pt>
                <c:pt idx="108">
                  <c:v>1998.0</c:v>
                </c:pt>
                <c:pt idx="109">
                  <c:v>1999.0</c:v>
                </c:pt>
                <c:pt idx="110">
                  <c:v>2000.0</c:v>
                </c:pt>
                <c:pt idx="111">
                  <c:v>2001.0</c:v>
                </c:pt>
                <c:pt idx="112">
                  <c:v>2002.0</c:v>
                </c:pt>
                <c:pt idx="113">
                  <c:v>2003.0</c:v>
                </c:pt>
                <c:pt idx="114">
                  <c:v>2004.0</c:v>
                </c:pt>
                <c:pt idx="115">
                  <c:v>2005.0</c:v>
                </c:pt>
                <c:pt idx="116">
                  <c:v>2006.0</c:v>
                </c:pt>
                <c:pt idx="117">
                  <c:v>2007.0</c:v>
                </c:pt>
                <c:pt idx="118">
                  <c:v>2008.0</c:v>
                </c:pt>
                <c:pt idx="119">
                  <c:v>2009.0</c:v>
                </c:pt>
              </c:numCache>
            </c:numRef>
          </c:cat>
          <c:val>
            <c:numRef>
              <c:f>'My first worksheet'!$N$8:$N$127</c:f>
              <c:numCache>
                <c:formatCode>General</c:formatCode>
                <c:ptCount val="120"/>
                <c:pt idx="3">
                  <c:v>27.12</c:v>
                </c:pt>
                <c:pt idx="4">
                  <c:v>21.43</c:v>
                </c:pt>
                <c:pt idx="5">
                  <c:v>27.87</c:v>
                </c:pt>
                <c:pt idx="6">
                  <c:v>39.29</c:v>
                </c:pt>
                <c:pt idx="7">
                  <c:v>28.79</c:v>
                </c:pt>
                <c:pt idx="8">
                  <c:v>30.7</c:v>
                </c:pt>
                <c:pt idx="9">
                  <c:v>30.83</c:v>
                </c:pt>
                <c:pt idx="10">
                  <c:v>42.69</c:v>
                </c:pt>
                <c:pt idx="11">
                  <c:v>21.68</c:v>
                </c:pt>
                <c:pt idx="12">
                  <c:v>45.77</c:v>
                </c:pt>
                <c:pt idx="13">
                  <c:v>33.31</c:v>
                </c:pt>
                <c:pt idx="14">
                  <c:v>30.15</c:v>
                </c:pt>
                <c:pt idx="15">
                  <c:v>40.53</c:v>
                </c:pt>
                <c:pt idx="16">
                  <c:v>31.4</c:v>
                </c:pt>
                <c:pt idx="17">
                  <c:v>35.32</c:v>
                </c:pt>
                <c:pt idx="18">
                  <c:v>38.27</c:v>
                </c:pt>
                <c:pt idx="19">
                  <c:v>37.77</c:v>
                </c:pt>
                <c:pt idx="20">
                  <c:v>20.02</c:v>
                </c:pt>
                <c:pt idx="21">
                  <c:v>33.75</c:v>
                </c:pt>
                <c:pt idx="22">
                  <c:v>33.39</c:v>
                </c:pt>
                <c:pt idx="23">
                  <c:v>30.01</c:v>
                </c:pt>
                <c:pt idx="24">
                  <c:v>39.57</c:v>
                </c:pt>
                <c:pt idx="25">
                  <c:v>39.01</c:v>
                </c:pt>
                <c:pt idx="26">
                  <c:v>24.36</c:v>
                </c:pt>
                <c:pt idx="27">
                  <c:v>30.51</c:v>
                </c:pt>
                <c:pt idx="28">
                  <c:v>30.2</c:v>
                </c:pt>
                <c:pt idx="29">
                  <c:v>42.54</c:v>
                </c:pt>
                <c:pt idx="30">
                  <c:v>32.32</c:v>
                </c:pt>
                <c:pt idx="31">
                  <c:v>35.34</c:v>
                </c:pt>
                <c:pt idx="32">
                  <c:v>38.75</c:v>
                </c:pt>
                <c:pt idx="33">
                  <c:v>32.07</c:v>
                </c:pt>
                <c:pt idx="34">
                  <c:v>30.48</c:v>
                </c:pt>
                <c:pt idx="35">
                  <c:v>28.02</c:v>
                </c:pt>
                <c:pt idx="36">
                  <c:v>34.67</c:v>
                </c:pt>
                <c:pt idx="37">
                  <c:v>26.25</c:v>
                </c:pt>
                <c:pt idx="38">
                  <c:v>41.52</c:v>
                </c:pt>
                <c:pt idx="39">
                  <c:v>32.15</c:v>
                </c:pt>
                <c:pt idx="40">
                  <c:v>21.01</c:v>
                </c:pt>
                <c:pt idx="41">
                  <c:v>39.54</c:v>
                </c:pt>
                <c:pt idx="42">
                  <c:v>30.82</c:v>
                </c:pt>
                <c:pt idx="43">
                  <c:v>21.36</c:v>
                </c:pt>
                <c:pt idx="44">
                  <c:v>26.02</c:v>
                </c:pt>
                <c:pt idx="45">
                  <c:v>39.66</c:v>
                </c:pt>
                <c:pt idx="46">
                  <c:v>28.77</c:v>
                </c:pt>
                <c:pt idx="47">
                  <c:v>28.64</c:v>
                </c:pt>
                <c:pt idx="48">
                  <c:v>29.62</c:v>
                </c:pt>
                <c:pt idx="49">
                  <c:v>30.26</c:v>
                </c:pt>
                <c:pt idx="50">
                  <c:v>32.05</c:v>
                </c:pt>
                <c:pt idx="51">
                  <c:v>40.9</c:v>
                </c:pt>
                <c:pt idx="52">
                  <c:v>39.33</c:v>
                </c:pt>
                <c:pt idx="53">
                  <c:v>36.13</c:v>
                </c:pt>
                <c:pt idx="54">
                  <c:v>38.52</c:v>
                </c:pt>
                <c:pt idx="55">
                  <c:v>39.65</c:v>
                </c:pt>
                <c:pt idx="56">
                  <c:v>36.52</c:v>
                </c:pt>
                <c:pt idx="57">
                  <c:v>47.03</c:v>
                </c:pt>
                <c:pt idx="58">
                  <c:v>31.61</c:v>
                </c:pt>
                <c:pt idx="59">
                  <c:v>26.07</c:v>
                </c:pt>
                <c:pt idx="60">
                  <c:v>28.91</c:v>
                </c:pt>
                <c:pt idx="61">
                  <c:v>38.03</c:v>
                </c:pt>
                <c:pt idx="62">
                  <c:v>31.82</c:v>
                </c:pt>
                <c:pt idx="63">
                  <c:v>20.0</c:v>
                </c:pt>
                <c:pt idx="64">
                  <c:v>36.21</c:v>
                </c:pt>
                <c:pt idx="65">
                  <c:v>21.98</c:v>
                </c:pt>
                <c:pt idx="66">
                  <c:v>17.07</c:v>
                </c:pt>
                <c:pt idx="67">
                  <c:v>28.28</c:v>
                </c:pt>
                <c:pt idx="68">
                  <c:v>28.84</c:v>
                </c:pt>
                <c:pt idx="69">
                  <c:v>36.31</c:v>
                </c:pt>
                <c:pt idx="70">
                  <c:v>35.2</c:v>
                </c:pt>
                <c:pt idx="71">
                  <c:v>42.88</c:v>
                </c:pt>
                <c:pt idx="72">
                  <c:v>27.04</c:v>
                </c:pt>
                <c:pt idx="73">
                  <c:v>28.32</c:v>
                </c:pt>
                <c:pt idx="74">
                  <c:v>28.42</c:v>
                </c:pt>
                <c:pt idx="75">
                  <c:v>33.96</c:v>
                </c:pt>
                <c:pt idx="76">
                  <c:v>21.85</c:v>
                </c:pt>
                <c:pt idx="77">
                  <c:v>21.82</c:v>
                </c:pt>
                <c:pt idx="78">
                  <c:v>28.31</c:v>
                </c:pt>
                <c:pt idx="79">
                  <c:v>32.43</c:v>
                </c:pt>
                <c:pt idx="80">
                  <c:v>33.63</c:v>
                </c:pt>
                <c:pt idx="81">
                  <c:v>28.32</c:v>
                </c:pt>
                <c:pt idx="82">
                  <c:v>36.02</c:v>
                </c:pt>
                <c:pt idx="83">
                  <c:v>45.18</c:v>
                </c:pt>
                <c:pt idx="84">
                  <c:v>35.67</c:v>
                </c:pt>
                <c:pt idx="85">
                  <c:v>31.61</c:v>
                </c:pt>
                <c:pt idx="86">
                  <c:v>30.01</c:v>
                </c:pt>
                <c:pt idx="87">
                  <c:v>37.15</c:v>
                </c:pt>
                <c:pt idx="88">
                  <c:v>31.36</c:v>
                </c:pt>
                <c:pt idx="89">
                  <c:v>31.84</c:v>
                </c:pt>
                <c:pt idx="90">
                  <c:v>25.09</c:v>
                </c:pt>
                <c:pt idx="91">
                  <c:v>31.3</c:v>
                </c:pt>
                <c:pt idx="92">
                  <c:v>44.8</c:v>
                </c:pt>
                <c:pt idx="93">
                  <c:v>41.17</c:v>
                </c:pt>
                <c:pt idx="94">
                  <c:v>41.78</c:v>
                </c:pt>
                <c:pt idx="95">
                  <c:v>28.5</c:v>
                </c:pt>
                <c:pt idx="96">
                  <c:v>42.58</c:v>
                </c:pt>
                <c:pt idx="97">
                  <c:v>36.97</c:v>
                </c:pt>
                <c:pt idx="98">
                  <c:v>21.99</c:v>
                </c:pt>
                <c:pt idx="99">
                  <c:v>29.14</c:v>
                </c:pt>
                <c:pt idx="100">
                  <c:v>43.93</c:v>
                </c:pt>
                <c:pt idx="101">
                  <c:v>39.77</c:v>
                </c:pt>
                <c:pt idx="102">
                  <c:v>33.51</c:v>
                </c:pt>
                <c:pt idx="103">
                  <c:v>55.88</c:v>
                </c:pt>
                <c:pt idx="104">
                  <c:v>28.2</c:v>
                </c:pt>
                <c:pt idx="105">
                  <c:v>31.74</c:v>
                </c:pt>
                <c:pt idx="106">
                  <c:v>27.15</c:v>
                </c:pt>
                <c:pt idx="107">
                  <c:v>28.53</c:v>
                </c:pt>
                <c:pt idx="108">
                  <c:v>37.7</c:v>
                </c:pt>
                <c:pt idx="109">
                  <c:v>27.15</c:v>
                </c:pt>
                <c:pt idx="110">
                  <c:v>26.14</c:v>
                </c:pt>
                <c:pt idx="111">
                  <c:v>29.76</c:v>
                </c:pt>
                <c:pt idx="112">
                  <c:v>29.25</c:v>
                </c:pt>
                <c:pt idx="113">
                  <c:v>31.57</c:v>
                </c:pt>
                <c:pt idx="114">
                  <c:v>33.8</c:v>
                </c:pt>
                <c:pt idx="115">
                  <c:v>28.05</c:v>
                </c:pt>
                <c:pt idx="116">
                  <c:v>33.38</c:v>
                </c:pt>
                <c:pt idx="117">
                  <c:v>41.71</c:v>
                </c:pt>
                <c:pt idx="118">
                  <c:v>49.43</c:v>
                </c:pt>
                <c:pt idx="119">
                  <c:v>38.81</c:v>
                </c:pt>
              </c:numCache>
            </c:numRef>
          </c:val>
          <c:smooth val="0"/>
        </c:ser>
        <c:dLbls>
          <c:showLegendKey val="0"/>
          <c:showVal val="0"/>
          <c:showCatName val="0"/>
          <c:showSerName val="0"/>
          <c:showPercent val="0"/>
          <c:showBubbleSize val="0"/>
        </c:dLbls>
        <c:marker val="1"/>
        <c:smooth val="0"/>
        <c:axId val="652535800"/>
        <c:axId val="652528728"/>
      </c:lineChart>
      <c:catAx>
        <c:axId val="652535800"/>
        <c:scaling>
          <c:orientation val="minMax"/>
        </c:scaling>
        <c:delete val="0"/>
        <c:axPos val="b"/>
        <c:numFmt formatCode="General" sourceLinked="1"/>
        <c:majorTickMark val="in"/>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en-US"/>
          </a:p>
        </c:txPr>
        <c:crossAx val="652528728"/>
        <c:crosses val="autoZero"/>
        <c:auto val="0"/>
        <c:lblAlgn val="ctr"/>
        <c:lblOffset val="100"/>
        <c:tickLblSkip val="20"/>
        <c:tickMarkSkip val="10"/>
        <c:noMultiLvlLbl val="0"/>
      </c:catAx>
      <c:valAx>
        <c:axId val="652528728"/>
        <c:scaling>
          <c:orientation val="minMax"/>
        </c:scaling>
        <c:delete val="0"/>
        <c:axPos val="l"/>
        <c:majorGridlines>
          <c:spPr>
            <a:ln w="3175">
              <a:solidFill>
                <a:srgbClr val="808080"/>
              </a:solidFill>
              <a:prstDash val="solid"/>
            </a:ln>
          </c:spPr>
        </c:majorGridlines>
        <c:numFmt formatCode="General" sourceLinked="1"/>
        <c:majorTickMark val="in"/>
        <c:minorTickMark val="in"/>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en-US"/>
          </a:p>
        </c:txPr>
        <c:crossAx val="652535800"/>
        <c:crosses val="autoZero"/>
        <c:crossBetween val="between"/>
      </c:valAx>
      <c:spPr>
        <a:solidFill>
          <a:srgbClr val="FFFFFF"/>
        </a:solidFill>
        <a:ln w="25400">
          <a:noFill/>
        </a:ln>
      </c:spPr>
    </c:plotArea>
    <c:plotVisOnly val="1"/>
    <c:dispBlanksAs val="gap"/>
    <c:showDLblsOverMax val="0"/>
  </c:chart>
  <c:spPr>
    <a:solidFill>
      <a:srgbClr val="FFFFFF"/>
    </a:solidFill>
    <a:ln w="12700">
      <a:solidFill>
        <a:srgbClr val="000000"/>
      </a:solid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rgbClr val="000000"/>
                </a:solidFill>
                <a:latin typeface="Calibri"/>
                <a:ea typeface="Calibri"/>
                <a:cs typeface="Calibri"/>
              </a:defRPr>
            </a:pPr>
            <a:r>
              <a:rPr lang="en-US" sz="4000" dirty="0"/>
              <a:t>Des Moines Annual Precipitation (inches)</a:t>
            </a:r>
          </a:p>
        </c:rich>
      </c:tx>
      <c:layout>
        <c:manualLayout>
          <c:xMode val="edge"/>
          <c:yMode val="edge"/>
          <c:x val="0.147222222222222"/>
          <c:y val="0.00102431886279701"/>
        </c:manualLayout>
      </c:layout>
      <c:overlay val="0"/>
      <c:spPr>
        <a:noFill/>
        <a:ln w="25400">
          <a:noFill/>
        </a:ln>
      </c:spPr>
    </c:title>
    <c:autoTitleDeleted val="0"/>
    <c:plotArea>
      <c:layout>
        <c:manualLayout>
          <c:layoutTarget val="inner"/>
          <c:xMode val="edge"/>
          <c:yMode val="edge"/>
          <c:x val="0.0875"/>
          <c:y val="0.349229844610132"/>
          <c:w val="0.880555555555555"/>
          <c:h val="0.486111111111111"/>
        </c:manualLayout>
      </c:layout>
      <c:lineChart>
        <c:grouping val="standard"/>
        <c:varyColors val="0"/>
        <c:ser>
          <c:idx val="0"/>
          <c:order val="0"/>
          <c:tx>
            <c:v>Des Moines Precipitation</c:v>
          </c:tx>
          <c:spPr>
            <a:ln w="3175">
              <a:solidFill>
                <a:srgbClr val="000000"/>
              </a:solidFill>
              <a:prstDash val="solid"/>
            </a:ln>
          </c:spPr>
          <c:marker>
            <c:symbol val="diamond"/>
            <c:size val="6"/>
            <c:spPr>
              <a:solidFill>
                <a:srgbClr val="008000"/>
              </a:solidFill>
              <a:ln>
                <a:solidFill>
                  <a:srgbClr val="008000"/>
                </a:solidFill>
                <a:prstDash val="solid"/>
              </a:ln>
            </c:spPr>
          </c:marker>
          <c:trendline>
            <c:trendlineType val="linear"/>
            <c:dispRSqr val="0"/>
            <c:dispEq val="0"/>
          </c:trendline>
          <c:trendline>
            <c:spPr>
              <a:ln w="25400"/>
            </c:spPr>
            <c:trendlineType val="linear"/>
            <c:dispRSqr val="0"/>
            <c:dispEq val="0"/>
          </c:trendline>
          <c:cat>
            <c:numRef>
              <c:f>'My first worksheet'!$A$8:$A$127</c:f>
              <c:numCache>
                <c:formatCode>General</c:formatCode>
                <c:ptCount val="120"/>
                <c:pt idx="0">
                  <c:v>1890.0</c:v>
                </c:pt>
                <c:pt idx="1">
                  <c:v>1891.0</c:v>
                </c:pt>
                <c:pt idx="2">
                  <c:v>1892.0</c:v>
                </c:pt>
                <c:pt idx="3">
                  <c:v>1893.0</c:v>
                </c:pt>
                <c:pt idx="4">
                  <c:v>1894.0</c:v>
                </c:pt>
                <c:pt idx="5">
                  <c:v>1895.0</c:v>
                </c:pt>
                <c:pt idx="6">
                  <c:v>1896.0</c:v>
                </c:pt>
                <c:pt idx="7">
                  <c:v>1897.0</c:v>
                </c:pt>
                <c:pt idx="8">
                  <c:v>1898.0</c:v>
                </c:pt>
                <c:pt idx="9">
                  <c:v>1899.0</c:v>
                </c:pt>
                <c:pt idx="10">
                  <c:v>1900.0</c:v>
                </c:pt>
                <c:pt idx="11">
                  <c:v>1901.0</c:v>
                </c:pt>
                <c:pt idx="12">
                  <c:v>1902.0</c:v>
                </c:pt>
                <c:pt idx="13">
                  <c:v>1903.0</c:v>
                </c:pt>
                <c:pt idx="14">
                  <c:v>1904.0</c:v>
                </c:pt>
                <c:pt idx="15">
                  <c:v>1905.0</c:v>
                </c:pt>
                <c:pt idx="16">
                  <c:v>1906.0</c:v>
                </c:pt>
                <c:pt idx="17">
                  <c:v>1907.0</c:v>
                </c:pt>
                <c:pt idx="18">
                  <c:v>1908.0</c:v>
                </c:pt>
                <c:pt idx="19">
                  <c:v>1909.0</c:v>
                </c:pt>
                <c:pt idx="20">
                  <c:v>1910.0</c:v>
                </c:pt>
                <c:pt idx="21">
                  <c:v>1911.0</c:v>
                </c:pt>
                <c:pt idx="22">
                  <c:v>1912.0</c:v>
                </c:pt>
                <c:pt idx="23">
                  <c:v>1913.0</c:v>
                </c:pt>
                <c:pt idx="24">
                  <c:v>1914.0</c:v>
                </c:pt>
                <c:pt idx="25">
                  <c:v>1915.0</c:v>
                </c:pt>
                <c:pt idx="26">
                  <c:v>1916.0</c:v>
                </c:pt>
                <c:pt idx="27">
                  <c:v>1917.0</c:v>
                </c:pt>
                <c:pt idx="28">
                  <c:v>1918.0</c:v>
                </c:pt>
                <c:pt idx="29">
                  <c:v>1919.0</c:v>
                </c:pt>
                <c:pt idx="30">
                  <c:v>1920.0</c:v>
                </c:pt>
                <c:pt idx="31">
                  <c:v>1921.0</c:v>
                </c:pt>
                <c:pt idx="32">
                  <c:v>1922.0</c:v>
                </c:pt>
                <c:pt idx="33">
                  <c:v>1923.0</c:v>
                </c:pt>
                <c:pt idx="34">
                  <c:v>1924.0</c:v>
                </c:pt>
                <c:pt idx="35">
                  <c:v>1925.0</c:v>
                </c:pt>
                <c:pt idx="36">
                  <c:v>1926.0</c:v>
                </c:pt>
                <c:pt idx="37">
                  <c:v>1927.0</c:v>
                </c:pt>
                <c:pt idx="38">
                  <c:v>1928.0</c:v>
                </c:pt>
                <c:pt idx="39">
                  <c:v>1929.0</c:v>
                </c:pt>
                <c:pt idx="40">
                  <c:v>1930.0</c:v>
                </c:pt>
                <c:pt idx="41">
                  <c:v>1931.0</c:v>
                </c:pt>
                <c:pt idx="42">
                  <c:v>1932.0</c:v>
                </c:pt>
                <c:pt idx="43">
                  <c:v>1933.0</c:v>
                </c:pt>
                <c:pt idx="44">
                  <c:v>1934.0</c:v>
                </c:pt>
                <c:pt idx="45">
                  <c:v>1935.0</c:v>
                </c:pt>
                <c:pt idx="46">
                  <c:v>1936.0</c:v>
                </c:pt>
                <c:pt idx="47">
                  <c:v>1937.0</c:v>
                </c:pt>
                <c:pt idx="48">
                  <c:v>1938.0</c:v>
                </c:pt>
                <c:pt idx="49">
                  <c:v>1939.0</c:v>
                </c:pt>
                <c:pt idx="50">
                  <c:v>1940.0</c:v>
                </c:pt>
                <c:pt idx="51">
                  <c:v>1941.0</c:v>
                </c:pt>
                <c:pt idx="52">
                  <c:v>1942.0</c:v>
                </c:pt>
                <c:pt idx="53">
                  <c:v>1943.0</c:v>
                </c:pt>
                <c:pt idx="54">
                  <c:v>1944.0</c:v>
                </c:pt>
                <c:pt idx="55">
                  <c:v>1945.0</c:v>
                </c:pt>
                <c:pt idx="56">
                  <c:v>1946.0</c:v>
                </c:pt>
                <c:pt idx="57">
                  <c:v>1947.0</c:v>
                </c:pt>
                <c:pt idx="58">
                  <c:v>1948.0</c:v>
                </c:pt>
                <c:pt idx="59">
                  <c:v>1949.0</c:v>
                </c:pt>
                <c:pt idx="60">
                  <c:v>1950.0</c:v>
                </c:pt>
                <c:pt idx="61">
                  <c:v>1951.0</c:v>
                </c:pt>
                <c:pt idx="62">
                  <c:v>1952.0</c:v>
                </c:pt>
                <c:pt idx="63">
                  <c:v>1953.0</c:v>
                </c:pt>
                <c:pt idx="64">
                  <c:v>1954.0</c:v>
                </c:pt>
                <c:pt idx="65">
                  <c:v>1955.0</c:v>
                </c:pt>
                <c:pt idx="66">
                  <c:v>1956.0</c:v>
                </c:pt>
                <c:pt idx="67">
                  <c:v>1957.0</c:v>
                </c:pt>
                <c:pt idx="68">
                  <c:v>1958.0</c:v>
                </c:pt>
                <c:pt idx="69">
                  <c:v>1959.0</c:v>
                </c:pt>
                <c:pt idx="70">
                  <c:v>1960.0</c:v>
                </c:pt>
                <c:pt idx="71">
                  <c:v>1961.0</c:v>
                </c:pt>
                <c:pt idx="72">
                  <c:v>1962.0</c:v>
                </c:pt>
                <c:pt idx="73">
                  <c:v>1963.0</c:v>
                </c:pt>
                <c:pt idx="74">
                  <c:v>1964.0</c:v>
                </c:pt>
                <c:pt idx="75">
                  <c:v>1965.0</c:v>
                </c:pt>
                <c:pt idx="76">
                  <c:v>1966.0</c:v>
                </c:pt>
                <c:pt idx="77">
                  <c:v>1967.0</c:v>
                </c:pt>
                <c:pt idx="78">
                  <c:v>1968.0</c:v>
                </c:pt>
                <c:pt idx="79">
                  <c:v>1969.0</c:v>
                </c:pt>
                <c:pt idx="80">
                  <c:v>1970.0</c:v>
                </c:pt>
                <c:pt idx="81">
                  <c:v>1971.0</c:v>
                </c:pt>
                <c:pt idx="82">
                  <c:v>1972.0</c:v>
                </c:pt>
                <c:pt idx="83">
                  <c:v>1973.0</c:v>
                </c:pt>
                <c:pt idx="84">
                  <c:v>1974.0</c:v>
                </c:pt>
                <c:pt idx="85">
                  <c:v>1975.0</c:v>
                </c:pt>
                <c:pt idx="86">
                  <c:v>1976.0</c:v>
                </c:pt>
                <c:pt idx="87">
                  <c:v>1977.0</c:v>
                </c:pt>
                <c:pt idx="88">
                  <c:v>1978.0</c:v>
                </c:pt>
                <c:pt idx="89">
                  <c:v>1979.0</c:v>
                </c:pt>
                <c:pt idx="90">
                  <c:v>1980.0</c:v>
                </c:pt>
                <c:pt idx="91">
                  <c:v>1981.0</c:v>
                </c:pt>
                <c:pt idx="92">
                  <c:v>1982.0</c:v>
                </c:pt>
                <c:pt idx="93">
                  <c:v>1983.0</c:v>
                </c:pt>
                <c:pt idx="94">
                  <c:v>1984.0</c:v>
                </c:pt>
                <c:pt idx="95">
                  <c:v>1985.0</c:v>
                </c:pt>
                <c:pt idx="96">
                  <c:v>1986.0</c:v>
                </c:pt>
                <c:pt idx="97">
                  <c:v>1987.0</c:v>
                </c:pt>
                <c:pt idx="98">
                  <c:v>1988.0</c:v>
                </c:pt>
                <c:pt idx="99">
                  <c:v>1989.0</c:v>
                </c:pt>
                <c:pt idx="100">
                  <c:v>1990.0</c:v>
                </c:pt>
                <c:pt idx="101">
                  <c:v>1991.0</c:v>
                </c:pt>
                <c:pt idx="102">
                  <c:v>1992.0</c:v>
                </c:pt>
                <c:pt idx="103">
                  <c:v>1993.0</c:v>
                </c:pt>
                <c:pt idx="104">
                  <c:v>1994.0</c:v>
                </c:pt>
                <c:pt idx="105">
                  <c:v>1995.0</c:v>
                </c:pt>
                <c:pt idx="106">
                  <c:v>1996.0</c:v>
                </c:pt>
                <c:pt idx="107">
                  <c:v>1997.0</c:v>
                </c:pt>
                <c:pt idx="108">
                  <c:v>1998.0</c:v>
                </c:pt>
                <c:pt idx="109">
                  <c:v>1999.0</c:v>
                </c:pt>
                <c:pt idx="110">
                  <c:v>2000.0</c:v>
                </c:pt>
                <c:pt idx="111">
                  <c:v>2001.0</c:v>
                </c:pt>
                <c:pt idx="112">
                  <c:v>2002.0</c:v>
                </c:pt>
                <c:pt idx="113">
                  <c:v>2003.0</c:v>
                </c:pt>
                <c:pt idx="114">
                  <c:v>2004.0</c:v>
                </c:pt>
                <c:pt idx="115">
                  <c:v>2005.0</c:v>
                </c:pt>
                <c:pt idx="116">
                  <c:v>2006.0</c:v>
                </c:pt>
                <c:pt idx="117">
                  <c:v>2007.0</c:v>
                </c:pt>
                <c:pt idx="118">
                  <c:v>2008.0</c:v>
                </c:pt>
                <c:pt idx="119">
                  <c:v>2009.0</c:v>
                </c:pt>
              </c:numCache>
            </c:numRef>
          </c:cat>
          <c:val>
            <c:numRef>
              <c:f>'My first worksheet'!$N$8:$N$127</c:f>
              <c:numCache>
                <c:formatCode>General</c:formatCode>
                <c:ptCount val="120"/>
                <c:pt idx="3">
                  <c:v>27.12</c:v>
                </c:pt>
                <c:pt idx="4">
                  <c:v>21.43</c:v>
                </c:pt>
                <c:pt idx="5">
                  <c:v>27.87</c:v>
                </c:pt>
                <c:pt idx="6">
                  <c:v>39.29</c:v>
                </c:pt>
                <c:pt idx="7">
                  <c:v>28.79</c:v>
                </c:pt>
                <c:pt idx="8">
                  <c:v>30.7</c:v>
                </c:pt>
                <c:pt idx="9">
                  <c:v>30.83</c:v>
                </c:pt>
                <c:pt idx="10">
                  <c:v>42.69</c:v>
                </c:pt>
                <c:pt idx="11">
                  <c:v>21.68</c:v>
                </c:pt>
                <c:pt idx="12">
                  <c:v>45.77</c:v>
                </c:pt>
                <c:pt idx="13">
                  <c:v>33.31</c:v>
                </c:pt>
                <c:pt idx="14">
                  <c:v>30.15</c:v>
                </c:pt>
                <c:pt idx="15">
                  <c:v>40.53</c:v>
                </c:pt>
                <c:pt idx="16">
                  <c:v>31.4</c:v>
                </c:pt>
                <c:pt idx="17">
                  <c:v>35.32</c:v>
                </c:pt>
                <c:pt idx="18">
                  <c:v>38.27</c:v>
                </c:pt>
                <c:pt idx="19">
                  <c:v>37.77</c:v>
                </c:pt>
                <c:pt idx="20">
                  <c:v>20.02</c:v>
                </c:pt>
                <c:pt idx="21">
                  <c:v>33.75</c:v>
                </c:pt>
                <c:pt idx="22">
                  <c:v>33.39</c:v>
                </c:pt>
                <c:pt idx="23">
                  <c:v>30.01</c:v>
                </c:pt>
                <c:pt idx="24">
                  <c:v>39.57</c:v>
                </c:pt>
                <c:pt idx="25">
                  <c:v>39.01</c:v>
                </c:pt>
                <c:pt idx="26">
                  <c:v>24.36</c:v>
                </c:pt>
                <c:pt idx="27">
                  <c:v>30.51</c:v>
                </c:pt>
                <c:pt idx="28">
                  <c:v>30.2</c:v>
                </c:pt>
                <c:pt idx="29">
                  <c:v>42.54</c:v>
                </c:pt>
                <c:pt idx="30">
                  <c:v>32.32</c:v>
                </c:pt>
                <c:pt idx="31">
                  <c:v>35.34</c:v>
                </c:pt>
                <c:pt idx="32">
                  <c:v>38.75</c:v>
                </c:pt>
                <c:pt idx="33">
                  <c:v>32.07</c:v>
                </c:pt>
                <c:pt idx="34">
                  <c:v>30.48</c:v>
                </c:pt>
                <c:pt idx="35">
                  <c:v>28.02</c:v>
                </c:pt>
                <c:pt idx="36">
                  <c:v>34.67</c:v>
                </c:pt>
                <c:pt idx="37">
                  <c:v>26.25</c:v>
                </c:pt>
                <c:pt idx="38">
                  <c:v>41.52</c:v>
                </c:pt>
                <c:pt idx="39">
                  <c:v>32.15</c:v>
                </c:pt>
                <c:pt idx="40">
                  <c:v>21.01</c:v>
                </c:pt>
                <c:pt idx="41">
                  <c:v>39.54</c:v>
                </c:pt>
                <c:pt idx="42">
                  <c:v>30.82</c:v>
                </c:pt>
                <c:pt idx="43">
                  <c:v>21.36</c:v>
                </c:pt>
                <c:pt idx="44">
                  <c:v>26.02</c:v>
                </c:pt>
                <c:pt idx="45">
                  <c:v>39.66</c:v>
                </c:pt>
                <c:pt idx="46">
                  <c:v>28.77</c:v>
                </c:pt>
                <c:pt idx="47">
                  <c:v>28.64</c:v>
                </c:pt>
                <c:pt idx="48">
                  <c:v>29.62</c:v>
                </c:pt>
                <c:pt idx="49">
                  <c:v>30.26</c:v>
                </c:pt>
                <c:pt idx="50">
                  <c:v>32.05</c:v>
                </c:pt>
                <c:pt idx="51">
                  <c:v>40.9</c:v>
                </c:pt>
                <c:pt idx="52">
                  <c:v>39.33</c:v>
                </c:pt>
                <c:pt idx="53">
                  <c:v>36.13</c:v>
                </c:pt>
                <c:pt idx="54">
                  <c:v>38.52</c:v>
                </c:pt>
                <c:pt idx="55">
                  <c:v>39.65</c:v>
                </c:pt>
                <c:pt idx="56">
                  <c:v>36.52</c:v>
                </c:pt>
                <c:pt idx="57">
                  <c:v>47.03</c:v>
                </c:pt>
                <c:pt idx="58">
                  <c:v>31.61</c:v>
                </c:pt>
                <c:pt idx="59">
                  <c:v>26.07</c:v>
                </c:pt>
                <c:pt idx="60">
                  <c:v>28.91</c:v>
                </c:pt>
                <c:pt idx="61">
                  <c:v>38.03</c:v>
                </c:pt>
                <c:pt idx="62">
                  <c:v>31.82</c:v>
                </c:pt>
                <c:pt idx="63">
                  <c:v>20.0</c:v>
                </c:pt>
                <c:pt idx="64">
                  <c:v>36.21</c:v>
                </c:pt>
                <c:pt idx="65">
                  <c:v>21.98</c:v>
                </c:pt>
                <c:pt idx="66">
                  <c:v>17.07</c:v>
                </c:pt>
                <c:pt idx="67">
                  <c:v>28.28</c:v>
                </c:pt>
                <c:pt idx="68">
                  <c:v>28.84</c:v>
                </c:pt>
                <c:pt idx="69">
                  <c:v>36.31</c:v>
                </c:pt>
                <c:pt idx="70">
                  <c:v>35.2</c:v>
                </c:pt>
                <c:pt idx="71">
                  <c:v>42.88</c:v>
                </c:pt>
                <c:pt idx="72">
                  <c:v>27.04</c:v>
                </c:pt>
                <c:pt idx="73">
                  <c:v>28.32</c:v>
                </c:pt>
                <c:pt idx="74">
                  <c:v>28.42</c:v>
                </c:pt>
                <c:pt idx="75">
                  <c:v>33.96</c:v>
                </c:pt>
                <c:pt idx="76">
                  <c:v>21.85</c:v>
                </c:pt>
                <c:pt idx="77">
                  <c:v>21.82</c:v>
                </c:pt>
                <c:pt idx="78">
                  <c:v>28.31</c:v>
                </c:pt>
                <c:pt idx="79">
                  <c:v>32.43</c:v>
                </c:pt>
                <c:pt idx="80">
                  <c:v>33.63</c:v>
                </c:pt>
                <c:pt idx="81">
                  <c:v>28.32</c:v>
                </c:pt>
                <c:pt idx="82">
                  <c:v>36.02</c:v>
                </c:pt>
                <c:pt idx="83">
                  <c:v>45.18</c:v>
                </c:pt>
                <c:pt idx="84">
                  <c:v>35.67</c:v>
                </c:pt>
                <c:pt idx="85">
                  <c:v>31.61</c:v>
                </c:pt>
                <c:pt idx="86">
                  <c:v>30.01</c:v>
                </c:pt>
                <c:pt idx="87">
                  <c:v>37.15</c:v>
                </c:pt>
                <c:pt idx="88">
                  <c:v>31.36</c:v>
                </c:pt>
                <c:pt idx="89">
                  <c:v>31.84</c:v>
                </c:pt>
                <c:pt idx="90">
                  <c:v>25.09</c:v>
                </c:pt>
                <c:pt idx="91">
                  <c:v>31.3</c:v>
                </c:pt>
                <c:pt idx="92">
                  <c:v>44.8</c:v>
                </c:pt>
                <c:pt idx="93">
                  <c:v>41.17</c:v>
                </c:pt>
                <c:pt idx="94">
                  <c:v>41.78</c:v>
                </c:pt>
                <c:pt idx="95">
                  <c:v>28.5</c:v>
                </c:pt>
                <c:pt idx="96">
                  <c:v>42.58</c:v>
                </c:pt>
                <c:pt idx="97">
                  <c:v>36.97</c:v>
                </c:pt>
                <c:pt idx="98">
                  <c:v>21.99</c:v>
                </c:pt>
                <c:pt idx="99">
                  <c:v>29.14</c:v>
                </c:pt>
                <c:pt idx="100">
                  <c:v>43.93</c:v>
                </c:pt>
                <c:pt idx="101">
                  <c:v>39.77</c:v>
                </c:pt>
                <c:pt idx="102">
                  <c:v>33.51</c:v>
                </c:pt>
                <c:pt idx="103">
                  <c:v>55.88</c:v>
                </c:pt>
                <c:pt idx="104">
                  <c:v>28.2</c:v>
                </c:pt>
                <c:pt idx="105">
                  <c:v>31.74</c:v>
                </c:pt>
                <c:pt idx="106">
                  <c:v>27.15</c:v>
                </c:pt>
                <c:pt idx="107">
                  <c:v>28.53</c:v>
                </c:pt>
                <c:pt idx="108">
                  <c:v>37.7</c:v>
                </c:pt>
                <c:pt idx="109">
                  <c:v>27.15</c:v>
                </c:pt>
                <c:pt idx="110">
                  <c:v>26.14</c:v>
                </c:pt>
                <c:pt idx="111">
                  <c:v>29.76</c:v>
                </c:pt>
                <c:pt idx="112">
                  <c:v>29.25</c:v>
                </c:pt>
                <c:pt idx="113">
                  <c:v>31.57</c:v>
                </c:pt>
                <c:pt idx="114">
                  <c:v>33.8</c:v>
                </c:pt>
                <c:pt idx="115">
                  <c:v>28.05</c:v>
                </c:pt>
                <c:pt idx="116">
                  <c:v>33.38</c:v>
                </c:pt>
                <c:pt idx="117">
                  <c:v>41.71</c:v>
                </c:pt>
                <c:pt idx="118">
                  <c:v>49.43</c:v>
                </c:pt>
                <c:pt idx="119">
                  <c:v>38.81</c:v>
                </c:pt>
              </c:numCache>
            </c:numRef>
          </c:val>
          <c:smooth val="0"/>
        </c:ser>
        <c:dLbls>
          <c:showLegendKey val="0"/>
          <c:showVal val="0"/>
          <c:showCatName val="0"/>
          <c:showSerName val="0"/>
          <c:showPercent val="0"/>
          <c:showBubbleSize val="0"/>
        </c:dLbls>
        <c:marker val="1"/>
        <c:smooth val="0"/>
        <c:axId val="652686888"/>
        <c:axId val="652689976"/>
      </c:lineChart>
      <c:catAx>
        <c:axId val="652686888"/>
        <c:scaling>
          <c:orientation val="minMax"/>
        </c:scaling>
        <c:delete val="0"/>
        <c:axPos val="b"/>
        <c:numFmt formatCode="General" sourceLinked="1"/>
        <c:majorTickMark val="in"/>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en-US"/>
          </a:p>
        </c:txPr>
        <c:crossAx val="652689976"/>
        <c:crosses val="autoZero"/>
        <c:auto val="0"/>
        <c:lblAlgn val="ctr"/>
        <c:lblOffset val="100"/>
        <c:tickLblSkip val="20"/>
        <c:tickMarkSkip val="10"/>
        <c:noMultiLvlLbl val="0"/>
      </c:catAx>
      <c:valAx>
        <c:axId val="652689976"/>
        <c:scaling>
          <c:orientation val="minMax"/>
        </c:scaling>
        <c:delete val="0"/>
        <c:axPos val="l"/>
        <c:majorGridlines>
          <c:spPr>
            <a:ln w="3175">
              <a:solidFill>
                <a:srgbClr val="808080"/>
              </a:solidFill>
              <a:prstDash val="solid"/>
            </a:ln>
          </c:spPr>
        </c:majorGridlines>
        <c:numFmt formatCode="General" sourceLinked="1"/>
        <c:majorTickMark val="in"/>
        <c:minorTickMark val="in"/>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en-US"/>
          </a:p>
        </c:txPr>
        <c:crossAx val="652686888"/>
        <c:crosses val="autoZero"/>
        <c:crossBetween val="between"/>
      </c:valAx>
      <c:spPr>
        <a:solidFill>
          <a:srgbClr val="FFFFFF"/>
        </a:solidFill>
        <a:ln w="25400">
          <a:noFill/>
        </a:ln>
      </c:spPr>
    </c:plotArea>
    <c:plotVisOnly val="1"/>
    <c:dispBlanksAs val="gap"/>
    <c:showDLblsOverMax val="0"/>
  </c:chart>
  <c:spPr>
    <a:solidFill>
      <a:srgbClr val="FFFFFF"/>
    </a:solidFill>
    <a:ln w="12700">
      <a:solidFill>
        <a:srgbClr val="000000"/>
      </a:solid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image" Target="../media/image28.png"/><Relationship Id="rId2" Type="http://schemas.openxmlformats.org/officeDocument/2006/relationships/image" Target="../media/image29.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image" Target="../media/image28.png"/><Relationship Id="rId2" Type="http://schemas.openxmlformats.org/officeDocument/2006/relationships/image" Target="../media/image29.png"/></Relationships>
</file>

<file path=ppt/drawings/drawing1.xml><?xml version="1.0" encoding="utf-8"?>
<c:userShapes xmlns:c="http://schemas.openxmlformats.org/drawingml/2006/chart">
  <cdr:relSizeAnchor xmlns:cdr="http://schemas.openxmlformats.org/drawingml/2006/chartDrawing">
    <cdr:from>
      <cdr:x>0.13333</cdr:x>
      <cdr:y>0.68732</cdr:y>
    </cdr:from>
    <cdr:to>
      <cdr:x>0.20556</cdr:x>
      <cdr:y>0.75811</cdr:y>
    </cdr:to>
    <cdr:sp macro="" textlink="">
      <cdr:nvSpPr>
        <cdr:cNvPr id="2" name="TextBox 1"/>
        <cdr:cNvSpPr txBox="1"/>
      </cdr:nvSpPr>
      <cdr:spPr>
        <a:xfrm xmlns:a="http://schemas.openxmlformats.org/drawingml/2006/main">
          <a:off x="1219200" y="3945466"/>
          <a:ext cx="660400" cy="4064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2000" b="1" dirty="0" smtClean="0">
              <a:solidFill>
                <a:srgbClr val="FF0000"/>
              </a:solidFill>
            </a:rPr>
            <a:t>31.9</a:t>
          </a:r>
          <a:endParaRPr lang="en-US" sz="2000" b="1" dirty="0">
            <a:solidFill>
              <a:srgbClr val="FF0000"/>
            </a:solidFill>
          </a:endParaRPr>
        </a:p>
      </cdr:txBody>
    </cdr:sp>
  </cdr:relSizeAnchor>
  <cdr:relSizeAnchor xmlns:cdr="http://schemas.openxmlformats.org/drawingml/2006/chartDrawing">
    <cdr:from>
      <cdr:x>0.87072</cdr:x>
      <cdr:y>0.69027</cdr:y>
    </cdr:from>
    <cdr:to>
      <cdr:x>0.93381</cdr:x>
      <cdr:y>0.76991</cdr:y>
    </cdr:to>
    <cdr:sp macro="" textlink="">
      <cdr:nvSpPr>
        <cdr:cNvPr id="3" name="TextBox 2"/>
        <cdr:cNvSpPr txBox="1"/>
      </cdr:nvSpPr>
      <cdr:spPr>
        <a:xfrm xmlns:a="http://schemas.openxmlformats.org/drawingml/2006/main">
          <a:off x="7961870" y="3962401"/>
          <a:ext cx="576892" cy="457199"/>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2000" b="1" dirty="0" smtClean="0">
              <a:solidFill>
                <a:srgbClr val="FF0000"/>
              </a:solidFill>
            </a:rPr>
            <a:t>33.8</a:t>
          </a:r>
          <a:endParaRPr lang="en-US" sz="2000" b="1" dirty="0">
            <a:solidFill>
              <a:srgbClr val="FF0000"/>
            </a:solidFill>
          </a:endParaRPr>
        </a:p>
      </cdr:txBody>
    </cdr:sp>
  </cdr:relSizeAnchor>
  <cdr:relSizeAnchor xmlns:cdr="http://schemas.openxmlformats.org/drawingml/2006/chartDrawing">
    <cdr:from>
      <cdr:x>0.4</cdr:x>
      <cdr:y>0.67552</cdr:y>
    </cdr:from>
    <cdr:to>
      <cdr:x>0.5</cdr:x>
      <cdr:y>0.83481</cdr:y>
    </cdr:to>
    <cdr:sp macro="" textlink="">
      <cdr:nvSpPr>
        <cdr:cNvPr id="4" name="TextBox 3"/>
        <cdr:cNvSpPr txBox="1"/>
      </cdr:nvSpPr>
      <cdr:spPr>
        <a:xfrm xmlns:a="http://schemas.openxmlformats.org/drawingml/2006/main">
          <a:off x="3657600" y="3877733"/>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2800" b="1" dirty="0" smtClean="0">
              <a:solidFill>
                <a:srgbClr val="FF0000"/>
              </a:solidFill>
            </a:rPr>
            <a:t>6% Increase</a:t>
          </a:r>
          <a:endParaRPr lang="en-US" sz="2800" b="1" dirty="0">
            <a:solidFill>
              <a:srgbClr val="FF0000"/>
            </a:solidFill>
          </a:endParaRPr>
        </a:p>
      </cdr:txBody>
    </cdr:sp>
  </cdr:relSizeAnchor>
  <cdr:relSizeAnchor xmlns:cdr="http://schemas.openxmlformats.org/drawingml/2006/chartDrawing">
    <cdr:from>
      <cdr:x>0.08194</cdr:x>
      <cdr:y>0.3833</cdr:y>
    </cdr:from>
    <cdr:to>
      <cdr:x>0.55972</cdr:x>
      <cdr:y>0.52046</cdr:y>
    </cdr:to>
    <cdr:sp macro="" textlink="">
      <cdr:nvSpPr>
        <cdr:cNvPr id="5" name="Oval 4"/>
        <cdr:cNvSpPr/>
      </cdr:nvSpPr>
      <cdr:spPr>
        <a:xfrm xmlns:a="http://schemas.openxmlformats.org/drawingml/2006/main">
          <a:off x="749259" y="2200275"/>
          <a:ext cx="4368821" cy="787400"/>
        </a:xfrm>
        <a:prstGeom xmlns:a="http://schemas.openxmlformats.org/drawingml/2006/main" prst="ellipse">
          <a:avLst/>
        </a:prstGeom>
        <a:noFill xmlns:a="http://schemas.openxmlformats.org/drawingml/2006/main"/>
        <a:ln xmlns:a="http://schemas.openxmlformats.org/drawingml/2006/main" w="28575" cap="flat" cmpd="sng" algn="ctr">
          <a:solidFill>
            <a:srgbClr val="FF0000"/>
          </a:solidFill>
          <a:prstDash val="solid"/>
          <a:round/>
          <a:headEnd type="none" w="med" len="med"/>
          <a:tailEnd type="none" w="med" len="med"/>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0.5752</cdr:x>
      <cdr:y>0.36283</cdr:y>
    </cdr:from>
    <cdr:to>
      <cdr:x>0.99409</cdr:x>
      <cdr:y>0.53319</cdr:y>
    </cdr:to>
    <cdr:sp macro="" textlink="">
      <cdr:nvSpPr>
        <cdr:cNvPr id="6" name="Oval 5"/>
        <cdr:cNvSpPr/>
      </cdr:nvSpPr>
      <cdr:spPr>
        <a:xfrm xmlns:a="http://schemas.openxmlformats.org/drawingml/2006/main">
          <a:off x="5259616" y="2082801"/>
          <a:ext cx="3830381" cy="977900"/>
        </a:xfrm>
        <a:prstGeom xmlns:a="http://schemas.openxmlformats.org/drawingml/2006/main" prst="ellipse">
          <a:avLst/>
        </a:prstGeom>
        <a:noFill xmlns:a="http://schemas.openxmlformats.org/drawingml/2006/main"/>
        <a:ln xmlns:a="http://schemas.openxmlformats.org/drawingml/2006/main" w="28575" cap="flat" cmpd="sng" algn="ctr">
          <a:solidFill>
            <a:srgbClr val="FF0000"/>
          </a:solidFill>
          <a:prstDash val="solid"/>
          <a:round/>
          <a:headEnd type="none" w="med" len="med"/>
          <a:tailEnd type="none" w="med" len="med"/>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0.30139</cdr:x>
      <cdr:y>0.3934</cdr:y>
    </cdr:from>
    <cdr:to>
      <cdr:x>0.40139</cdr:x>
      <cdr:y>0.55269</cdr:y>
    </cdr:to>
    <cdr:sp macro="" textlink="">
      <cdr:nvSpPr>
        <cdr:cNvPr id="7" name="TextBox 6"/>
        <cdr:cNvSpPr txBox="1"/>
      </cdr:nvSpPr>
      <cdr:spPr>
        <a:xfrm xmlns:a="http://schemas.openxmlformats.org/drawingml/2006/main">
          <a:off x="2755900" y="2258254"/>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2000" b="1" dirty="0" smtClean="0">
              <a:solidFill>
                <a:srgbClr val="FF0000"/>
              </a:solidFill>
            </a:rPr>
            <a:t>7</a:t>
          </a:r>
          <a:endParaRPr lang="en-US" sz="2000" b="1" dirty="0">
            <a:solidFill>
              <a:srgbClr val="FF0000"/>
            </a:solidFill>
          </a:endParaRPr>
        </a:p>
      </cdr:txBody>
    </cdr:sp>
  </cdr:relSizeAnchor>
  <cdr:relSizeAnchor xmlns:cdr="http://schemas.openxmlformats.org/drawingml/2006/chartDrawing">
    <cdr:from>
      <cdr:x>0.75694</cdr:x>
      <cdr:y>0.3833</cdr:y>
    </cdr:from>
    <cdr:to>
      <cdr:x>0.85694</cdr:x>
      <cdr:y>0.54259</cdr:y>
    </cdr:to>
    <cdr:sp macro="" textlink="">
      <cdr:nvSpPr>
        <cdr:cNvPr id="8" name="TextBox 7"/>
        <cdr:cNvSpPr txBox="1"/>
      </cdr:nvSpPr>
      <cdr:spPr>
        <a:xfrm xmlns:a="http://schemas.openxmlformats.org/drawingml/2006/main">
          <a:off x="6921500" y="2200275"/>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2000" b="1" dirty="0" smtClean="0">
              <a:solidFill>
                <a:srgbClr val="FF0000"/>
              </a:solidFill>
            </a:rPr>
            <a:t>10</a:t>
          </a:r>
          <a:endParaRPr lang="en-US" sz="2000" b="1" dirty="0">
            <a:solidFill>
              <a:srgbClr val="FF000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B8EC09-98C1-4230-A213-FA5AE5122305}" type="datetimeFigureOut">
              <a:rPr lang="en-US" smtClean="0"/>
              <a:pPr/>
              <a:t>1/22/12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6C736F-67DC-4AD6-B39F-F449EC149DB4}" type="slidenum">
              <a:rPr lang="en-US" smtClean="0"/>
              <a:pPr/>
              <a:t>‹#›</a:t>
            </a:fld>
            <a:endParaRPr lang="en-US"/>
          </a:p>
        </p:txBody>
      </p:sp>
    </p:spTree>
    <p:extLst>
      <p:ext uri="{BB962C8B-B14F-4D97-AF65-F5344CB8AC3E}">
        <p14:creationId xmlns:p14="http://schemas.microsoft.com/office/powerpoint/2010/main" val="1909692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6C736F-67DC-4AD6-B39F-F449EC149DB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xfrm>
            <a:off x="3884613" y="8685213"/>
            <a:ext cx="2971800" cy="457200"/>
          </a:xfrm>
          <a:noFill/>
        </p:spPr>
        <p:txBody>
          <a:bodyPr/>
          <a:lstStyle/>
          <a:p>
            <a:fld id="{A003D0E5-908D-7B47-BABF-78942412DE3C}" type="slidenum">
              <a:rPr lang="en-US"/>
              <a:pPr/>
              <a:t>19</a:t>
            </a:fld>
            <a:endParaRPr lang="en-US"/>
          </a:p>
        </p:txBody>
      </p:sp>
      <p:sp>
        <p:nvSpPr>
          <p:cNvPr id="65539" name="Rectangle 2"/>
          <p:cNvSpPr>
            <a:spLocks noGrp="1" noRot="1" noChangeAspect="1" noChangeArrowheads="1"/>
          </p:cNvSpPr>
          <p:nvPr>
            <p:ph type="sldImg"/>
          </p:nvPr>
        </p:nvSpPr>
        <p:spPr>
          <a:xfrm>
            <a:off x="1150938" y="692150"/>
            <a:ext cx="4556125" cy="3416300"/>
          </a:xfrm>
          <a:solidFill>
            <a:srgbClr val="FFFFFF"/>
          </a:solidFill>
          <a:ln/>
        </p:spPr>
      </p:sp>
      <p:sp>
        <p:nvSpPr>
          <p:cNvPr id="655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pitchFamily="-112" charset="0"/>
              <a:ea typeface="ＭＳ Ｐゴシック" pitchFamily="-112" charset="-128"/>
              <a:cs typeface="ＭＳ Ｐゴシック" pitchFamily="-112"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03E9E710-0BAE-7140-8197-BFF0553650B8}" type="slidenum">
              <a:rPr lang="en-US">
                <a:latin typeface="Arial" pitchFamily="29" charset="0"/>
                <a:ea typeface="ＭＳ Ｐゴシック" pitchFamily="29" charset="-128"/>
                <a:cs typeface="ＭＳ Ｐゴシック" pitchFamily="29" charset="-128"/>
              </a:rPr>
              <a:pPr/>
              <a:t>34</a:t>
            </a:fld>
            <a:endParaRPr lang="en-US">
              <a:latin typeface="Arial" pitchFamily="29" charset="0"/>
              <a:ea typeface="ＭＳ Ｐゴシック" pitchFamily="29" charset="-128"/>
              <a:cs typeface="ＭＳ Ｐゴシック" pitchFamily="29" charset="-128"/>
            </a:endParaRPr>
          </a:p>
        </p:txBody>
      </p:sp>
      <p:sp>
        <p:nvSpPr>
          <p:cNvPr id="71683" name="Rectangle 2"/>
          <p:cNvSpPr>
            <a:spLocks noGrp="1" noRot="1" noChangeAspect="1" noChangeArrowheads="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03E9E710-0BAE-7140-8197-BFF0553650B8}" type="slidenum">
              <a:rPr lang="en-US">
                <a:latin typeface="Arial" pitchFamily="29" charset="0"/>
                <a:ea typeface="ＭＳ Ｐゴシック" pitchFamily="29" charset="-128"/>
                <a:cs typeface="ＭＳ Ｐゴシック" pitchFamily="29" charset="-128"/>
              </a:rPr>
              <a:pPr/>
              <a:t>35</a:t>
            </a:fld>
            <a:endParaRPr lang="en-US">
              <a:latin typeface="Arial" pitchFamily="29" charset="0"/>
              <a:ea typeface="ＭＳ Ｐゴシック" pitchFamily="29" charset="-128"/>
              <a:cs typeface="ＭＳ Ｐゴシック" pitchFamily="29" charset="-128"/>
            </a:endParaRPr>
          </a:p>
        </p:txBody>
      </p:sp>
      <p:sp>
        <p:nvSpPr>
          <p:cNvPr id="71683" name="Rectangle 2"/>
          <p:cNvSpPr>
            <a:spLocks noGrp="1" noRot="1" noChangeAspect="1" noChangeArrowheads="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03E9E710-0BAE-7140-8197-BFF0553650B8}" type="slidenum">
              <a:rPr lang="en-US">
                <a:latin typeface="Arial" pitchFamily="29" charset="0"/>
                <a:ea typeface="ＭＳ Ｐゴシック" pitchFamily="29" charset="-128"/>
                <a:cs typeface="ＭＳ Ｐゴシック" pitchFamily="29" charset="-128"/>
              </a:rPr>
              <a:pPr/>
              <a:t>36</a:t>
            </a:fld>
            <a:endParaRPr lang="en-US">
              <a:latin typeface="Arial" pitchFamily="29" charset="0"/>
              <a:ea typeface="ＭＳ Ｐゴシック" pitchFamily="29" charset="-128"/>
              <a:cs typeface="ＭＳ Ｐゴシック" pitchFamily="29" charset="-128"/>
            </a:endParaRPr>
          </a:p>
        </p:txBody>
      </p:sp>
      <p:sp>
        <p:nvSpPr>
          <p:cNvPr id="71683" name="Rectangle 2"/>
          <p:cNvSpPr>
            <a:spLocks noGrp="1" noRot="1" noChangeAspect="1" noChangeArrowheads="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p:spPr>
        <p:txBody>
          <a:bodyPr/>
          <a:lstStyle/>
          <a:p>
            <a:endParaRPr lang="en-US" dirty="0">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6343806F-3E2E-D44D-989E-65768578F13C}" type="slidenum">
              <a:rPr lang="en-US">
                <a:latin typeface="Arial" pitchFamily="34" charset="0"/>
                <a:ea typeface="ＭＳ Ｐゴシック" pitchFamily="34" charset="-128"/>
                <a:cs typeface="ＭＳ Ｐゴシック" pitchFamily="34" charset="-128"/>
              </a:rPr>
              <a:pPr/>
              <a:t>51</a:t>
            </a:fld>
            <a:endParaRPr lang="en-US">
              <a:latin typeface="Arial" pitchFamily="34" charset="0"/>
              <a:ea typeface="ＭＳ Ｐゴシック" pitchFamily="34" charset="-128"/>
              <a:cs typeface="ＭＳ Ｐゴシック" pitchFamily="34" charset="-128"/>
            </a:endParaRPr>
          </a:p>
        </p:txBody>
      </p:sp>
      <p:sp>
        <p:nvSpPr>
          <p:cNvPr id="110595" name="Rectangle 2"/>
          <p:cNvSpPr>
            <a:spLocks noGrp="1" noRot="1" noChangeAspect="1" noChangeArrowheads="1" noTextEdit="1"/>
          </p:cNvSpPr>
          <p:nvPr>
            <p:ph type="sldImg"/>
          </p:nvPr>
        </p:nvSpPr>
        <p:spPr>
          <a:xfrm>
            <a:off x="1143000" y="687388"/>
            <a:ext cx="4572000" cy="3429000"/>
          </a:xfrm>
          <a:ln/>
        </p:spPr>
      </p:sp>
      <p:sp>
        <p:nvSpPr>
          <p:cNvPr id="110596" name="Rectangle 3"/>
          <p:cNvSpPr>
            <a:spLocks noGrp="1" noChangeArrowheads="1"/>
          </p:cNvSpPr>
          <p:nvPr>
            <p:ph type="body" idx="1"/>
          </p:nvPr>
        </p:nvSpPr>
        <p:spPr>
          <a:xfrm>
            <a:off x="685800" y="4343400"/>
            <a:ext cx="5486400" cy="4114800"/>
          </a:xfrm>
          <a:noFill/>
          <a:ln/>
        </p:spPr>
        <p:txBody>
          <a:bodyPr/>
          <a:lstStyle/>
          <a:p>
            <a:endParaRPr lang="de-DE">
              <a:latin typeface="Arial" pitchFamily="34" charset="0"/>
              <a:ea typeface="ＭＳ Ｐゴシック" pitchFamily="34" charset="-128"/>
              <a:cs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6343806F-3E2E-D44D-989E-65768578F13C}" type="slidenum">
              <a:rPr lang="en-US">
                <a:latin typeface="Arial" pitchFamily="34" charset="0"/>
                <a:ea typeface="ＭＳ Ｐゴシック" pitchFamily="34" charset="-128"/>
                <a:cs typeface="ＭＳ Ｐゴシック" pitchFamily="34" charset="-128"/>
              </a:rPr>
              <a:pPr/>
              <a:t>52</a:t>
            </a:fld>
            <a:endParaRPr lang="en-US">
              <a:latin typeface="Arial" pitchFamily="34" charset="0"/>
              <a:ea typeface="ＭＳ Ｐゴシック" pitchFamily="34" charset="-128"/>
              <a:cs typeface="ＭＳ Ｐゴシック" pitchFamily="34" charset="-128"/>
            </a:endParaRPr>
          </a:p>
        </p:txBody>
      </p:sp>
      <p:sp>
        <p:nvSpPr>
          <p:cNvPr id="110595" name="Rectangle 2"/>
          <p:cNvSpPr>
            <a:spLocks noGrp="1" noRot="1" noChangeAspect="1" noChangeArrowheads="1" noTextEdit="1"/>
          </p:cNvSpPr>
          <p:nvPr>
            <p:ph type="sldImg"/>
          </p:nvPr>
        </p:nvSpPr>
        <p:spPr>
          <a:xfrm>
            <a:off x="1143000" y="687388"/>
            <a:ext cx="4572000" cy="3429000"/>
          </a:xfrm>
          <a:ln/>
        </p:spPr>
      </p:sp>
      <p:sp>
        <p:nvSpPr>
          <p:cNvPr id="110596" name="Rectangle 3"/>
          <p:cNvSpPr>
            <a:spLocks noGrp="1" noChangeArrowheads="1"/>
          </p:cNvSpPr>
          <p:nvPr>
            <p:ph type="body" idx="1"/>
          </p:nvPr>
        </p:nvSpPr>
        <p:spPr>
          <a:xfrm>
            <a:off x="685800" y="4343400"/>
            <a:ext cx="5486400" cy="4114800"/>
          </a:xfrm>
          <a:noFill/>
          <a:ln/>
        </p:spPr>
        <p:txBody>
          <a:bodyPr/>
          <a:lstStyle/>
          <a:p>
            <a:endParaRPr lang="de-DE">
              <a:latin typeface="Arial" pitchFamily="34" charset="0"/>
              <a:ea typeface="ＭＳ Ｐゴシック" pitchFamily="34" charset="-128"/>
              <a:cs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6343806F-3E2E-D44D-989E-65768578F13C}" type="slidenum">
              <a:rPr lang="en-US">
                <a:latin typeface="Arial" pitchFamily="34" charset="0"/>
                <a:ea typeface="ＭＳ Ｐゴシック" pitchFamily="34" charset="-128"/>
                <a:cs typeface="ＭＳ Ｐゴシック" pitchFamily="34" charset="-128"/>
              </a:rPr>
              <a:pPr/>
              <a:t>53</a:t>
            </a:fld>
            <a:endParaRPr lang="en-US">
              <a:latin typeface="Arial" pitchFamily="34" charset="0"/>
              <a:ea typeface="ＭＳ Ｐゴシック" pitchFamily="34" charset="-128"/>
              <a:cs typeface="ＭＳ Ｐゴシック" pitchFamily="34" charset="-128"/>
            </a:endParaRPr>
          </a:p>
        </p:txBody>
      </p:sp>
      <p:sp>
        <p:nvSpPr>
          <p:cNvPr id="110595" name="Rectangle 2"/>
          <p:cNvSpPr>
            <a:spLocks noGrp="1" noRot="1" noChangeAspect="1" noChangeArrowheads="1" noTextEdit="1"/>
          </p:cNvSpPr>
          <p:nvPr>
            <p:ph type="sldImg"/>
          </p:nvPr>
        </p:nvSpPr>
        <p:spPr>
          <a:xfrm>
            <a:off x="1143000" y="687388"/>
            <a:ext cx="4572000" cy="3429000"/>
          </a:xfrm>
          <a:ln/>
        </p:spPr>
      </p:sp>
      <p:sp>
        <p:nvSpPr>
          <p:cNvPr id="110596" name="Rectangle 3"/>
          <p:cNvSpPr>
            <a:spLocks noGrp="1" noChangeArrowheads="1"/>
          </p:cNvSpPr>
          <p:nvPr>
            <p:ph type="body" idx="1"/>
          </p:nvPr>
        </p:nvSpPr>
        <p:spPr>
          <a:xfrm>
            <a:off x="685800" y="4343400"/>
            <a:ext cx="5486400" cy="4114800"/>
          </a:xfrm>
          <a:noFill/>
          <a:ln/>
        </p:spPr>
        <p:txBody>
          <a:bodyPr/>
          <a:lstStyle/>
          <a:p>
            <a:endParaRPr lang="de-DE">
              <a:latin typeface="Arial" pitchFamily="34" charset="0"/>
              <a:ea typeface="ＭＳ Ｐゴシック" pitchFamily="34" charset="-128"/>
              <a:cs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p:cNvSpPr>
          <p:nvPr>
            <p:ph type="sldImg"/>
          </p:nvPr>
        </p:nvSpPr>
        <p:spPr>
          <a:xfrm>
            <a:off x="1150938" y="692150"/>
            <a:ext cx="4556125" cy="3416300"/>
          </a:xfrm>
          <a:solidFill>
            <a:srgbClr val="FFFFFF"/>
          </a:solidFill>
          <a:ln/>
        </p:spPr>
      </p:sp>
      <p:sp>
        <p:nvSpPr>
          <p:cNvPr id="98307"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pitchFamily="29" charset="0"/>
              <a:ea typeface="ＭＳ Ｐゴシック" pitchFamily="29" charset="-128"/>
              <a:cs typeface="ＭＳ Ｐゴシック" pitchFamily="29"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xfrm>
            <a:off x="1150938" y="692150"/>
            <a:ext cx="4556125" cy="3416300"/>
          </a:xfrm>
          <a:ln/>
        </p:spPr>
      </p:sp>
      <p:sp>
        <p:nvSpPr>
          <p:cNvPr id="19459" name="Rectangle 3"/>
          <p:cNvSpPr>
            <a:spLocks noGrp="1" noChangeArrowheads="1"/>
          </p:cNvSpPr>
          <p:nvPr>
            <p:ph type="body" idx="1"/>
          </p:nvPr>
        </p:nvSpPr>
        <p:spPr>
          <a:noFill/>
          <a:ln/>
        </p:spPr>
        <p:txBody>
          <a:bodyPr/>
          <a:lstStyle/>
          <a:p>
            <a:endParaRPr lang="en-US">
              <a:latin typeface="Times" pitchFamily="34" charset="0"/>
              <a:ea typeface="ＭＳ Ｐゴシック" pitchFamily="34" charset="-128"/>
              <a:cs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noFill/>
          <a:ln>
            <a:miter lim="800000"/>
            <a:headEnd/>
            <a:tailEnd/>
          </a:ln>
        </p:spPr>
        <p:txBody>
          <a:bodyPr/>
          <a:lstStyle/>
          <a:p>
            <a:fld id="{3626850C-6A54-5A49-9C01-79C2382212DF}" type="slidenum">
              <a:rPr lang="en-US">
                <a:latin typeface="Times New Roman" pitchFamily="29" charset="0"/>
                <a:ea typeface="Times New Roman" pitchFamily="29" charset="0"/>
                <a:cs typeface="Times New Roman" pitchFamily="29" charset="0"/>
              </a:rPr>
              <a:pPr/>
              <a:t>3</a:t>
            </a:fld>
            <a:endParaRPr lang="en-US">
              <a:latin typeface="Times New Roman" pitchFamily="29" charset="0"/>
              <a:ea typeface="Times New Roman" pitchFamily="29" charset="0"/>
              <a:cs typeface="Times New Roman" pitchFamily="29" charset="0"/>
            </a:endParaRPr>
          </a:p>
        </p:txBody>
      </p:sp>
      <p:sp>
        <p:nvSpPr>
          <p:cNvPr id="22531"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22532" name="Rectangle 3"/>
          <p:cNvSpPr>
            <a:spLocks noGrp="1" noChangeArrowheads="1"/>
          </p:cNvSpPr>
          <p:nvPr>
            <p:ph type="body" idx="1"/>
          </p:nvPr>
        </p:nvSpPr>
        <p:spPr bwMode="auto">
          <a:solidFill>
            <a:srgbClr val="FFFFFF"/>
          </a:solidFill>
          <a:ln>
            <a:solidFill>
              <a:srgbClr val="000000"/>
            </a:solidFill>
            <a:miter lim="800000"/>
            <a:headEnd/>
            <a:tailEnd/>
          </a:ln>
        </p:spPr>
        <p:txBody>
          <a:bodyPr lIns="91425" tIns="45713" rIns="91425" bIns="45713"/>
          <a:lstStyle/>
          <a:p>
            <a:pPr marL="905650" lvl="2" indent="-335715">
              <a:lnSpc>
                <a:spcPct val="90000"/>
              </a:lnSpc>
              <a:buFontTx/>
              <a:buChar char="•"/>
              <a:tabLst>
                <a:tab pos="747942" algn="l"/>
              </a:tabLst>
            </a:pPr>
            <a:r>
              <a:rPr lang="en-US" sz="1400" b="1" dirty="0" smtClean="0">
                <a:solidFill>
                  <a:schemeClr val="bg1"/>
                </a:solidFill>
                <a:latin typeface="Times New Roman" pitchFamily="29" charset="0"/>
                <a:ea typeface="Courier New" pitchFamily="29" charset="0"/>
                <a:cs typeface="Courier New" pitchFamily="29" charset="0"/>
              </a:rPr>
              <a:t>N</a:t>
            </a:r>
            <a:r>
              <a:rPr kumimoji="1" lang="en-US" sz="1400" b="1" dirty="0" smtClean="0">
                <a:solidFill>
                  <a:schemeClr val="bg1"/>
                </a:solidFill>
                <a:latin typeface="Times New Roman" pitchFamily="29" charset="0"/>
                <a:ea typeface="Courier New" pitchFamily="29" charset="0"/>
                <a:cs typeface="Courier New" pitchFamily="29" charset="0"/>
              </a:rPr>
              <a:t>o disagreement in  peer reviewed literature</a:t>
            </a:r>
          </a:p>
          <a:p>
            <a:pPr marL="905650" lvl="2" indent="-335715">
              <a:lnSpc>
                <a:spcPct val="90000"/>
              </a:lnSpc>
              <a:buFontTx/>
              <a:buChar char="•"/>
              <a:tabLst>
                <a:tab pos="747942" algn="l"/>
              </a:tabLst>
            </a:pPr>
            <a:r>
              <a:rPr kumimoji="1" lang="en-US" sz="1400" b="1" dirty="0" smtClean="0">
                <a:solidFill>
                  <a:schemeClr val="bg1"/>
                </a:solidFill>
                <a:latin typeface="Times New Roman" pitchFamily="29" charset="0"/>
                <a:ea typeface="Courier New" pitchFamily="29" charset="0"/>
                <a:cs typeface="Courier New" pitchFamily="29" charset="0"/>
              </a:rPr>
              <a:t>Powerful statements from every major professional science society and organization in the world</a:t>
            </a:r>
          </a:p>
          <a:p>
            <a:pPr marL="905650" lvl="2" indent="-335715">
              <a:lnSpc>
                <a:spcPct val="90000"/>
              </a:lnSpc>
              <a:buFontTx/>
              <a:buChar char="•"/>
              <a:tabLst>
                <a:tab pos="747942" algn="l"/>
              </a:tabLst>
            </a:pPr>
            <a:r>
              <a:rPr kumimoji="1" lang="en-US" sz="1400" b="1" dirty="0" smtClean="0">
                <a:solidFill>
                  <a:schemeClr val="bg1"/>
                </a:solidFill>
                <a:latin typeface="Times New Roman" pitchFamily="29" charset="0"/>
                <a:ea typeface="Courier New" pitchFamily="29" charset="0"/>
                <a:cs typeface="Courier New" pitchFamily="29" charset="0"/>
              </a:rPr>
              <a:t>Powerful statements from the National Academies of Sciences (the leadership in science) for every major country</a:t>
            </a:r>
          </a:p>
          <a:p>
            <a:pPr marL="1255418" lvl="4">
              <a:lnSpc>
                <a:spcPct val="90000"/>
              </a:lnSpc>
              <a:buFontTx/>
              <a:buChar char="•"/>
              <a:tabLst>
                <a:tab pos="747942" algn="l"/>
              </a:tabLst>
            </a:pPr>
            <a:r>
              <a:rPr lang="en-US" sz="1400" b="1" dirty="0" smtClean="0">
                <a:solidFill>
                  <a:schemeClr val="bg1"/>
                </a:solidFill>
                <a:latin typeface="Times New Roman" pitchFamily="29" charset="0"/>
                <a:ea typeface="Courier New" pitchFamily="29" charset="0"/>
                <a:cs typeface="Courier New" pitchFamily="29" charset="0"/>
              </a:rPr>
              <a:t>G8 + 5 other countries, May 2009: “</a:t>
            </a:r>
            <a:r>
              <a:rPr lang="en-US" sz="1400" b="1" i="1" dirty="0" smtClean="0">
                <a:solidFill>
                  <a:schemeClr val="bg1"/>
                </a:solidFill>
                <a:latin typeface="Times New Roman" pitchFamily="29" charset="0"/>
                <a:ea typeface="Courier New" pitchFamily="29" charset="0"/>
                <a:cs typeface="Courier New" pitchFamily="29" charset="0"/>
              </a:rPr>
              <a:t>The need for urgent action to address climate change is now indisputable.</a:t>
            </a:r>
            <a:r>
              <a:rPr lang="en-US" sz="1400" b="1" dirty="0" smtClean="0">
                <a:solidFill>
                  <a:schemeClr val="bg1"/>
                </a:solidFill>
                <a:latin typeface="Times New Roman" pitchFamily="29" charset="0"/>
                <a:ea typeface="Courier New" pitchFamily="29" charset="0"/>
                <a:cs typeface="Courier New" pitchFamily="29" charset="0"/>
              </a:rPr>
              <a:t>”</a:t>
            </a:r>
            <a:endParaRPr kumimoji="1" lang="en-US" sz="1400" b="1" dirty="0" smtClean="0">
              <a:solidFill>
                <a:schemeClr val="bg1"/>
              </a:solidFill>
              <a:latin typeface="Times New Roman" pitchFamily="29" charset="0"/>
              <a:ea typeface="Courier New" pitchFamily="29" charset="0"/>
              <a:cs typeface="Courier New" pitchFamily="29" charset="0"/>
            </a:endParaRPr>
          </a:p>
          <a:p>
            <a:pPr>
              <a:tabLst>
                <a:tab pos="747942" algn="l"/>
              </a:tabLst>
            </a:pPr>
            <a:endParaRPr lang="en-US" dirty="0" smtClean="0">
              <a:latin typeface="Times New Roman" pitchFamily="29" charset="0"/>
              <a:ea typeface="ＭＳ Ｐゴシック" pitchFamily="29" charset="-128"/>
              <a:cs typeface="ＭＳ Ｐゴシック" pitchFamily="29"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a:lstStyle/>
          <a:p>
            <a:fld id="{3474CFD6-2315-F844-BD27-2AE63C5BC75C}" type="slidenum">
              <a:rPr lang="en-US">
                <a:latin typeface="Times New Roman" pitchFamily="29" charset="0"/>
                <a:ea typeface="Times New Roman" pitchFamily="29" charset="0"/>
                <a:cs typeface="Times New Roman" pitchFamily="29" charset="0"/>
              </a:rPr>
              <a:pPr/>
              <a:t>7</a:t>
            </a:fld>
            <a:endParaRPr lang="en-US">
              <a:latin typeface="Times New Roman" pitchFamily="29" charset="0"/>
              <a:ea typeface="Times New Roman" pitchFamily="29" charset="0"/>
              <a:cs typeface="Times New Roman" pitchFamily="29" charset="0"/>
            </a:endParaRPr>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2" name="Rectangle 3"/>
          <p:cNvSpPr>
            <a:spLocks noGrp="1" noChangeArrowheads="1"/>
          </p:cNvSpPr>
          <p:nvPr>
            <p:ph type="body" idx="1"/>
          </p:nvPr>
        </p:nvSpPr>
        <p:spPr bwMode="auto">
          <a:noFill/>
        </p:spPr>
        <p:txBody>
          <a:bodyPr/>
          <a:lstStyle/>
          <a:p>
            <a:pPr eaLnBrk="1" hangingPunct="1"/>
            <a:endParaRPr lang="en-US">
              <a:latin typeface="Times New Roman" pitchFamily="29" charset="0"/>
              <a:ea typeface="ＭＳ Ｐゴシック" pitchFamily="29" charset="-128"/>
              <a:cs typeface="ＭＳ Ｐゴシック" pitchFamily="29"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a:lstStyle/>
          <a:p>
            <a:fld id="{B25705DC-0A3F-7543-9729-BF795C2FAD32}" type="slidenum">
              <a:rPr lang="en-US">
                <a:latin typeface="Times New Roman" pitchFamily="29" charset="0"/>
                <a:ea typeface="Times New Roman" pitchFamily="29" charset="0"/>
                <a:cs typeface="Times New Roman" pitchFamily="29" charset="0"/>
              </a:rPr>
              <a:pPr/>
              <a:t>8</a:t>
            </a:fld>
            <a:endParaRPr lang="en-US">
              <a:latin typeface="Times New Roman" pitchFamily="29" charset="0"/>
              <a:ea typeface="Times New Roman" pitchFamily="29" charset="0"/>
              <a:cs typeface="Times New Roman" pitchFamily="29"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noFill/>
        </p:spPr>
        <p:txBody>
          <a:bodyPr/>
          <a:lstStyle/>
          <a:p>
            <a:pPr eaLnBrk="1" hangingPunct="1"/>
            <a:endParaRPr lang="en-US">
              <a:latin typeface="Times New Roman" pitchFamily="29" charset="0"/>
              <a:ea typeface="ＭＳ Ｐゴシック" pitchFamily="29" charset="-128"/>
              <a:cs typeface="ＭＳ Ｐゴシック" pitchFamily="29"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ln>
            <a:miter lim="800000"/>
            <a:headEnd/>
            <a:tailEnd/>
          </a:ln>
        </p:spPr>
        <p:txBody>
          <a:bodyPr/>
          <a:lstStyle/>
          <a:p>
            <a:fld id="{6F2952B2-1DE5-E743-BDEC-8BAD17E897B8}" type="slidenum">
              <a:rPr lang="en-GB">
                <a:latin typeface="Calibri" pitchFamily="29" charset="0"/>
                <a:ea typeface="ＭＳ Ｐゴシック" pitchFamily="29" charset="-128"/>
                <a:cs typeface="ＭＳ Ｐゴシック" pitchFamily="29" charset="-128"/>
              </a:rPr>
              <a:pPr/>
              <a:t>9</a:t>
            </a:fld>
            <a:endParaRPr lang="en-GB">
              <a:latin typeface="Calibri" pitchFamily="29" charset="0"/>
              <a:ea typeface="ＭＳ Ｐゴシック" pitchFamily="29" charset="-128"/>
              <a:cs typeface="ＭＳ Ｐゴシック" pitchFamily="29" charset="-128"/>
            </a:endParaRPr>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8" name="Rectangle 3"/>
          <p:cNvSpPr>
            <a:spLocks noGrp="1" noChangeArrowheads="1"/>
          </p:cNvSpPr>
          <p:nvPr>
            <p:ph type="body" idx="1"/>
          </p:nvPr>
        </p:nvSpPr>
        <p:spPr bwMode="auto">
          <a:noFill/>
        </p:spPr>
        <p:txBody>
          <a:bodyPr/>
          <a:lstStyle/>
          <a:p>
            <a:pPr eaLnBrk="1" hangingPunct="1"/>
            <a:endParaRPr lang="en-US">
              <a:ea typeface="ＭＳ Ｐゴシック" pitchFamily="29" charset="-128"/>
              <a:cs typeface="ＭＳ Ｐゴシック" pitchFamily="29"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p:spPr>
      </p:sp>
      <p:sp>
        <p:nvSpPr>
          <p:cNvPr id="47107" name="Rectangle 3"/>
          <p:cNvSpPr>
            <a:spLocks noGrp="1"/>
          </p:cNvSpPr>
          <p:nvPr>
            <p:ph type="body" idx="1"/>
          </p:nvPr>
        </p:nvSpPr>
        <p:spPr bwMode="auto">
          <a:noFill/>
        </p:spPr>
        <p:txBody>
          <a:bodyPr/>
          <a:lstStyle/>
          <a:p>
            <a:endParaRPr lang="en-US">
              <a:ea typeface="ＭＳ Ｐゴシック" pitchFamily="29" charset="-128"/>
              <a:cs typeface="ＭＳ Ｐゴシック" pitchFamily="29"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a:lstStyle/>
          <a:p>
            <a:fld id="{DB10FE5F-8D22-2645-9084-B85E657F9925}" type="slidenum">
              <a:rPr lang="en-US">
                <a:latin typeface="Times New Roman" pitchFamily="29" charset="0"/>
                <a:ea typeface="Times New Roman" pitchFamily="29" charset="0"/>
                <a:cs typeface="Times New Roman" pitchFamily="29" charset="0"/>
              </a:rPr>
              <a:pPr/>
              <a:t>16</a:t>
            </a:fld>
            <a:endParaRPr lang="en-US">
              <a:latin typeface="Times New Roman" pitchFamily="29" charset="0"/>
              <a:ea typeface="Times New Roman" pitchFamily="29" charset="0"/>
              <a:cs typeface="Times New Roman" pitchFamily="29" charset="0"/>
            </a:endParaRPr>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a:lstStyle/>
          <a:p>
            <a:pPr eaLnBrk="1" hangingPunct="1"/>
            <a:endParaRPr lang="en-US">
              <a:latin typeface="Times New Roman" pitchFamily="29" charset="0"/>
              <a:ea typeface="ＭＳ Ｐゴシック" pitchFamily="29" charset="-128"/>
              <a:cs typeface="ＭＳ Ｐゴシック" pitchFamily="29"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xfrm>
            <a:off x="3884613" y="8685213"/>
            <a:ext cx="2971800" cy="457200"/>
          </a:xfrm>
          <a:noFill/>
        </p:spPr>
        <p:txBody>
          <a:bodyPr/>
          <a:lstStyle/>
          <a:p>
            <a:fld id="{3297ED50-CC51-3B45-B1F6-451F7D87DFA9}" type="slidenum">
              <a:rPr lang="en-US"/>
              <a:pPr/>
              <a:t>17</a:t>
            </a:fld>
            <a:endParaRPr lang="en-US"/>
          </a:p>
        </p:txBody>
      </p:sp>
      <p:sp>
        <p:nvSpPr>
          <p:cNvPr id="62467" name="Rectangle 2"/>
          <p:cNvSpPr>
            <a:spLocks noGrp="1" noRot="1" noChangeAspect="1" noChangeArrowheads="1"/>
          </p:cNvSpPr>
          <p:nvPr>
            <p:ph type="sldImg"/>
          </p:nvPr>
        </p:nvSpPr>
        <p:spPr>
          <a:xfrm>
            <a:off x="1150938" y="692150"/>
            <a:ext cx="4556125" cy="3416300"/>
          </a:xfrm>
          <a:solidFill>
            <a:srgbClr val="FFFFFF"/>
          </a:solidFill>
          <a:ln/>
        </p:spPr>
      </p:sp>
      <p:sp>
        <p:nvSpPr>
          <p:cNvPr id="624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pitchFamily="-112" charset="0"/>
              <a:ea typeface="ＭＳ Ｐゴシック" pitchFamily="-112" charset="-128"/>
              <a:cs typeface="ＭＳ Ｐゴシック" pitchFamily="-112"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1114385"/>
            <a:ext cx="9144000" cy="5743615"/>
          </a:xfrm>
          <a:prstGeom prst="rect">
            <a:avLst/>
          </a:prstGeom>
          <a:solidFill>
            <a:srgbClr val="0067A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2130425"/>
            <a:ext cx="7772400" cy="1470025"/>
          </a:xfrm>
        </p:spPr>
        <p:txBody>
          <a:bodyPr/>
          <a:lstStyle>
            <a:lvl1pPr algn="ctr">
              <a:defRPr>
                <a:solidFill>
                  <a:srgbClr val="FFFFFF"/>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1EC58335-179D-0D45-BDC9-9A615D158F0F}" type="datetimeFigureOut">
              <a:rPr lang="en-US" smtClean="0"/>
              <a:pPr/>
              <a:t>1/22/12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C58335-179D-0D45-BDC9-9A615D158F0F}" type="datetimeFigureOut">
              <a:rPr lang="en-US" smtClean="0"/>
              <a:pPr/>
              <a:t>1/22/12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151062"/>
            <a:ext cx="4038600" cy="4089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151062"/>
            <a:ext cx="4038600" cy="4089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C58335-179D-0D45-BDC9-9A615D158F0F}" type="datetimeFigureOut">
              <a:rPr lang="en-US" smtClean="0"/>
              <a:pPr/>
              <a:t>1/22/12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278062"/>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917824"/>
            <a:ext cx="4040188" cy="3362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2278062"/>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917824"/>
            <a:ext cx="4041775" cy="3362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1EC58335-179D-0D45-BDC9-9A615D158F0F}" type="datetimeFigureOut">
              <a:rPr lang="en-US" smtClean="0"/>
              <a:pPr/>
              <a:t>1/22/12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C58335-179D-0D45-BDC9-9A615D158F0F}" type="datetimeFigureOut">
              <a:rPr lang="en-US" smtClean="0"/>
              <a:pPr/>
              <a:t>1/22/12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C58335-179D-0D45-BDC9-9A615D158F0F}" type="datetimeFigureOut">
              <a:rPr lang="en-US" smtClean="0"/>
              <a:pPr/>
              <a:t>1/22/12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08100"/>
            <a:ext cx="3008313" cy="74930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301751"/>
            <a:ext cx="5111750" cy="50355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0"/>
            <a:ext cx="3008313" cy="427990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C58335-179D-0D45-BDC9-9A615D158F0F}" type="datetimeFigureOut">
              <a:rPr lang="en-US" smtClean="0"/>
              <a:pPr/>
              <a:t>1/22/12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Rectangle 5"/>
          <p:cNvSpPr/>
          <p:nvPr userDrawn="1"/>
        </p:nvSpPr>
        <p:spPr>
          <a:xfrm>
            <a:off x="0" y="1114385"/>
            <a:ext cx="9144000" cy="5743615"/>
          </a:xfrm>
          <a:prstGeom prst="rect">
            <a:avLst/>
          </a:prstGeom>
          <a:solidFill>
            <a:srgbClr val="0067A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CSP World.eps"/>
          <p:cNvPicPr>
            <a:picLocks noChangeAspect="1"/>
          </p:cNvPicPr>
          <p:nvPr userDrawn="1"/>
        </p:nvPicPr>
        <p:blipFill>
          <a:blip r:embed="rId2"/>
          <a:stretch>
            <a:fillRect/>
          </a:stretch>
        </p:blipFill>
        <p:spPr>
          <a:xfrm>
            <a:off x="1771261" y="469900"/>
            <a:ext cx="8875059" cy="6858000"/>
          </a:xfrm>
          <a:prstGeom prst="rect">
            <a:avLst/>
          </a:prstGeom>
        </p:spPr>
      </p:pic>
      <p:sp>
        <p:nvSpPr>
          <p:cNvPr id="2" name="Date Placeholder 1"/>
          <p:cNvSpPr>
            <a:spLocks noGrp="1"/>
          </p:cNvSpPr>
          <p:nvPr>
            <p:ph type="dt" sz="half" idx="10"/>
          </p:nvPr>
        </p:nvSpPr>
        <p:spPr/>
        <p:txBody>
          <a:bodyPr/>
          <a:lstStyle/>
          <a:p>
            <a:fld id="{1EC58335-179D-0D45-BDC9-9A615D158F0F}" type="datetimeFigureOut">
              <a:rPr lang="en-US" smtClean="0"/>
              <a:pPr/>
              <a:t>1/22/12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1FB041-706C-CF48-8DEF-97EEE89FE4FF}" type="slidenum">
              <a:rPr lang="en-US" smtClean="0"/>
              <a:pPr/>
              <a:t>‹#›</a:t>
            </a:fld>
            <a:endParaRPr lang="en-US"/>
          </a:p>
        </p:txBody>
      </p:sp>
      <p:pic>
        <p:nvPicPr>
          <p:cNvPr id="7" name="Picture 6" descr="CSP Footer.jpg"/>
          <p:cNvPicPr>
            <a:picLocks noChangeAspect="1"/>
          </p:cNvPicPr>
          <p:nvPr userDrawn="1"/>
        </p:nvPicPr>
        <p:blipFill>
          <a:blip r:embed="rId3"/>
          <a:stretch>
            <a:fillRect/>
          </a:stretch>
        </p:blipFill>
        <p:spPr>
          <a:xfrm>
            <a:off x="0" y="0"/>
            <a:ext cx="9144000" cy="1146048"/>
          </a:xfrm>
          <a:prstGeom prst="rect">
            <a:avLst/>
          </a:prstGeom>
        </p:spPr>
      </p:pic>
      <p:sp>
        <p:nvSpPr>
          <p:cNvPr id="8" name="Subtitle 2"/>
          <p:cNvSpPr>
            <a:spLocks noGrp="1"/>
          </p:cNvSpPr>
          <p:nvPr>
            <p:ph type="subTitle" idx="1"/>
          </p:nvPr>
        </p:nvSpPr>
        <p:spPr>
          <a:xfrm>
            <a:off x="457202" y="1490165"/>
            <a:ext cx="2847274" cy="5016995"/>
          </a:xfrm>
        </p:spPr>
        <p:txBody>
          <a:bodyPr/>
          <a:lstStyle>
            <a:lvl1pPr marL="0" indent="0" algn="r">
              <a:buNone/>
              <a:defRPr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11" charset="0"/>
                <a:ea typeface="ＭＳ Ｐゴシック" pitchFamily="-111" charset="-128"/>
                <a:cs typeface="ＭＳ Ｐゴシック" pitchFamily="-111" charset="-128"/>
              </a:defRPr>
            </a:lvl1pPr>
          </a:lstStyle>
          <a:p>
            <a:pPr>
              <a:defRPr/>
            </a:pPr>
            <a:fld id="{A284D406-0AC2-E840-8E76-AE46F0D2E09C}" type="datetime1">
              <a:rPr lang="en-US"/>
              <a:pPr>
                <a:defRPr/>
              </a:pPr>
              <a:t>1/22/12</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ＭＳ Ｐゴシック" charset="-128"/>
                <a:cs typeface="+mn-cs"/>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11" charset="0"/>
                <a:ea typeface="ＭＳ Ｐゴシック" pitchFamily="-111" charset="-128"/>
                <a:cs typeface="ＭＳ Ｐゴシック" pitchFamily="-111" charset="-128"/>
              </a:defRPr>
            </a:lvl1pPr>
          </a:lstStyle>
          <a:p>
            <a:pPr>
              <a:defRPr/>
            </a:pPr>
            <a:fld id="{0C02E54B-5104-B347-8458-4D822560F08E}" type="slidenum">
              <a:rPr lang="en-US"/>
              <a:pPr>
                <a:defRPr/>
              </a:pPr>
              <a:t>‹#›</a:t>
            </a:fld>
            <a:endParaRPr lang="en-US"/>
          </a:p>
        </p:txBody>
      </p:sp>
    </p:spTree>
    <p:extLst>
      <p:ext uri="{BB962C8B-B14F-4D97-AF65-F5344CB8AC3E}">
        <p14:creationId xmlns:p14="http://schemas.microsoft.com/office/powerpoint/2010/main" val="9778139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19200"/>
            <a:ext cx="8229600" cy="93186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163762"/>
            <a:ext cx="8229600" cy="43306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1" y="6507161"/>
            <a:ext cx="874972" cy="227014"/>
          </a:xfrm>
          <a:prstGeom prst="rect">
            <a:avLst/>
          </a:prstGeom>
        </p:spPr>
        <p:txBody>
          <a:bodyPr vert="horz" lIns="91440" tIns="45720" rIns="91440" bIns="45720" rtlCol="0" anchor="ctr"/>
          <a:lstStyle>
            <a:lvl1pPr algn="r">
              <a:defRPr sz="1200">
                <a:solidFill>
                  <a:srgbClr val="000000"/>
                </a:solidFill>
              </a:defRPr>
            </a:lvl1pPr>
          </a:lstStyle>
          <a:p>
            <a:fld id="{1EC58335-179D-0D45-BDC9-9A615D158F0F}" type="datetimeFigureOut">
              <a:rPr lang="en-US" smtClean="0"/>
              <a:pPr/>
              <a:t>1/22/12</a:t>
            </a:fld>
            <a:endParaRPr lang="en-US" dirty="0"/>
          </a:p>
        </p:txBody>
      </p:sp>
      <p:sp>
        <p:nvSpPr>
          <p:cNvPr id="5" name="Footer Placeholder 4"/>
          <p:cNvSpPr>
            <a:spLocks noGrp="1"/>
          </p:cNvSpPr>
          <p:nvPr>
            <p:ph type="ftr" sz="quarter" idx="3"/>
          </p:nvPr>
        </p:nvSpPr>
        <p:spPr>
          <a:xfrm>
            <a:off x="1332173" y="6507161"/>
            <a:ext cx="2895600" cy="227014"/>
          </a:xfrm>
          <a:prstGeom prst="rect">
            <a:avLst/>
          </a:prstGeom>
        </p:spPr>
        <p:txBody>
          <a:bodyPr vert="horz" lIns="91440" tIns="45720" rIns="91440" bIns="45720" rtlCol="0" anchor="ctr"/>
          <a:lstStyle>
            <a:lvl1pPr algn="ctr">
              <a:defRPr sz="1200">
                <a:solidFill>
                  <a:srgbClr val="000000"/>
                </a:solidFill>
              </a:defRPr>
            </a:lvl1pPr>
          </a:lstStyle>
          <a:p>
            <a:endParaRPr lang="en-US" dirty="0"/>
          </a:p>
        </p:txBody>
      </p:sp>
      <p:sp>
        <p:nvSpPr>
          <p:cNvPr id="6" name="Slide Number Placeholder 5"/>
          <p:cNvSpPr>
            <a:spLocks noGrp="1"/>
          </p:cNvSpPr>
          <p:nvPr>
            <p:ph type="sldNum" sz="quarter" idx="4"/>
          </p:nvPr>
        </p:nvSpPr>
        <p:spPr>
          <a:xfrm>
            <a:off x="8202873" y="6507161"/>
            <a:ext cx="483926" cy="227014"/>
          </a:xfrm>
          <a:prstGeom prst="rect">
            <a:avLst/>
          </a:prstGeom>
        </p:spPr>
        <p:txBody>
          <a:bodyPr vert="horz" lIns="91440" tIns="45720" rIns="91440" bIns="45720" rtlCol="0" anchor="ctr"/>
          <a:lstStyle>
            <a:lvl1pPr algn="r">
              <a:defRPr sz="1200">
                <a:solidFill>
                  <a:srgbClr val="000000"/>
                </a:solidFill>
              </a:defRPr>
            </a:lvl1pPr>
          </a:lstStyle>
          <a:p>
            <a:fld id="{DA1FB041-706C-CF48-8DEF-97EEE89FE4FF}" type="slidenum">
              <a:rPr lang="en-US" smtClean="0"/>
              <a:pPr/>
              <a:t>‹#›</a:t>
            </a:fld>
            <a:endParaRPr lang="en-US" dirty="0"/>
          </a:p>
        </p:txBody>
      </p:sp>
      <p:pic>
        <p:nvPicPr>
          <p:cNvPr id="8" name="Picture 7" descr="CSP Footer.jpg"/>
          <p:cNvPicPr>
            <a:picLocks noChangeAspect="1"/>
          </p:cNvPicPr>
          <p:nvPr userDrawn="1"/>
        </p:nvPicPr>
        <p:blipFill>
          <a:blip r:embed="rId11"/>
          <a:stretch>
            <a:fillRect/>
          </a:stretch>
        </p:blipFill>
        <p:spPr>
          <a:xfrm>
            <a:off x="0" y="0"/>
            <a:ext cx="9144000" cy="114604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63" r:id="rId8"/>
    <p:sldLayoutId id="2147483666" r:id="rId9"/>
  </p:sldLayoutIdLst>
  <p:txStyles>
    <p:titleStyle>
      <a:lvl1pPr algn="l" defTabSz="457200" rtl="0" eaLnBrk="1" latinLnBrk="0" hangingPunct="1">
        <a:spcBef>
          <a:spcPct val="0"/>
        </a:spcBef>
        <a:buNone/>
        <a:defRPr sz="3600" b="1" kern="1200">
          <a:solidFill>
            <a:srgbClr val="0067AC"/>
          </a:solidFill>
          <a:latin typeface="Arial"/>
          <a:ea typeface="+mj-ea"/>
          <a:cs typeface="Arial"/>
        </a:defRPr>
      </a:lvl1pPr>
    </p:titleStyle>
    <p:bodyStyle>
      <a:lvl1pPr marL="342900" indent="-342900" algn="l" defTabSz="457200" rtl="0" eaLnBrk="1" latinLnBrk="0" hangingPunct="1">
        <a:spcBef>
          <a:spcPct val="20000"/>
        </a:spcBef>
        <a:buFontTx/>
        <a:buNone/>
        <a:defRPr sz="2800" kern="1200">
          <a:solidFill>
            <a:schemeClr val="tx1"/>
          </a:solidFill>
          <a:latin typeface="Arial"/>
          <a:ea typeface="+mn-ea"/>
          <a:cs typeface="Arial"/>
        </a:defRPr>
      </a:lvl1pPr>
      <a:lvl2pPr marL="292100" indent="-292100" algn="l" defTabSz="457200" rtl="0" eaLnBrk="1" latinLnBrk="0" hangingPunct="1">
        <a:spcBef>
          <a:spcPct val="20000"/>
        </a:spcBef>
        <a:buClr>
          <a:srgbClr val="708F24"/>
        </a:buClr>
        <a:buFont typeface="Arial"/>
        <a:buChar char="•"/>
        <a:defRPr sz="2500" kern="1200">
          <a:solidFill>
            <a:schemeClr val="tx1"/>
          </a:solidFill>
          <a:latin typeface="Arial"/>
          <a:ea typeface="+mn-ea"/>
          <a:cs typeface="Arial"/>
        </a:defRPr>
      </a:lvl2pPr>
      <a:lvl3pPr marL="635000" indent="-342900" algn="l" defTabSz="457200" rtl="0" eaLnBrk="1" latinLnBrk="0" hangingPunct="1">
        <a:spcBef>
          <a:spcPct val="20000"/>
        </a:spcBef>
        <a:buClr>
          <a:srgbClr val="708F24"/>
        </a:buClr>
        <a:buFont typeface="Arial"/>
        <a:buChar char="•"/>
        <a:defRPr sz="2200" kern="1200">
          <a:solidFill>
            <a:schemeClr val="tx1"/>
          </a:solidFill>
          <a:latin typeface="Arial"/>
          <a:ea typeface="+mn-ea"/>
          <a:cs typeface="Arial"/>
        </a:defRPr>
      </a:lvl3pPr>
      <a:lvl4pPr marL="977900" indent="-342900" algn="l" defTabSz="457200" rtl="0" eaLnBrk="1" latinLnBrk="0" hangingPunct="1">
        <a:spcBef>
          <a:spcPct val="20000"/>
        </a:spcBef>
        <a:buClr>
          <a:srgbClr val="708F24"/>
        </a:buClr>
        <a:buFont typeface="Arial"/>
        <a:buChar char="•"/>
        <a:defRPr sz="1800" kern="1200">
          <a:solidFill>
            <a:schemeClr val="tx1"/>
          </a:solidFill>
          <a:latin typeface="Arial"/>
          <a:ea typeface="+mn-ea"/>
          <a:cs typeface="Arial"/>
        </a:defRPr>
      </a:lvl4pPr>
      <a:lvl5pPr marL="1257300" indent="-279400" algn="l" defTabSz="457200" rtl="0" eaLnBrk="1" latinLnBrk="0" hangingPunct="1">
        <a:spcBef>
          <a:spcPct val="20000"/>
        </a:spcBef>
        <a:buClr>
          <a:srgbClr val="708F24"/>
        </a:buClr>
        <a:buFont typeface="Arial"/>
        <a:buChar char="•"/>
        <a:defRPr sz="15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png"/><Relationship Id="rId3"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png"/><Relationship Id="rId3"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png"/><Relationship Id="rId3"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gif"/></Relationships>
</file>

<file path=ppt/slides/_rels/slide28.xml.rels><?xml version="1.0" encoding="UTF-8" standalone="yes"?>
<Relationships xmlns="http://schemas.openxmlformats.org/package/2006/relationships"><Relationship Id="rId3" Type="http://schemas.openxmlformats.org/officeDocument/2006/relationships/oleObject" Target="???" TargetMode="External"/><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7" Type="http://schemas.openxmlformats.org/officeDocument/2006/relationships/image" Target="../media/image31.png"/><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oleObject" Target="???" TargetMode="External"/><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7" Type="http://schemas.openxmlformats.org/officeDocument/2006/relationships/image" Target="../media/image31.png"/><Relationship Id="rId1" Type="http://schemas.openxmlformats.org/officeDocument/2006/relationships/vmlDrawing" Target="../drawings/vmlDrawing3.vml"/><Relationship Id="rId2"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3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3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3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4.png"/><Relationship Id="rId3" Type="http://schemas.openxmlformats.org/officeDocument/2006/relationships/image" Target="../media/image3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6.gi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6.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1.xml"/><Relationship Id="rId3" Type="http://schemas.openxmlformats.org/officeDocument/2006/relationships/chart" Target="../charts/char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7.gi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7.gi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8.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9.JPG"/></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5" Type="http://schemas.openxmlformats.org/officeDocument/2006/relationships/image" Target="../media/image43.png"/><Relationship Id="rId1" Type="http://schemas.openxmlformats.org/officeDocument/2006/relationships/slideLayout" Target="../slideLayouts/slideLayout6.xml"/><Relationship Id="rId2" Type="http://schemas.openxmlformats.org/officeDocument/2006/relationships/image" Target="../media/image40.png"/></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5" Type="http://schemas.openxmlformats.org/officeDocument/2006/relationships/image" Target="../media/image43.png"/><Relationship Id="rId1" Type="http://schemas.openxmlformats.org/officeDocument/2006/relationships/slideLayout" Target="../slideLayouts/slideLayout6.xml"/><Relationship Id="rId2" Type="http://schemas.openxmlformats.org/officeDocument/2006/relationships/image" Target="../media/image40.png"/></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5" Type="http://schemas.openxmlformats.org/officeDocument/2006/relationships/image" Target="../media/image43.png"/><Relationship Id="rId1" Type="http://schemas.openxmlformats.org/officeDocument/2006/relationships/slideLayout" Target="../slideLayouts/slideLayout6.xml"/><Relationship Id="rId2" Type="http://schemas.openxmlformats.org/officeDocument/2006/relationships/image" Target="../media/image4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4.gi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4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4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4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climate.engineering.iastate.edu/" TargetMode="External"/><Relationship Id="rId3" Type="http://schemas.openxmlformats.org/officeDocument/2006/relationships/hyperlink" Target="http://www.iowafloodcenter.org/"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mailto:gstakle@iastate.edu" TargetMode="External"/><Relationship Id="rId4" Type="http://schemas.openxmlformats.org/officeDocument/2006/relationships/hyperlink" Target="http://rcmlab.agron.iastate.edu/" TargetMode="External"/><Relationship Id="rId5" Type="http://schemas.openxmlformats.org/officeDocument/2006/relationships/hyperlink" Target="http://www.narccap.ucar.edu/" TargetMode="External"/><Relationship Id="rId6" Type="http://schemas.openxmlformats.org/officeDocument/2006/relationships/hyperlink" Target="http://climate.agron.iastate.edu/" TargetMode="External"/><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oleObject" Target="../embeddings/oleObject1.bin"/><Relationship Id="rId7" Type="http://schemas.openxmlformats.org/officeDocument/2006/relationships/image" Target="../media/image8.png"/><Relationship Id="rId8" Type="http://schemas.openxmlformats.org/officeDocument/2006/relationships/oleObject" Target="../embeddings/oleObject2.bin"/><Relationship Id="rId9" Type="http://schemas.openxmlformats.org/officeDocument/2006/relationships/image" Target="../media/image9.png"/><Relationship Id="rId1" Type="http://schemas.openxmlformats.org/officeDocument/2006/relationships/vmlDrawing" Target="../drawings/vmlDrawing1.vml"/><Relationship Id="rId2"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p:cNvSpPr>
            <a:spLocks noGrp="1"/>
          </p:cNvSpPr>
          <p:nvPr>
            <p:ph type="subTitle" idx="1"/>
          </p:nvPr>
        </p:nvSpPr>
        <p:spPr>
          <a:xfrm>
            <a:off x="1262519" y="3183467"/>
            <a:ext cx="6400800" cy="1752600"/>
          </a:xfrm>
        </p:spPr>
        <p:txBody>
          <a:bodyPr>
            <a:normAutofit fontScale="55000" lnSpcReduction="20000"/>
          </a:bodyPr>
          <a:lstStyle/>
          <a:p>
            <a:r>
              <a:rPr lang="en-US" sz="3840" b="1" i="1" dirty="0" smtClean="0"/>
              <a:t>Eugene S. Takle</a:t>
            </a:r>
          </a:p>
          <a:p>
            <a:r>
              <a:rPr lang="en-US" dirty="0" smtClean="0"/>
              <a:t>Professor </a:t>
            </a:r>
          </a:p>
          <a:p>
            <a:r>
              <a:rPr lang="en-US" dirty="0" smtClean="0"/>
              <a:t>Department of Agronomy</a:t>
            </a:r>
          </a:p>
          <a:p>
            <a:r>
              <a:rPr lang="en-US" dirty="0" smtClean="0"/>
              <a:t>Department of Geological and Atmospheric Science</a:t>
            </a:r>
          </a:p>
          <a:p>
            <a:r>
              <a:rPr lang="en-US" dirty="0" smtClean="0"/>
              <a:t>Director, Climate Science Program</a:t>
            </a:r>
          </a:p>
          <a:p>
            <a:r>
              <a:rPr lang="en-US" dirty="0" smtClean="0"/>
              <a:t>Iowa State University</a:t>
            </a:r>
          </a:p>
          <a:p>
            <a:r>
              <a:rPr lang="en-US" dirty="0" smtClean="0"/>
              <a:t>Ames, IA 50011</a:t>
            </a:r>
            <a:endParaRPr lang="en-US" dirty="0"/>
          </a:p>
        </p:txBody>
      </p:sp>
      <p:sp>
        <p:nvSpPr>
          <p:cNvPr id="6" name="Text Box 4"/>
          <p:cNvSpPr txBox="1">
            <a:spLocks noChangeArrowheads="1"/>
          </p:cNvSpPr>
          <p:nvPr/>
        </p:nvSpPr>
        <p:spPr bwMode="auto">
          <a:xfrm>
            <a:off x="3251878" y="5350933"/>
            <a:ext cx="2478137" cy="738664"/>
          </a:xfrm>
          <a:prstGeom prst="rect">
            <a:avLst/>
          </a:prstGeom>
          <a:noFill/>
          <a:ln w="12700">
            <a:noFill/>
            <a:miter lim="800000"/>
            <a:headEnd/>
            <a:tailEnd/>
          </a:ln>
        </p:spPr>
        <p:txBody>
          <a:bodyPr wrap="none">
            <a:prstTxWarp prst="textNoShape">
              <a:avLst/>
            </a:prstTxWarp>
            <a:spAutoFit/>
          </a:bodyPr>
          <a:lstStyle/>
          <a:p>
            <a:pPr algn="ctr"/>
            <a:r>
              <a:rPr lang="en-US" sz="1400" b="1" dirty="0" err="1" smtClean="0">
                <a:solidFill>
                  <a:schemeClr val="bg1"/>
                </a:solidFill>
              </a:rPr>
              <a:t>Biorenewable</a:t>
            </a:r>
            <a:r>
              <a:rPr lang="en-US" sz="1400" b="1" dirty="0" smtClean="0">
                <a:solidFill>
                  <a:schemeClr val="bg1"/>
                </a:solidFill>
              </a:rPr>
              <a:t> Technology 501: </a:t>
            </a:r>
            <a:endParaRPr lang="en-US" sz="1400" dirty="0">
              <a:solidFill>
                <a:schemeClr val="bg1"/>
              </a:solidFill>
            </a:endParaRPr>
          </a:p>
          <a:p>
            <a:pPr algn="ctr"/>
            <a:r>
              <a:rPr lang="en-US" sz="1400" dirty="0" smtClean="0">
                <a:solidFill>
                  <a:schemeClr val="bg1"/>
                </a:solidFill>
              </a:rPr>
              <a:t>Iowa State University</a:t>
            </a:r>
          </a:p>
          <a:p>
            <a:pPr algn="ctr"/>
            <a:r>
              <a:rPr lang="en-US" sz="1400" dirty="0" smtClean="0">
                <a:solidFill>
                  <a:schemeClr val="bg1"/>
                </a:solidFill>
              </a:rPr>
              <a:t>29 January 2012</a:t>
            </a:r>
            <a:endParaRPr lang="en-US" sz="1400" dirty="0">
              <a:solidFill>
                <a:schemeClr val="bg1"/>
              </a:solidFill>
            </a:endParaRPr>
          </a:p>
        </p:txBody>
      </p:sp>
      <p:sp>
        <p:nvSpPr>
          <p:cNvPr id="7" name="Rectangle 2"/>
          <p:cNvSpPr>
            <a:spLocks noGrp="1" noChangeArrowheads="1"/>
          </p:cNvSpPr>
          <p:nvPr>
            <p:ph type="ctrTitle"/>
          </p:nvPr>
        </p:nvSpPr>
        <p:spPr>
          <a:xfrm>
            <a:off x="0" y="1456267"/>
            <a:ext cx="9144000" cy="1371600"/>
          </a:xfrm>
          <a:effectLst>
            <a:outerShdw blurRad="50800" dist="25399" dir="16200000" algn="ctr" rotWithShape="0">
              <a:srgbClr val="FFFFFF">
                <a:alpha val="75000"/>
              </a:srgbClr>
            </a:outerShdw>
          </a:effectLst>
        </p:spPr>
        <p:txBody>
          <a:bodyPr>
            <a:noAutofit/>
          </a:bodyPr>
          <a:lstStyle/>
          <a:p>
            <a:pPr>
              <a:defRPr/>
            </a:pPr>
            <a:r>
              <a:rPr lang="en-US" sz="4000" b="1" dirty="0" smtClean="0"/>
              <a:t>Climate Change </a:t>
            </a:r>
            <a:r>
              <a:rPr lang="en-US" sz="4000" dirty="0" smtClean="0"/>
              <a:t>Science:</a:t>
            </a:r>
            <a:br>
              <a:rPr lang="en-US" sz="4000" dirty="0" smtClean="0"/>
            </a:br>
            <a:r>
              <a:rPr lang="en-US" sz="3200" dirty="0" smtClean="0"/>
              <a:t>A Basis for Agricultural Decision-Making</a:t>
            </a:r>
            <a:r>
              <a:rPr lang="en-US" sz="3200" b="1" dirty="0" smtClean="0"/>
              <a:t/>
            </a:r>
            <a:br>
              <a:rPr lang="en-US" sz="3200" b="1" dirty="0" smtClean="0"/>
            </a:br>
            <a:endParaRPr lang="en-US" sz="3200" b="1" dirty="0" smtClean="0">
              <a:latin typeface="Times New Roman" pitchFamily="-112"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 descr="Forcing Response.tiff"/>
          <p:cNvPicPr>
            <a:picLocks noChangeAspect="1"/>
          </p:cNvPicPr>
          <p:nvPr/>
        </p:nvPicPr>
        <p:blipFill>
          <a:blip r:embed="rId2"/>
          <a:srcRect/>
          <a:stretch>
            <a:fillRect/>
          </a:stretch>
        </p:blipFill>
        <p:spPr bwMode="auto">
          <a:xfrm>
            <a:off x="1" y="1146595"/>
            <a:ext cx="4518884" cy="5711403"/>
          </a:xfrm>
          <a:prstGeom prst="rect">
            <a:avLst/>
          </a:prstGeom>
          <a:noFill/>
          <a:ln w="9525">
            <a:noFill/>
            <a:miter lim="800000"/>
            <a:headEnd/>
            <a:tailEnd/>
          </a:ln>
        </p:spPr>
      </p:pic>
      <p:sp>
        <p:nvSpPr>
          <p:cNvPr id="50179" name="TextBox 4"/>
          <p:cNvSpPr txBox="1">
            <a:spLocks noChangeArrowheads="1"/>
          </p:cNvSpPr>
          <p:nvPr/>
        </p:nvSpPr>
        <p:spPr bwMode="auto">
          <a:xfrm>
            <a:off x="4685279" y="6457890"/>
            <a:ext cx="4458721" cy="400110"/>
          </a:xfrm>
          <a:prstGeom prst="rect">
            <a:avLst/>
          </a:prstGeom>
          <a:noFill/>
          <a:ln w="9525">
            <a:noFill/>
            <a:miter lim="800000"/>
            <a:headEnd/>
            <a:tailEnd/>
          </a:ln>
        </p:spPr>
        <p:txBody>
          <a:bodyPr wrap="square">
            <a:prstTxWarp prst="textNoShape">
              <a:avLst/>
            </a:prstTxWarp>
            <a:spAutoFit/>
          </a:bodyPr>
          <a:lstStyle/>
          <a:p>
            <a:r>
              <a:rPr lang="en-US" sz="1000" dirty="0">
                <a:solidFill>
                  <a:srgbClr val="B21524"/>
                </a:solidFill>
              </a:rPr>
              <a:t>Karl, T. R., J. M. </a:t>
            </a:r>
            <a:r>
              <a:rPr lang="en-US" sz="1000" dirty="0" err="1">
                <a:solidFill>
                  <a:srgbClr val="B21524"/>
                </a:solidFill>
              </a:rPr>
              <a:t>Melillo</a:t>
            </a:r>
            <a:r>
              <a:rPr lang="en-US" sz="1000" dirty="0">
                <a:solidFill>
                  <a:srgbClr val="B21524"/>
                </a:solidFill>
              </a:rPr>
              <a:t>, and T. C. Peterson, (eds.), 2009:  Global Climate Change Impacts in the United States. Cambridge University Press, 2009, 196pp.</a:t>
            </a:r>
          </a:p>
        </p:txBody>
      </p:sp>
      <p:sp>
        <p:nvSpPr>
          <p:cNvPr id="6" name="TextBox 3"/>
          <p:cNvSpPr txBox="1">
            <a:spLocks noChangeArrowheads="1"/>
          </p:cNvSpPr>
          <p:nvPr/>
        </p:nvSpPr>
        <p:spPr bwMode="auto">
          <a:xfrm>
            <a:off x="4685279" y="1242219"/>
            <a:ext cx="4458721" cy="1200328"/>
          </a:xfrm>
          <a:prstGeom prst="rect">
            <a:avLst/>
          </a:prstGeom>
          <a:noFill/>
          <a:ln w="9525">
            <a:noFill/>
            <a:miter lim="800000"/>
            <a:headEnd/>
            <a:tailEnd/>
          </a:ln>
        </p:spPr>
        <p:txBody>
          <a:bodyPr wrap="square">
            <a:prstTxWarp prst="textNoShape">
              <a:avLst/>
            </a:prstTxWarp>
            <a:spAutoFit/>
          </a:bodyPr>
          <a:lstStyle/>
          <a:p>
            <a:r>
              <a:rPr lang="en-US" sz="2400" b="1" dirty="0">
                <a:solidFill>
                  <a:srgbClr val="0067AC"/>
                </a:solidFill>
              </a:rPr>
              <a:t>Warming of the Lower and Upper Atmosphere Produced by Natural and Human Causes</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 descr="Forcing Response.tiff"/>
          <p:cNvPicPr>
            <a:picLocks noChangeAspect="1"/>
          </p:cNvPicPr>
          <p:nvPr/>
        </p:nvPicPr>
        <p:blipFill>
          <a:blip r:embed="rId2"/>
          <a:srcRect/>
          <a:stretch>
            <a:fillRect/>
          </a:stretch>
        </p:blipFill>
        <p:spPr bwMode="auto">
          <a:xfrm>
            <a:off x="1" y="1146595"/>
            <a:ext cx="4518884" cy="5711403"/>
          </a:xfrm>
          <a:prstGeom prst="rect">
            <a:avLst/>
          </a:prstGeom>
          <a:noFill/>
          <a:ln w="9525">
            <a:noFill/>
            <a:miter lim="800000"/>
            <a:headEnd/>
            <a:tailEnd/>
          </a:ln>
        </p:spPr>
      </p:pic>
      <p:sp>
        <p:nvSpPr>
          <p:cNvPr id="50179" name="TextBox 4"/>
          <p:cNvSpPr txBox="1">
            <a:spLocks noChangeArrowheads="1"/>
          </p:cNvSpPr>
          <p:nvPr/>
        </p:nvSpPr>
        <p:spPr bwMode="auto">
          <a:xfrm>
            <a:off x="4685279" y="6457890"/>
            <a:ext cx="4458721" cy="400110"/>
          </a:xfrm>
          <a:prstGeom prst="rect">
            <a:avLst/>
          </a:prstGeom>
          <a:noFill/>
          <a:ln w="9525">
            <a:noFill/>
            <a:miter lim="800000"/>
            <a:headEnd/>
            <a:tailEnd/>
          </a:ln>
        </p:spPr>
        <p:txBody>
          <a:bodyPr wrap="square">
            <a:prstTxWarp prst="textNoShape">
              <a:avLst/>
            </a:prstTxWarp>
            <a:spAutoFit/>
          </a:bodyPr>
          <a:lstStyle/>
          <a:p>
            <a:r>
              <a:rPr lang="en-US" sz="1000" dirty="0">
                <a:solidFill>
                  <a:srgbClr val="B21524"/>
                </a:solidFill>
              </a:rPr>
              <a:t>Karl, T. R., J. M. </a:t>
            </a:r>
            <a:r>
              <a:rPr lang="en-US" sz="1000" dirty="0" err="1">
                <a:solidFill>
                  <a:srgbClr val="B21524"/>
                </a:solidFill>
              </a:rPr>
              <a:t>Melillo</a:t>
            </a:r>
            <a:r>
              <a:rPr lang="en-US" sz="1000" dirty="0">
                <a:solidFill>
                  <a:srgbClr val="B21524"/>
                </a:solidFill>
              </a:rPr>
              <a:t>, and T. C. Peterson, (eds.), 2009:  Global Climate Change Impacts in the United States. Cambridge University Press, 2009, 196pp.</a:t>
            </a:r>
          </a:p>
        </p:txBody>
      </p:sp>
      <p:sp>
        <p:nvSpPr>
          <p:cNvPr id="50180" name="TextBox 3"/>
          <p:cNvSpPr txBox="1">
            <a:spLocks noChangeArrowheads="1"/>
          </p:cNvSpPr>
          <p:nvPr/>
        </p:nvSpPr>
        <p:spPr bwMode="auto">
          <a:xfrm>
            <a:off x="4685279" y="2442547"/>
            <a:ext cx="4278399" cy="1569660"/>
          </a:xfrm>
          <a:prstGeom prst="rect">
            <a:avLst/>
          </a:prstGeom>
          <a:noFill/>
          <a:ln w="9525">
            <a:noFill/>
            <a:miter lim="800000"/>
            <a:headEnd/>
            <a:tailEnd/>
          </a:ln>
        </p:spPr>
        <p:txBody>
          <a:bodyPr wrap="square">
            <a:prstTxWarp prst="textNoShape">
              <a:avLst/>
            </a:prstTxWarp>
            <a:spAutoFit/>
          </a:bodyPr>
          <a:lstStyle/>
          <a:p>
            <a:r>
              <a:rPr lang="en-US" sz="1600" dirty="0" smtClean="0">
                <a:solidFill>
                  <a:srgbClr val="0067AC"/>
                </a:solidFill>
              </a:rPr>
              <a:t>Note that greenhouse gases have a unique temperature signature, with strong warming in the upper troposphere, cooling in the lower stratosphere and strong warming at the surface over the North Pole.  No other warming factors have this signature.   </a:t>
            </a:r>
            <a:endParaRPr lang="en-US" sz="1600" dirty="0">
              <a:solidFill>
                <a:srgbClr val="0067AC"/>
              </a:solidFill>
            </a:endParaRPr>
          </a:p>
        </p:txBody>
      </p:sp>
      <p:sp>
        <p:nvSpPr>
          <p:cNvPr id="6" name="TextBox 3"/>
          <p:cNvSpPr txBox="1">
            <a:spLocks noChangeArrowheads="1"/>
          </p:cNvSpPr>
          <p:nvPr/>
        </p:nvSpPr>
        <p:spPr bwMode="auto">
          <a:xfrm>
            <a:off x="4685279" y="1242219"/>
            <a:ext cx="4458721" cy="1200328"/>
          </a:xfrm>
          <a:prstGeom prst="rect">
            <a:avLst/>
          </a:prstGeom>
          <a:noFill/>
          <a:ln w="9525">
            <a:noFill/>
            <a:miter lim="800000"/>
            <a:headEnd/>
            <a:tailEnd/>
          </a:ln>
        </p:spPr>
        <p:txBody>
          <a:bodyPr wrap="square">
            <a:prstTxWarp prst="textNoShape">
              <a:avLst/>
            </a:prstTxWarp>
            <a:spAutoFit/>
          </a:bodyPr>
          <a:lstStyle/>
          <a:p>
            <a:r>
              <a:rPr lang="en-US" sz="2400" b="1" dirty="0">
                <a:solidFill>
                  <a:srgbClr val="0067AC"/>
                </a:solidFill>
              </a:rPr>
              <a:t>Warming of the Lower and Upper Atmosphere Produced by Natural and Human Causes</a:t>
            </a:r>
          </a:p>
        </p:txBody>
      </p:sp>
      <p:cxnSp>
        <p:nvCxnSpPr>
          <p:cNvPr id="7" name="Straight Arrow Connector 6"/>
          <p:cNvCxnSpPr>
            <a:cxnSpLocks noChangeShapeType="1"/>
          </p:cNvCxnSpPr>
          <p:nvPr/>
        </p:nvCxnSpPr>
        <p:spPr bwMode="auto">
          <a:xfrm rot="10800000">
            <a:off x="1905000" y="2352232"/>
            <a:ext cx="2780279" cy="653436"/>
          </a:xfrm>
          <a:prstGeom prst="straightConnector1">
            <a:avLst/>
          </a:prstGeom>
          <a:noFill/>
          <a:ln w="38100">
            <a:solidFill>
              <a:srgbClr val="B21524"/>
            </a:solidFill>
            <a:round/>
            <a:headEnd/>
            <a:tailEnd type="arrow" w="med" len="med"/>
          </a:ln>
        </p:spPr>
      </p:cxnSp>
      <p:cxnSp>
        <p:nvCxnSpPr>
          <p:cNvPr id="9" name="Straight Arrow Connector 8"/>
          <p:cNvCxnSpPr>
            <a:cxnSpLocks noChangeShapeType="1"/>
          </p:cNvCxnSpPr>
          <p:nvPr/>
        </p:nvCxnSpPr>
        <p:spPr bwMode="auto">
          <a:xfrm rot="10800000">
            <a:off x="1905003" y="2626077"/>
            <a:ext cx="2780276" cy="379590"/>
          </a:xfrm>
          <a:prstGeom prst="straightConnector1">
            <a:avLst/>
          </a:prstGeom>
          <a:noFill/>
          <a:ln w="38100">
            <a:solidFill>
              <a:srgbClr val="B21524"/>
            </a:solidFill>
            <a:round/>
            <a:headEnd/>
            <a:tailEnd type="arrow" w="med" len="med"/>
          </a:ln>
        </p:spPr>
      </p:cxnSp>
      <p:cxnSp>
        <p:nvCxnSpPr>
          <p:cNvPr id="11" name="Straight Arrow Connector 10"/>
          <p:cNvCxnSpPr>
            <a:cxnSpLocks noChangeShapeType="1"/>
          </p:cNvCxnSpPr>
          <p:nvPr/>
        </p:nvCxnSpPr>
        <p:spPr bwMode="auto">
          <a:xfrm rot="10800000">
            <a:off x="685801" y="2778477"/>
            <a:ext cx="3999479" cy="769056"/>
          </a:xfrm>
          <a:prstGeom prst="straightConnector1">
            <a:avLst/>
          </a:prstGeom>
          <a:noFill/>
          <a:ln w="38100">
            <a:solidFill>
              <a:srgbClr val="B21524"/>
            </a:solidFill>
            <a:round/>
            <a:headEnd/>
            <a:tailEnd type="arrow" w="med" len="med"/>
          </a:ln>
        </p:spPr>
      </p:cxn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 descr="Forcing Response.tiff"/>
          <p:cNvPicPr>
            <a:picLocks noChangeAspect="1"/>
          </p:cNvPicPr>
          <p:nvPr/>
        </p:nvPicPr>
        <p:blipFill>
          <a:blip r:embed="rId2"/>
          <a:srcRect/>
          <a:stretch>
            <a:fillRect/>
          </a:stretch>
        </p:blipFill>
        <p:spPr bwMode="auto">
          <a:xfrm>
            <a:off x="1" y="1146595"/>
            <a:ext cx="4518884" cy="5711403"/>
          </a:xfrm>
          <a:prstGeom prst="rect">
            <a:avLst/>
          </a:prstGeom>
          <a:noFill/>
          <a:ln w="9525">
            <a:noFill/>
            <a:miter lim="800000"/>
            <a:headEnd/>
            <a:tailEnd/>
          </a:ln>
        </p:spPr>
      </p:pic>
      <p:sp>
        <p:nvSpPr>
          <p:cNvPr id="50179" name="TextBox 4"/>
          <p:cNvSpPr txBox="1">
            <a:spLocks noChangeArrowheads="1"/>
          </p:cNvSpPr>
          <p:nvPr/>
        </p:nvSpPr>
        <p:spPr bwMode="auto">
          <a:xfrm>
            <a:off x="4685279" y="6457890"/>
            <a:ext cx="4458721" cy="400110"/>
          </a:xfrm>
          <a:prstGeom prst="rect">
            <a:avLst/>
          </a:prstGeom>
          <a:noFill/>
          <a:ln w="9525">
            <a:noFill/>
            <a:miter lim="800000"/>
            <a:headEnd/>
            <a:tailEnd/>
          </a:ln>
        </p:spPr>
        <p:txBody>
          <a:bodyPr wrap="square">
            <a:prstTxWarp prst="textNoShape">
              <a:avLst/>
            </a:prstTxWarp>
            <a:spAutoFit/>
          </a:bodyPr>
          <a:lstStyle/>
          <a:p>
            <a:r>
              <a:rPr lang="en-US" sz="1000" dirty="0">
                <a:solidFill>
                  <a:srgbClr val="B21524"/>
                </a:solidFill>
              </a:rPr>
              <a:t>Karl, T. R., J. M. </a:t>
            </a:r>
            <a:r>
              <a:rPr lang="en-US" sz="1000" dirty="0" err="1">
                <a:solidFill>
                  <a:srgbClr val="B21524"/>
                </a:solidFill>
              </a:rPr>
              <a:t>Melillo</a:t>
            </a:r>
            <a:r>
              <a:rPr lang="en-US" sz="1000" dirty="0">
                <a:solidFill>
                  <a:srgbClr val="B21524"/>
                </a:solidFill>
              </a:rPr>
              <a:t>, and T. C. Peterson, (eds.), 2009:  Global Climate Change Impacts in the United States. Cambridge University Press, 2009, 196pp.</a:t>
            </a:r>
          </a:p>
        </p:txBody>
      </p:sp>
      <p:sp>
        <p:nvSpPr>
          <p:cNvPr id="50180" name="TextBox 3"/>
          <p:cNvSpPr txBox="1">
            <a:spLocks noChangeArrowheads="1"/>
          </p:cNvSpPr>
          <p:nvPr/>
        </p:nvSpPr>
        <p:spPr bwMode="auto">
          <a:xfrm>
            <a:off x="4685279" y="2442547"/>
            <a:ext cx="4278399" cy="1569660"/>
          </a:xfrm>
          <a:prstGeom prst="rect">
            <a:avLst/>
          </a:prstGeom>
          <a:noFill/>
          <a:ln w="9525">
            <a:noFill/>
            <a:miter lim="800000"/>
            <a:headEnd/>
            <a:tailEnd/>
          </a:ln>
        </p:spPr>
        <p:txBody>
          <a:bodyPr wrap="square">
            <a:prstTxWarp prst="textNoShape">
              <a:avLst/>
            </a:prstTxWarp>
            <a:spAutoFit/>
          </a:bodyPr>
          <a:lstStyle/>
          <a:p>
            <a:r>
              <a:rPr lang="en-US" sz="1600" dirty="0" smtClean="0">
                <a:solidFill>
                  <a:srgbClr val="0067AC"/>
                </a:solidFill>
              </a:rPr>
              <a:t>Note that greenhouse gases have a unique temperature signature, with strong warming in the upper troposphere, cooling in the lower stratosphere and strong warming at the surface over the North Pole.  No other warming factors have this signature.   </a:t>
            </a:r>
            <a:endParaRPr lang="en-US" sz="1600" dirty="0">
              <a:solidFill>
                <a:srgbClr val="0067AC"/>
              </a:solidFill>
            </a:endParaRPr>
          </a:p>
        </p:txBody>
      </p:sp>
      <p:pic>
        <p:nvPicPr>
          <p:cNvPr id="50181" name="Picture 4" descr="Slide1.gif"/>
          <p:cNvPicPr>
            <a:picLocks noChangeAspect="1"/>
          </p:cNvPicPr>
          <p:nvPr/>
        </p:nvPicPr>
        <p:blipFill>
          <a:blip r:embed="rId3"/>
          <a:srcRect/>
          <a:stretch>
            <a:fillRect/>
          </a:stretch>
        </p:blipFill>
        <p:spPr bwMode="auto">
          <a:xfrm>
            <a:off x="5064969" y="4145497"/>
            <a:ext cx="3733800" cy="2312393"/>
          </a:xfrm>
          <a:prstGeom prst="rect">
            <a:avLst/>
          </a:prstGeom>
          <a:noFill/>
          <a:ln w="9525">
            <a:noFill/>
            <a:miter lim="800000"/>
            <a:headEnd/>
            <a:tailEnd/>
          </a:ln>
        </p:spPr>
      </p:pic>
      <p:sp>
        <p:nvSpPr>
          <p:cNvPr id="6" name="TextBox 3"/>
          <p:cNvSpPr txBox="1">
            <a:spLocks noChangeArrowheads="1"/>
          </p:cNvSpPr>
          <p:nvPr/>
        </p:nvSpPr>
        <p:spPr bwMode="auto">
          <a:xfrm>
            <a:off x="4685279" y="1242219"/>
            <a:ext cx="4458721" cy="1200328"/>
          </a:xfrm>
          <a:prstGeom prst="rect">
            <a:avLst/>
          </a:prstGeom>
          <a:noFill/>
          <a:ln w="9525">
            <a:noFill/>
            <a:miter lim="800000"/>
            <a:headEnd/>
            <a:tailEnd/>
          </a:ln>
        </p:spPr>
        <p:txBody>
          <a:bodyPr wrap="square">
            <a:prstTxWarp prst="textNoShape">
              <a:avLst/>
            </a:prstTxWarp>
            <a:spAutoFit/>
          </a:bodyPr>
          <a:lstStyle/>
          <a:p>
            <a:r>
              <a:rPr lang="en-US" sz="2400" b="1" dirty="0">
                <a:solidFill>
                  <a:srgbClr val="0067AC"/>
                </a:solidFill>
              </a:rPr>
              <a:t>Warming of the Lower and Upper Atmosphere Produced by Natural and Human Causes</a:t>
            </a:r>
          </a:p>
        </p:txBody>
      </p:sp>
      <p:cxnSp>
        <p:nvCxnSpPr>
          <p:cNvPr id="13" name="Straight Arrow Connector 12"/>
          <p:cNvCxnSpPr>
            <a:cxnSpLocks noChangeShapeType="1"/>
          </p:cNvCxnSpPr>
          <p:nvPr/>
        </p:nvCxnSpPr>
        <p:spPr bwMode="auto">
          <a:xfrm rot="10800000">
            <a:off x="1676838" y="2626076"/>
            <a:ext cx="3388135" cy="3197659"/>
          </a:xfrm>
          <a:prstGeom prst="straightConnector1">
            <a:avLst/>
          </a:prstGeom>
          <a:noFill/>
          <a:ln w="38100">
            <a:solidFill>
              <a:srgbClr val="B21524"/>
            </a:solidFill>
            <a:round/>
            <a:headEnd/>
            <a:tailEnd type="arrow" w="med" len="med"/>
          </a:ln>
        </p:spPr>
      </p:cxnSp>
      <p:cxnSp>
        <p:nvCxnSpPr>
          <p:cNvPr id="14" name="Straight Arrow Connector 13"/>
          <p:cNvCxnSpPr>
            <a:cxnSpLocks noChangeShapeType="1"/>
          </p:cNvCxnSpPr>
          <p:nvPr/>
        </p:nvCxnSpPr>
        <p:spPr bwMode="auto">
          <a:xfrm rot="10800000">
            <a:off x="1676838" y="2120587"/>
            <a:ext cx="3388133" cy="2678347"/>
          </a:xfrm>
          <a:prstGeom prst="straightConnector1">
            <a:avLst/>
          </a:prstGeom>
          <a:noFill/>
          <a:ln w="38100">
            <a:solidFill>
              <a:srgbClr val="B21524"/>
            </a:solidFill>
            <a:round/>
            <a:headEnd/>
            <a:tailEnd type="arrow" w="med" len="med"/>
          </a:ln>
        </p:spPr>
      </p:cxn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 descr="Forcing Response.tiff"/>
          <p:cNvPicPr>
            <a:picLocks noChangeAspect="1"/>
          </p:cNvPicPr>
          <p:nvPr/>
        </p:nvPicPr>
        <p:blipFill>
          <a:blip r:embed="rId2"/>
          <a:srcRect/>
          <a:stretch>
            <a:fillRect/>
          </a:stretch>
        </p:blipFill>
        <p:spPr bwMode="auto">
          <a:xfrm>
            <a:off x="1" y="1146595"/>
            <a:ext cx="4518884" cy="5711403"/>
          </a:xfrm>
          <a:prstGeom prst="rect">
            <a:avLst/>
          </a:prstGeom>
          <a:noFill/>
          <a:ln w="9525">
            <a:noFill/>
            <a:miter lim="800000"/>
            <a:headEnd/>
            <a:tailEnd/>
          </a:ln>
        </p:spPr>
      </p:pic>
      <p:sp>
        <p:nvSpPr>
          <p:cNvPr id="50180" name="TextBox 3"/>
          <p:cNvSpPr txBox="1">
            <a:spLocks noChangeArrowheads="1"/>
          </p:cNvSpPr>
          <p:nvPr/>
        </p:nvSpPr>
        <p:spPr bwMode="auto">
          <a:xfrm>
            <a:off x="4685279" y="2442547"/>
            <a:ext cx="4278399" cy="1569660"/>
          </a:xfrm>
          <a:prstGeom prst="rect">
            <a:avLst/>
          </a:prstGeom>
          <a:noFill/>
          <a:ln w="9525">
            <a:noFill/>
            <a:miter lim="800000"/>
            <a:headEnd/>
            <a:tailEnd/>
          </a:ln>
        </p:spPr>
        <p:txBody>
          <a:bodyPr wrap="square">
            <a:prstTxWarp prst="textNoShape">
              <a:avLst/>
            </a:prstTxWarp>
            <a:spAutoFit/>
          </a:bodyPr>
          <a:lstStyle/>
          <a:p>
            <a:r>
              <a:rPr lang="en-US" sz="1600" dirty="0" smtClean="0">
                <a:solidFill>
                  <a:srgbClr val="0067AC"/>
                </a:solidFill>
              </a:rPr>
              <a:t>Note that greenhouse gases have a unique temperature signature, with strong warming in the upper troposphere, cooling in the lower stratosphere and strong warming at the surface over the North Pole.  No other warming factors have this signature.   </a:t>
            </a:r>
            <a:endParaRPr lang="en-US" sz="1600" dirty="0">
              <a:solidFill>
                <a:srgbClr val="0067AC"/>
              </a:solidFill>
            </a:endParaRPr>
          </a:p>
        </p:txBody>
      </p:sp>
      <p:sp>
        <p:nvSpPr>
          <p:cNvPr id="6" name="TextBox 3"/>
          <p:cNvSpPr txBox="1">
            <a:spLocks noChangeArrowheads="1"/>
          </p:cNvSpPr>
          <p:nvPr/>
        </p:nvSpPr>
        <p:spPr bwMode="auto">
          <a:xfrm>
            <a:off x="4685279" y="1242219"/>
            <a:ext cx="4458721" cy="1200328"/>
          </a:xfrm>
          <a:prstGeom prst="rect">
            <a:avLst/>
          </a:prstGeom>
          <a:noFill/>
          <a:ln w="9525">
            <a:noFill/>
            <a:miter lim="800000"/>
            <a:headEnd/>
            <a:tailEnd/>
          </a:ln>
        </p:spPr>
        <p:txBody>
          <a:bodyPr wrap="square">
            <a:prstTxWarp prst="textNoShape">
              <a:avLst/>
            </a:prstTxWarp>
            <a:spAutoFit/>
          </a:bodyPr>
          <a:lstStyle/>
          <a:p>
            <a:r>
              <a:rPr lang="en-US" sz="2400" b="1" dirty="0">
                <a:solidFill>
                  <a:srgbClr val="0067AC"/>
                </a:solidFill>
              </a:rPr>
              <a:t>Warming of the Lower and Upper Atmosphere Produced by Natural and Human Causes</a:t>
            </a:r>
          </a:p>
        </p:txBody>
      </p:sp>
      <p:cxnSp>
        <p:nvCxnSpPr>
          <p:cNvPr id="13" name="Straight Arrow Connector 12"/>
          <p:cNvCxnSpPr>
            <a:cxnSpLocks noChangeShapeType="1"/>
          </p:cNvCxnSpPr>
          <p:nvPr/>
        </p:nvCxnSpPr>
        <p:spPr bwMode="auto">
          <a:xfrm rot="10800000">
            <a:off x="742549" y="2859665"/>
            <a:ext cx="3942730" cy="2293872"/>
          </a:xfrm>
          <a:prstGeom prst="straightConnector1">
            <a:avLst/>
          </a:prstGeom>
          <a:noFill/>
          <a:ln w="38100">
            <a:solidFill>
              <a:srgbClr val="B21524"/>
            </a:solidFill>
            <a:round/>
            <a:headEnd/>
            <a:tailEnd type="arrow" w="med" len="med"/>
          </a:ln>
        </p:spPr>
      </p:cxnSp>
      <p:pic>
        <p:nvPicPr>
          <p:cNvPr id="9" name="Picture 1" descr="Arctic sea ice 2009.tiff"/>
          <p:cNvPicPr>
            <a:picLocks noChangeAspect="1"/>
          </p:cNvPicPr>
          <p:nvPr/>
        </p:nvPicPr>
        <p:blipFill>
          <a:blip r:embed="rId3"/>
          <a:srcRect/>
          <a:stretch>
            <a:fillRect/>
          </a:stretch>
        </p:blipFill>
        <p:spPr bwMode="auto">
          <a:xfrm>
            <a:off x="4886036" y="4154858"/>
            <a:ext cx="4077642" cy="230303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1269886"/>
            <a:ext cx="9144000" cy="762000"/>
          </a:xfrm>
          <a:prstGeom prst="rect">
            <a:avLst/>
          </a:prstGeom>
          <a:noFill/>
          <a:ln w="9525">
            <a:solidFill>
              <a:srgbClr val="4F81BD"/>
            </a:solidFill>
            <a:miter lim="800000"/>
            <a:headEnd/>
            <a:tailEnd/>
          </a:ln>
        </p:spPr>
        <p:txBody>
          <a:bodyPr wrap="none" anchor="ctr">
            <a:prstTxWarp prst="textNoShape">
              <a:avLst/>
            </a:prstTxWarp>
          </a:bodyPr>
          <a:lstStyle/>
          <a:p>
            <a:pPr algn="ctr"/>
            <a:r>
              <a:rPr lang="en-US" sz="2400" b="1" dirty="0">
                <a:solidFill>
                  <a:srgbClr val="0067AC"/>
                </a:solidFill>
                <a:latin typeface="Comic Sans MS" pitchFamily="29" charset="0"/>
              </a:rPr>
              <a:t>Climate models: Natural processes do not account for </a:t>
            </a:r>
          </a:p>
          <a:p>
            <a:pPr algn="ctr"/>
            <a:r>
              <a:rPr lang="en-US" sz="2400" b="1" dirty="0">
                <a:solidFill>
                  <a:srgbClr val="0067AC"/>
                </a:solidFill>
                <a:latin typeface="Comic Sans MS" pitchFamily="29" charset="0"/>
              </a:rPr>
              <a:t>observed 20th century warming after 1965</a:t>
            </a:r>
          </a:p>
        </p:txBody>
      </p:sp>
      <p:pic>
        <p:nvPicPr>
          <p:cNvPr id="4" name="Picture 3" descr="aspen_obsnatall"/>
          <p:cNvPicPr>
            <a:picLocks noChangeAspect="1" noChangeArrowheads="1"/>
          </p:cNvPicPr>
          <p:nvPr/>
        </p:nvPicPr>
        <p:blipFill>
          <a:blip r:embed="rId2"/>
          <a:srcRect t="6102"/>
          <a:stretch>
            <a:fillRect/>
          </a:stretch>
        </p:blipFill>
        <p:spPr bwMode="auto">
          <a:xfrm>
            <a:off x="1396563" y="2336442"/>
            <a:ext cx="7048500" cy="4343758"/>
          </a:xfrm>
          <a:prstGeom prst="rect">
            <a:avLst/>
          </a:prstGeom>
          <a:noFill/>
          <a:ln w="9525">
            <a:noFill/>
            <a:miter lim="800000"/>
            <a:headEnd/>
            <a:tailEnd/>
          </a:ln>
        </p:spPr>
      </p:pic>
      <p:sp>
        <p:nvSpPr>
          <p:cNvPr id="2" name="TextBox 1"/>
          <p:cNvSpPr txBox="1"/>
          <p:nvPr/>
        </p:nvSpPr>
        <p:spPr>
          <a:xfrm>
            <a:off x="0" y="6586434"/>
            <a:ext cx="3711999" cy="276999"/>
          </a:xfrm>
          <a:prstGeom prst="rect">
            <a:avLst/>
          </a:prstGeom>
          <a:noFill/>
        </p:spPr>
        <p:txBody>
          <a:bodyPr wrap="none" rtlCol="0">
            <a:spAutoFit/>
          </a:bodyPr>
          <a:lstStyle/>
          <a:p>
            <a:r>
              <a:rPr lang="en-US" sz="1200" dirty="0" smtClean="0"/>
              <a:t>Jerry </a:t>
            </a:r>
            <a:r>
              <a:rPr lang="en-US" sz="1200" dirty="0" err="1" smtClean="0"/>
              <a:t>Meehl</a:t>
            </a:r>
            <a:r>
              <a:rPr lang="en-US" sz="1200" dirty="0" smtClean="0"/>
              <a:t>, National Center for Atmospheric Research</a:t>
            </a:r>
            <a:endParaRPr lang="en-US" sz="1200"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81000" y="647700"/>
            <a:ext cx="8458200" cy="1143000"/>
          </a:xfrm>
        </p:spPr>
        <p:txBody>
          <a:bodyPr/>
          <a:lstStyle/>
          <a:p>
            <a:pPr>
              <a:defRPr/>
            </a:pPr>
            <a:r>
              <a:rPr lang="en-US" sz="2400" b="1" dirty="0" smtClean="0">
                <a:ea typeface="ＭＳ Ｐゴシック" pitchFamily="58" charset="-128"/>
              </a:rPr>
              <a:t>We have Moved Outside the Range of Historical Variation</a:t>
            </a:r>
          </a:p>
        </p:txBody>
      </p:sp>
      <p:sp>
        <p:nvSpPr>
          <p:cNvPr id="5124" name="Title 1"/>
          <p:cNvSpPr txBox="1">
            <a:spLocks/>
          </p:cNvSpPr>
          <p:nvPr/>
        </p:nvSpPr>
        <p:spPr bwMode="auto">
          <a:xfrm>
            <a:off x="1219200" y="1790700"/>
            <a:ext cx="6781800" cy="762000"/>
          </a:xfrm>
          <a:prstGeom prst="rect">
            <a:avLst/>
          </a:prstGeom>
          <a:noFill/>
          <a:ln w="9525">
            <a:noFill/>
            <a:miter lim="800000"/>
            <a:headEnd/>
            <a:tailEnd/>
          </a:ln>
        </p:spPr>
        <p:txBody>
          <a:bodyPr anchor="ctr"/>
          <a:lstStyle/>
          <a:p>
            <a:pPr algn="ctr">
              <a:defRPr/>
            </a:pPr>
            <a:r>
              <a:rPr lang="en-US" sz="2000" b="1" dirty="0">
                <a:solidFill>
                  <a:srgbClr val="708F24"/>
                </a:solidFill>
                <a:effectLst>
                  <a:outerShdw blurRad="38100" dist="38100" dir="2700000" algn="tl">
                    <a:srgbClr val="000000">
                      <a:alpha val="43137"/>
                    </a:srgbClr>
                  </a:outerShdw>
                </a:effectLst>
                <a:latin typeface="Arial" pitchFamily="34" charset="0"/>
                <a:ea typeface="ＭＳ Ｐゴシック" pitchFamily="58" charset="-128"/>
                <a:cs typeface="Arial" pitchFamily="34" charset="0"/>
              </a:rPr>
              <a:t>800,000 Year Record of Carbon Dioxide Concentration</a:t>
            </a:r>
          </a:p>
        </p:txBody>
      </p:sp>
      <p:grpSp>
        <p:nvGrpSpPr>
          <p:cNvPr id="2" name="Group 8"/>
          <p:cNvGrpSpPr>
            <a:grpSpLocks/>
          </p:cNvGrpSpPr>
          <p:nvPr/>
        </p:nvGrpSpPr>
        <p:grpSpPr bwMode="auto">
          <a:xfrm>
            <a:off x="1524000" y="2438400"/>
            <a:ext cx="6172200" cy="4038600"/>
            <a:chOff x="1524000" y="2438400"/>
            <a:chExt cx="6172200" cy="4038600"/>
          </a:xfrm>
        </p:grpSpPr>
        <p:sp>
          <p:nvSpPr>
            <p:cNvPr id="8" name="Rectangle 7"/>
            <p:cNvSpPr/>
            <p:nvPr/>
          </p:nvSpPr>
          <p:spPr>
            <a:xfrm>
              <a:off x="1524000" y="2438400"/>
              <a:ext cx="6172200" cy="403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6087" name="Picture 5" descr="2100-Higher-emissions.png"/>
            <p:cNvPicPr>
              <a:picLocks noChangeAspect="1"/>
            </p:cNvPicPr>
            <p:nvPr/>
          </p:nvPicPr>
          <p:blipFill>
            <a:blip r:embed="rId3"/>
            <a:srcRect/>
            <a:stretch>
              <a:fillRect/>
            </a:stretch>
          </p:blipFill>
          <p:spPr bwMode="auto">
            <a:xfrm>
              <a:off x="1581150" y="2500313"/>
              <a:ext cx="6057900" cy="3914775"/>
            </a:xfrm>
            <a:prstGeom prst="rect">
              <a:avLst/>
            </a:prstGeom>
            <a:noFill/>
            <a:ln w="9525">
              <a:solidFill>
                <a:schemeClr val="accent1"/>
              </a:solidFill>
              <a:miter lim="800000"/>
              <a:headEnd/>
              <a:tailEnd/>
            </a:ln>
          </p:spPr>
        </p:pic>
      </p:grpSp>
      <p:sp>
        <p:nvSpPr>
          <p:cNvPr id="7" name="TextBox 6"/>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E:\IPCC_T2100.jpg"/>
          <p:cNvPicPr>
            <a:picLocks noChangeAspect="1" noChangeArrowheads="1"/>
          </p:cNvPicPr>
          <p:nvPr/>
        </p:nvPicPr>
        <p:blipFill>
          <a:blip r:embed="rId3"/>
          <a:srcRect/>
          <a:stretch>
            <a:fillRect/>
          </a:stretch>
        </p:blipFill>
        <p:spPr bwMode="auto">
          <a:xfrm>
            <a:off x="1066800" y="2342508"/>
            <a:ext cx="7086600" cy="4515491"/>
          </a:xfrm>
          <a:prstGeom prst="rect">
            <a:avLst/>
          </a:prstGeom>
          <a:noFill/>
          <a:ln w="9525">
            <a:noFill/>
            <a:miter lim="800000"/>
            <a:headEnd/>
            <a:tailEnd/>
          </a:ln>
        </p:spPr>
      </p:pic>
      <p:sp>
        <p:nvSpPr>
          <p:cNvPr id="48131" name="Rectangle 2"/>
          <p:cNvSpPr txBox="1">
            <a:spLocks noChangeArrowheads="1"/>
          </p:cNvSpPr>
          <p:nvPr/>
        </p:nvSpPr>
        <p:spPr bwMode="auto">
          <a:xfrm>
            <a:off x="160286" y="1294544"/>
            <a:ext cx="8686800" cy="762000"/>
          </a:xfrm>
          <a:prstGeom prst="rect">
            <a:avLst/>
          </a:prstGeom>
          <a:solidFill>
            <a:schemeClr val="tx2"/>
          </a:solidFill>
          <a:ln w="9525">
            <a:noFill/>
            <a:miter lim="800000"/>
            <a:headEnd/>
            <a:tailEnd/>
          </a:ln>
        </p:spPr>
        <p:txBody>
          <a:bodyPr lIns="182880" rIns="274320" anchor="ctr">
            <a:prstTxWarp prst="textNoShape">
              <a:avLst/>
            </a:prstTxWarp>
          </a:bodyPr>
          <a:lstStyle/>
          <a:p>
            <a:r>
              <a:rPr lang="en-US" sz="3200" b="1" dirty="0">
                <a:solidFill>
                  <a:srgbClr val="FFC000"/>
                </a:solidFill>
                <a:latin typeface="Century Gothic" pitchFamily="29" charset="0"/>
                <a:ea typeface="Century Gothic" pitchFamily="29" charset="0"/>
                <a:cs typeface="Century Gothic" pitchFamily="29" charset="0"/>
              </a:rPr>
              <a:t>What can we expect in the future?</a:t>
            </a:r>
          </a:p>
        </p:txBody>
      </p:sp>
      <p:sp>
        <p:nvSpPr>
          <p:cNvPr id="4" name="TextBox 3"/>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DJF Temp"/>
          <p:cNvPicPr>
            <a:picLocks noChangeAspect="1" noChangeArrowheads="1"/>
          </p:cNvPicPr>
          <p:nvPr/>
        </p:nvPicPr>
        <p:blipFill>
          <a:blip r:embed="rId3"/>
          <a:srcRect/>
          <a:stretch>
            <a:fillRect/>
          </a:stretch>
        </p:blipFill>
        <p:spPr bwMode="auto">
          <a:xfrm>
            <a:off x="0" y="1023306"/>
            <a:ext cx="9144000" cy="5834694"/>
          </a:xfrm>
          <a:prstGeom prst="rect">
            <a:avLst/>
          </a:prstGeom>
          <a:noFill/>
          <a:ln w="9525">
            <a:noFill/>
            <a:miter lim="800000"/>
            <a:headEnd/>
            <a:tailEnd/>
          </a:ln>
        </p:spPr>
      </p:pic>
      <p:sp>
        <p:nvSpPr>
          <p:cNvPr id="61443" name="TextBox 2"/>
          <p:cNvSpPr txBox="1">
            <a:spLocks noChangeArrowheads="1"/>
          </p:cNvSpPr>
          <p:nvPr/>
        </p:nvSpPr>
        <p:spPr bwMode="auto">
          <a:xfrm>
            <a:off x="7620000" y="6629400"/>
            <a:ext cx="1524000" cy="307975"/>
          </a:xfrm>
          <a:prstGeom prst="rect">
            <a:avLst/>
          </a:prstGeom>
          <a:noFill/>
          <a:ln w="9525">
            <a:noFill/>
            <a:miter lim="800000"/>
            <a:headEnd/>
            <a:tailEnd/>
          </a:ln>
        </p:spPr>
        <p:txBody>
          <a:bodyPr>
            <a:prstTxWarp prst="textNoShape">
              <a:avLst/>
            </a:prstTxWarp>
            <a:spAutoFit/>
          </a:bodyPr>
          <a:lstStyle/>
          <a:p>
            <a:r>
              <a:rPr lang="en-US" sz="1400"/>
              <a:t>IPCC 2007</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1" descr="DJF temp US.tiff"/>
          <p:cNvPicPr>
            <a:picLocks noChangeAspect="1"/>
          </p:cNvPicPr>
          <p:nvPr/>
        </p:nvPicPr>
        <p:blipFill>
          <a:blip r:embed="rId2"/>
          <a:srcRect/>
          <a:stretch>
            <a:fillRect/>
          </a:stretch>
        </p:blipFill>
        <p:spPr bwMode="auto">
          <a:xfrm>
            <a:off x="1" y="1078338"/>
            <a:ext cx="4783916" cy="4712861"/>
          </a:xfrm>
          <a:prstGeom prst="rect">
            <a:avLst/>
          </a:prstGeom>
          <a:noFill/>
          <a:ln w="9525">
            <a:noFill/>
            <a:miter lim="800000"/>
            <a:headEnd/>
            <a:tailEnd/>
          </a:ln>
        </p:spPr>
      </p:pic>
      <p:pic>
        <p:nvPicPr>
          <p:cNvPr id="63491" name="Picture 2" descr="temp scale.tiff"/>
          <p:cNvPicPr>
            <a:picLocks noChangeAspect="1"/>
          </p:cNvPicPr>
          <p:nvPr/>
        </p:nvPicPr>
        <p:blipFill>
          <a:blip r:embed="rId3"/>
          <a:srcRect/>
          <a:stretch>
            <a:fillRect/>
          </a:stretch>
        </p:blipFill>
        <p:spPr bwMode="auto">
          <a:xfrm>
            <a:off x="1" y="6013916"/>
            <a:ext cx="5597674" cy="844084"/>
          </a:xfrm>
          <a:prstGeom prst="rect">
            <a:avLst/>
          </a:prstGeom>
          <a:noFill/>
          <a:ln w="9525">
            <a:noFill/>
            <a:miter lim="800000"/>
            <a:headEnd/>
            <a:tailEnd/>
          </a:ln>
        </p:spPr>
      </p:pic>
      <p:sp>
        <p:nvSpPr>
          <p:cNvPr id="63492" name="TextBox 3"/>
          <p:cNvSpPr txBox="1">
            <a:spLocks noChangeArrowheads="1"/>
          </p:cNvSpPr>
          <p:nvPr/>
        </p:nvSpPr>
        <p:spPr bwMode="auto">
          <a:xfrm>
            <a:off x="5005851" y="1504137"/>
            <a:ext cx="3846860" cy="830997"/>
          </a:xfrm>
          <a:prstGeom prst="rect">
            <a:avLst/>
          </a:prstGeom>
          <a:noFill/>
          <a:ln w="9525">
            <a:noFill/>
            <a:miter lim="800000"/>
            <a:headEnd/>
            <a:tailEnd/>
          </a:ln>
        </p:spPr>
        <p:txBody>
          <a:bodyPr wrap="square">
            <a:prstTxWarp prst="textNoShape">
              <a:avLst/>
            </a:prstTxWarp>
            <a:spAutoFit/>
          </a:bodyPr>
          <a:lstStyle/>
          <a:p>
            <a:r>
              <a:rPr lang="en-US" sz="2400" b="1" dirty="0">
                <a:solidFill>
                  <a:srgbClr val="0067AC"/>
                </a:solidFill>
              </a:rPr>
              <a:t>December-January-February  Temperature Change</a:t>
            </a:r>
          </a:p>
        </p:txBody>
      </p:sp>
      <p:sp>
        <p:nvSpPr>
          <p:cNvPr id="63493" name="TextBox 4"/>
          <p:cNvSpPr txBox="1">
            <a:spLocks noChangeArrowheads="1"/>
          </p:cNvSpPr>
          <p:nvPr/>
        </p:nvSpPr>
        <p:spPr bwMode="auto">
          <a:xfrm>
            <a:off x="5005851" y="4361850"/>
            <a:ext cx="3649585" cy="707886"/>
          </a:xfrm>
          <a:prstGeom prst="rect">
            <a:avLst/>
          </a:prstGeom>
          <a:noFill/>
          <a:ln w="9525">
            <a:noFill/>
            <a:miter lim="800000"/>
            <a:headEnd/>
            <a:tailEnd/>
          </a:ln>
        </p:spPr>
        <p:txBody>
          <a:bodyPr wrap="square">
            <a:prstTxWarp prst="textNoShape">
              <a:avLst/>
            </a:prstTxWarp>
            <a:spAutoFit/>
          </a:bodyPr>
          <a:lstStyle/>
          <a:p>
            <a:r>
              <a:rPr lang="en-US" sz="2000" b="1" dirty="0">
                <a:solidFill>
                  <a:srgbClr val="0067AC"/>
                </a:solidFill>
              </a:rPr>
              <a:t>A1B Emission Scenario</a:t>
            </a:r>
          </a:p>
          <a:p>
            <a:r>
              <a:rPr lang="en-US" sz="2000" b="1" dirty="0">
                <a:solidFill>
                  <a:srgbClr val="0067AC"/>
                </a:solidFill>
              </a:rPr>
              <a:t>2080-2099 minus1980-1999</a:t>
            </a:r>
          </a:p>
        </p:txBody>
      </p:sp>
      <p:sp>
        <p:nvSpPr>
          <p:cNvPr id="63494" name="TextBox 5"/>
          <p:cNvSpPr txBox="1">
            <a:spLocks noChangeArrowheads="1"/>
          </p:cNvSpPr>
          <p:nvPr/>
        </p:nvSpPr>
        <p:spPr bwMode="auto">
          <a:xfrm>
            <a:off x="2003426" y="2740866"/>
            <a:ext cx="712787" cy="338138"/>
          </a:xfrm>
          <a:prstGeom prst="rect">
            <a:avLst/>
          </a:prstGeom>
          <a:solidFill>
            <a:srgbClr val="FFFFFF"/>
          </a:solidFill>
          <a:ln w="9525">
            <a:solidFill>
              <a:schemeClr val="bg1"/>
            </a:solidFill>
            <a:miter lim="800000"/>
            <a:headEnd/>
            <a:tailEnd/>
          </a:ln>
        </p:spPr>
        <p:txBody>
          <a:bodyPr>
            <a:prstTxWarp prst="textNoShape">
              <a:avLst/>
            </a:prstTxWarp>
            <a:spAutoFit/>
          </a:bodyPr>
          <a:lstStyle/>
          <a:p>
            <a:pPr algn="ctr"/>
            <a:r>
              <a:rPr lang="en-US" sz="1600"/>
              <a:t>7.2</a:t>
            </a:r>
            <a:r>
              <a:rPr lang="en-US" sz="1600" baseline="30000"/>
              <a:t>o</a:t>
            </a:r>
            <a:r>
              <a:rPr lang="en-US" sz="1600"/>
              <a:t>F</a:t>
            </a:r>
          </a:p>
        </p:txBody>
      </p:sp>
      <p:sp>
        <p:nvSpPr>
          <p:cNvPr id="63495" name="TextBox 6"/>
          <p:cNvSpPr txBox="1">
            <a:spLocks noChangeArrowheads="1"/>
          </p:cNvSpPr>
          <p:nvPr/>
        </p:nvSpPr>
        <p:spPr bwMode="auto">
          <a:xfrm>
            <a:off x="2716213" y="3318180"/>
            <a:ext cx="712787" cy="338137"/>
          </a:xfrm>
          <a:prstGeom prst="rect">
            <a:avLst/>
          </a:prstGeom>
          <a:solidFill>
            <a:srgbClr val="FFFFFF"/>
          </a:solidFill>
          <a:ln w="9525">
            <a:solidFill>
              <a:schemeClr val="bg1"/>
            </a:solidFill>
            <a:miter lim="800000"/>
            <a:headEnd/>
            <a:tailEnd/>
          </a:ln>
        </p:spPr>
        <p:txBody>
          <a:bodyPr>
            <a:prstTxWarp prst="textNoShape">
              <a:avLst/>
            </a:prstTxWarp>
            <a:spAutoFit/>
          </a:bodyPr>
          <a:lstStyle/>
          <a:p>
            <a:pPr algn="ctr"/>
            <a:r>
              <a:rPr lang="en-US" sz="1600"/>
              <a:t>6.3</a:t>
            </a:r>
            <a:r>
              <a:rPr lang="en-US" sz="1600" baseline="30000"/>
              <a:t>o</a:t>
            </a:r>
            <a:r>
              <a:rPr lang="en-US" sz="1600"/>
              <a:t>F</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JJA Temp"/>
          <p:cNvPicPr>
            <a:picLocks noChangeAspect="1" noChangeArrowheads="1"/>
          </p:cNvPicPr>
          <p:nvPr/>
        </p:nvPicPr>
        <p:blipFill>
          <a:blip r:embed="rId3"/>
          <a:srcRect/>
          <a:stretch>
            <a:fillRect/>
          </a:stretch>
        </p:blipFill>
        <p:spPr bwMode="auto">
          <a:xfrm>
            <a:off x="0" y="1158925"/>
            <a:ext cx="9144000" cy="5699075"/>
          </a:xfrm>
          <a:prstGeom prst="rect">
            <a:avLst/>
          </a:prstGeom>
          <a:noFill/>
          <a:ln w="9525">
            <a:noFill/>
            <a:miter lim="800000"/>
            <a:headEnd/>
            <a:tailEnd/>
          </a:ln>
        </p:spPr>
      </p:pic>
      <p:sp>
        <p:nvSpPr>
          <p:cNvPr id="64515" name="TextBox 2"/>
          <p:cNvSpPr txBox="1">
            <a:spLocks noChangeArrowheads="1"/>
          </p:cNvSpPr>
          <p:nvPr/>
        </p:nvSpPr>
        <p:spPr bwMode="auto">
          <a:xfrm>
            <a:off x="7620000" y="6629400"/>
            <a:ext cx="1524000" cy="307975"/>
          </a:xfrm>
          <a:prstGeom prst="rect">
            <a:avLst/>
          </a:prstGeom>
          <a:noFill/>
          <a:ln w="9525">
            <a:noFill/>
            <a:miter lim="800000"/>
            <a:headEnd/>
            <a:tailEnd/>
          </a:ln>
        </p:spPr>
        <p:txBody>
          <a:bodyPr>
            <a:prstTxWarp prst="textNoShape">
              <a:avLst/>
            </a:prstTxWarp>
            <a:spAutoFit/>
          </a:bodyPr>
          <a:lstStyle/>
          <a:p>
            <a:r>
              <a:rPr lang="en-US" sz="1400"/>
              <a:t>IPCC 2007</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33400" y="1143000"/>
            <a:ext cx="7772400" cy="1143000"/>
          </a:xfrm>
        </p:spPr>
        <p:txBody>
          <a:bodyPr/>
          <a:lstStyle/>
          <a:p>
            <a:pPr>
              <a:defRPr/>
            </a:pPr>
            <a:r>
              <a:rPr lang="en-US" b="1">
                <a:solidFill>
                  <a:srgbClr val="212189"/>
                </a:solidFill>
                <a:latin typeface="Arial" pitchFamily="-112" charset="0"/>
              </a:rPr>
              <a:t>Outline</a:t>
            </a:r>
            <a:endParaRPr lang="en-US">
              <a:solidFill>
                <a:srgbClr val="212189"/>
              </a:solidFill>
            </a:endParaRPr>
          </a:p>
        </p:txBody>
      </p:sp>
      <p:sp>
        <p:nvSpPr>
          <p:cNvPr id="19459" name="Rectangle 3"/>
          <p:cNvSpPr>
            <a:spLocks noGrp="1" noChangeArrowheads="1"/>
          </p:cNvSpPr>
          <p:nvPr>
            <p:ph type="body" idx="1"/>
          </p:nvPr>
        </p:nvSpPr>
        <p:spPr>
          <a:xfrm>
            <a:off x="2353733" y="1515533"/>
            <a:ext cx="6593417" cy="5071534"/>
          </a:xfrm>
        </p:spPr>
        <p:txBody>
          <a:bodyPr>
            <a:normAutofit/>
          </a:bodyPr>
          <a:lstStyle/>
          <a:p>
            <a:pPr>
              <a:lnSpc>
                <a:spcPct val="90000"/>
              </a:lnSpc>
              <a:buFont typeface="Wingdings" charset="2"/>
              <a:buChar char=""/>
              <a:defRPr/>
            </a:pPr>
            <a:r>
              <a:rPr lang="en-US" sz="2800" dirty="0" smtClean="0">
                <a:solidFill>
                  <a:srgbClr val="2A3F9C"/>
                </a:solidFill>
                <a:latin typeface="Arial" charset="0"/>
              </a:rPr>
              <a:t>Observed global changes in carbon dioxide and temperature</a:t>
            </a:r>
          </a:p>
          <a:p>
            <a:pPr>
              <a:lnSpc>
                <a:spcPct val="90000"/>
              </a:lnSpc>
              <a:buFont typeface="Wingdings" charset="2"/>
              <a:buChar char=""/>
              <a:defRPr/>
            </a:pPr>
            <a:r>
              <a:rPr lang="en-US" sz="2800" dirty="0" smtClean="0">
                <a:solidFill>
                  <a:srgbClr val="2A3F9C"/>
                </a:solidFill>
                <a:latin typeface="Arial" charset="0"/>
              </a:rPr>
              <a:t>Projected future changes in global and US temperatures and precipitation</a:t>
            </a:r>
          </a:p>
          <a:p>
            <a:pPr>
              <a:lnSpc>
                <a:spcPct val="90000"/>
              </a:lnSpc>
              <a:buFont typeface="Wingdings" charset="2"/>
              <a:buChar char=""/>
              <a:defRPr/>
            </a:pPr>
            <a:r>
              <a:rPr lang="en-US" dirty="0" smtClean="0">
                <a:solidFill>
                  <a:srgbClr val="2A3F9C"/>
                </a:solidFill>
                <a:latin typeface="Arial" charset="0"/>
              </a:rPr>
              <a:t>Adaptation already is happening</a:t>
            </a:r>
            <a:endParaRPr lang="en-US" sz="2800" dirty="0" smtClean="0">
              <a:solidFill>
                <a:srgbClr val="2A3F9C"/>
              </a:solidFill>
              <a:latin typeface="Arial" charset="0"/>
            </a:endParaRPr>
          </a:p>
          <a:p>
            <a:pPr>
              <a:lnSpc>
                <a:spcPct val="90000"/>
              </a:lnSpc>
              <a:buFont typeface="Wingdings" charset="2"/>
              <a:buChar char=""/>
              <a:defRPr/>
            </a:pPr>
            <a:r>
              <a:rPr lang="en-US" sz="2800" dirty="0" smtClean="0">
                <a:solidFill>
                  <a:srgbClr val="2A3F9C"/>
                </a:solidFill>
                <a:latin typeface="Arial" charset="0"/>
              </a:rPr>
              <a:t>Mitigation </a:t>
            </a:r>
            <a:r>
              <a:rPr lang="en-US" dirty="0" smtClean="0">
                <a:solidFill>
                  <a:srgbClr val="2A3F9C"/>
                </a:solidFill>
                <a:latin typeface="Arial" charset="0"/>
              </a:rPr>
              <a:t>must be a priority</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1" descr="JJA temp US.tiff"/>
          <p:cNvPicPr>
            <a:picLocks noChangeAspect="1"/>
          </p:cNvPicPr>
          <p:nvPr/>
        </p:nvPicPr>
        <p:blipFill>
          <a:blip r:embed="rId2"/>
          <a:srcRect/>
          <a:stretch>
            <a:fillRect/>
          </a:stretch>
        </p:blipFill>
        <p:spPr bwMode="auto">
          <a:xfrm>
            <a:off x="0" y="1183256"/>
            <a:ext cx="4931873" cy="4772274"/>
          </a:xfrm>
          <a:prstGeom prst="rect">
            <a:avLst/>
          </a:prstGeom>
          <a:noFill/>
          <a:ln w="9525">
            <a:noFill/>
            <a:miter lim="800000"/>
            <a:headEnd/>
            <a:tailEnd/>
          </a:ln>
        </p:spPr>
      </p:pic>
      <p:pic>
        <p:nvPicPr>
          <p:cNvPr id="66563" name="Picture 2" descr="temp scale.tiff"/>
          <p:cNvPicPr>
            <a:picLocks noChangeAspect="1"/>
          </p:cNvPicPr>
          <p:nvPr/>
        </p:nvPicPr>
        <p:blipFill>
          <a:blip r:embed="rId3"/>
          <a:srcRect/>
          <a:stretch>
            <a:fillRect/>
          </a:stretch>
        </p:blipFill>
        <p:spPr bwMode="auto">
          <a:xfrm>
            <a:off x="0" y="5955530"/>
            <a:ext cx="5984875" cy="902470"/>
          </a:xfrm>
          <a:prstGeom prst="rect">
            <a:avLst/>
          </a:prstGeom>
          <a:noFill/>
          <a:ln w="9525">
            <a:noFill/>
            <a:miter lim="800000"/>
            <a:headEnd/>
            <a:tailEnd/>
          </a:ln>
        </p:spPr>
      </p:pic>
      <p:sp>
        <p:nvSpPr>
          <p:cNvPr id="66566" name="TextBox 5"/>
          <p:cNvSpPr txBox="1">
            <a:spLocks noChangeArrowheads="1"/>
          </p:cNvSpPr>
          <p:nvPr/>
        </p:nvSpPr>
        <p:spPr bwMode="auto">
          <a:xfrm>
            <a:off x="1908175" y="2952547"/>
            <a:ext cx="733425" cy="338137"/>
          </a:xfrm>
          <a:prstGeom prst="rect">
            <a:avLst/>
          </a:prstGeom>
          <a:solidFill>
            <a:srgbClr val="FFFFFF"/>
          </a:solidFill>
          <a:ln w="9525">
            <a:solidFill>
              <a:schemeClr val="bg1"/>
            </a:solidFill>
            <a:miter lim="800000"/>
            <a:headEnd/>
            <a:tailEnd/>
          </a:ln>
        </p:spPr>
        <p:txBody>
          <a:bodyPr>
            <a:prstTxWarp prst="textNoShape">
              <a:avLst/>
            </a:prstTxWarp>
            <a:spAutoFit/>
          </a:bodyPr>
          <a:lstStyle/>
          <a:p>
            <a:pPr algn="ctr"/>
            <a:r>
              <a:rPr lang="en-US" sz="1600"/>
              <a:t>4.5</a:t>
            </a:r>
            <a:r>
              <a:rPr lang="en-US" sz="1600" baseline="30000"/>
              <a:t>o</a:t>
            </a:r>
            <a:r>
              <a:rPr lang="en-US" sz="1600"/>
              <a:t>F</a:t>
            </a:r>
          </a:p>
        </p:txBody>
      </p:sp>
      <p:sp>
        <p:nvSpPr>
          <p:cNvPr id="66567" name="TextBox 6"/>
          <p:cNvSpPr txBox="1">
            <a:spLocks noChangeArrowheads="1"/>
          </p:cNvSpPr>
          <p:nvPr/>
        </p:nvSpPr>
        <p:spPr bwMode="auto">
          <a:xfrm>
            <a:off x="2641600" y="3516595"/>
            <a:ext cx="696912" cy="338138"/>
          </a:xfrm>
          <a:prstGeom prst="rect">
            <a:avLst/>
          </a:prstGeom>
          <a:solidFill>
            <a:srgbClr val="FFFFFF"/>
          </a:solidFill>
          <a:ln w="9525">
            <a:solidFill>
              <a:schemeClr val="bg1"/>
            </a:solidFill>
            <a:miter lim="800000"/>
            <a:headEnd/>
            <a:tailEnd/>
          </a:ln>
        </p:spPr>
        <p:txBody>
          <a:bodyPr>
            <a:prstTxWarp prst="textNoShape">
              <a:avLst/>
            </a:prstTxWarp>
            <a:spAutoFit/>
          </a:bodyPr>
          <a:lstStyle/>
          <a:p>
            <a:pPr algn="ctr"/>
            <a:r>
              <a:rPr lang="en-US" sz="1600" dirty="0"/>
              <a:t>5.4</a:t>
            </a:r>
            <a:r>
              <a:rPr lang="en-US" sz="1600" baseline="30000" dirty="0"/>
              <a:t>o</a:t>
            </a:r>
            <a:r>
              <a:rPr lang="en-US" sz="1600" dirty="0"/>
              <a:t>F</a:t>
            </a:r>
          </a:p>
        </p:txBody>
      </p:sp>
      <p:sp>
        <p:nvSpPr>
          <p:cNvPr id="8" name="TextBox 3"/>
          <p:cNvSpPr txBox="1">
            <a:spLocks noChangeArrowheads="1"/>
          </p:cNvSpPr>
          <p:nvPr/>
        </p:nvSpPr>
        <p:spPr bwMode="auto">
          <a:xfrm>
            <a:off x="5412729" y="1504137"/>
            <a:ext cx="3439981" cy="830997"/>
          </a:xfrm>
          <a:prstGeom prst="rect">
            <a:avLst/>
          </a:prstGeom>
          <a:noFill/>
          <a:ln w="9525">
            <a:noFill/>
            <a:miter lim="800000"/>
            <a:headEnd/>
            <a:tailEnd/>
          </a:ln>
        </p:spPr>
        <p:txBody>
          <a:bodyPr wrap="square">
            <a:prstTxWarp prst="textNoShape">
              <a:avLst/>
            </a:prstTxWarp>
            <a:spAutoFit/>
          </a:bodyPr>
          <a:lstStyle/>
          <a:p>
            <a:pPr algn="ctr"/>
            <a:r>
              <a:rPr lang="en-US" sz="2400" b="1" dirty="0" smtClean="0">
                <a:solidFill>
                  <a:srgbClr val="0067AC"/>
                </a:solidFill>
              </a:rPr>
              <a:t>June-July-August  </a:t>
            </a:r>
            <a:r>
              <a:rPr lang="en-US" sz="2400" b="1" dirty="0">
                <a:solidFill>
                  <a:srgbClr val="0067AC"/>
                </a:solidFill>
              </a:rPr>
              <a:t>Temperature Change</a:t>
            </a:r>
          </a:p>
        </p:txBody>
      </p:sp>
      <p:sp>
        <p:nvSpPr>
          <p:cNvPr id="9" name="TextBox 4"/>
          <p:cNvSpPr txBox="1">
            <a:spLocks noChangeArrowheads="1"/>
          </p:cNvSpPr>
          <p:nvPr/>
        </p:nvSpPr>
        <p:spPr bwMode="auto">
          <a:xfrm>
            <a:off x="5412729" y="4361850"/>
            <a:ext cx="3242707" cy="707886"/>
          </a:xfrm>
          <a:prstGeom prst="rect">
            <a:avLst/>
          </a:prstGeom>
          <a:noFill/>
          <a:ln w="9525">
            <a:noFill/>
            <a:miter lim="800000"/>
            <a:headEnd/>
            <a:tailEnd/>
          </a:ln>
        </p:spPr>
        <p:txBody>
          <a:bodyPr wrap="square">
            <a:prstTxWarp prst="textNoShape">
              <a:avLst/>
            </a:prstTxWarp>
            <a:spAutoFit/>
          </a:bodyPr>
          <a:lstStyle/>
          <a:p>
            <a:pPr algn="ctr"/>
            <a:r>
              <a:rPr lang="en-US" sz="2000" b="1" dirty="0">
                <a:solidFill>
                  <a:srgbClr val="0067AC"/>
                </a:solidFill>
              </a:rPr>
              <a:t>A1B Emission Scenario</a:t>
            </a:r>
          </a:p>
          <a:p>
            <a:pPr algn="ctr"/>
            <a:r>
              <a:rPr lang="en-US" sz="2000" b="1" dirty="0">
                <a:solidFill>
                  <a:srgbClr val="0067AC"/>
                </a:solidFill>
              </a:rPr>
              <a:t>2080-2099 minus1980-1999</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1" descr="JJA temp US.tiff"/>
          <p:cNvPicPr>
            <a:picLocks noChangeAspect="1"/>
          </p:cNvPicPr>
          <p:nvPr/>
        </p:nvPicPr>
        <p:blipFill>
          <a:blip r:embed="rId2"/>
          <a:srcRect/>
          <a:stretch>
            <a:fillRect/>
          </a:stretch>
        </p:blipFill>
        <p:spPr bwMode="auto">
          <a:xfrm>
            <a:off x="0" y="1183256"/>
            <a:ext cx="4931873" cy="4772274"/>
          </a:xfrm>
          <a:prstGeom prst="rect">
            <a:avLst/>
          </a:prstGeom>
          <a:noFill/>
          <a:ln w="9525">
            <a:noFill/>
            <a:miter lim="800000"/>
            <a:headEnd/>
            <a:tailEnd/>
          </a:ln>
        </p:spPr>
      </p:pic>
      <p:pic>
        <p:nvPicPr>
          <p:cNvPr id="66563" name="Picture 2" descr="temp scale.tiff"/>
          <p:cNvPicPr>
            <a:picLocks noChangeAspect="1"/>
          </p:cNvPicPr>
          <p:nvPr/>
        </p:nvPicPr>
        <p:blipFill>
          <a:blip r:embed="rId3"/>
          <a:srcRect/>
          <a:stretch>
            <a:fillRect/>
          </a:stretch>
        </p:blipFill>
        <p:spPr bwMode="auto">
          <a:xfrm>
            <a:off x="0" y="5955530"/>
            <a:ext cx="5984875" cy="902470"/>
          </a:xfrm>
          <a:prstGeom prst="rect">
            <a:avLst/>
          </a:prstGeom>
          <a:noFill/>
          <a:ln w="9525">
            <a:noFill/>
            <a:miter lim="800000"/>
            <a:headEnd/>
            <a:tailEnd/>
          </a:ln>
        </p:spPr>
      </p:pic>
      <p:sp>
        <p:nvSpPr>
          <p:cNvPr id="66566" name="TextBox 5"/>
          <p:cNvSpPr txBox="1">
            <a:spLocks noChangeArrowheads="1"/>
          </p:cNvSpPr>
          <p:nvPr/>
        </p:nvSpPr>
        <p:spPr bwMode="auto">
          <a:xfrm>
            <a:off x="1908175" y="2952547"/>
            <a:ext cx="733425" cy="338137"/>
          </a:xfrm>
          <a:prstGeom prst="rect">
            <a:avLst/>
          </a:prstGeom>
          <a:solidFill>
            <a:srgbClr val="FFFFFF"/>
          </a:solidFill>
          <a:ln w="9525">
            <a:solidFill>
              <a:schemeClr val="bg1"/>
            </a:solidFill>
            <a:miter lim="800000"/>
            <a:headEnd/>
            <a:tailEnd/>
          </a:ln>
        </p:spPr>
        <p:txBody>
          <a:bodyPr>
            <a:prstTxWarp prst="textNoShape">
              <a:avLst/>
            </a:prstTxWarp>
            <a:spAutoFit/>
          </a:bodyPr>
          <a:lstStyle/>
          <a:p>
            <a:pPr algn="ctr"/>
            <a:r>
              <a:rPr lang="en-US" sz="1600"/>
              <a:t>4.5</a:t>
            </a:r>
            <a:r>
              <a:rPr lang="en-US" sz="1600" baseline="30000"/>
              <a:t>o</a:t>
            </a:r>
            <a:r>
              <a:rPr lang="en-US" sz="1600"/>
              <a:t>F</a:t>
            </a:r>
          </a:p>
        </p:txBody>
      </p:sp>
      <p:sp>
        <p:nvSpPr>
          <p:cNvPr id="66567" name="TextBox 6"/>
          <p:cNvSpPr txBox="1">
            <a:spLocks noChangeArrowheads="1"/>
          </p:cNvSpPr>
          <p:nvPr/>
        </p:nvSpPr>
        <p:spPr bwMode="auto">
          <a:xfrm>
            <a:off x="2641600" y="3516595"/>
            <a:ext cx="696912" cy="338138"/>
          </a:xfrm>
          <a:prstGeom prst="rect">
            <a:avLst/>
          </a:prstGeom>
          <a:solidFill>
            <a:srgbClr val="FFFFFF"/>
          </a:solidFill>
          <a:ln w="9525">
            <a:solidFill>
              <a:schemeClr val="bg1"/>
            </a:solidFill>
            <a:miter lim="800000"/>
            <a:headEnd/>
            <a:tailEnd/>
          </a:ln>
        </p:spPr>
        <p:txBody>
          <a:bodyPr>
            <a:prstTxWarp prst="textNoShape">
              <a:avLst/>
            </a:prstTxWarp>
            <a:spAutoFit/>
          </a:bodyPr>
          <a:lstStyle/>
          <a:p>
            <a:pPr algn="ctr"/>
            <a:r>
              <a:rPr lang="en-US" sz="1600" dirty="0"/>
              <a:t>5.4</a:t>
            </a:r>
            <a:r>
              <a:rPr lang="en-US" sz="1600" baseline="30000" dirty="0"/>
              <a:t>o</a:t>
            </a:r>
            <a:r>
              <a:rPr lang="en-US" sz="1600" dirty="0"/>
              <a:t>F</a:t>
            </a:r>
          </a:p>
        </p:txBody>
      </p:sp>
      <p:sp>
        <p:nvSpPr>
          <p:cNvPr id="8" name="TextBox 3"/>
          <p:cNvSpPr txBox="1">
            <a:spLocks noChangeArrowheads="1"/>
          </p:cNvSpPr>
          <p:nvPr/>
        </p:nvSpPr>
        <p:spPr bwMode="auto">
          <a:xfrm>
            <a:off x="5412729" y="1504137"/>
            <a:ext cx="3439981" cy="830997"/>
          </a:xfrm>
          <a:prstGeom prst="rect">
            <a:avLst/>
          </a:prstGeom>
          <a:noFill/>
          <a:ln w="9525">
            <a:noFill/>
            <a:miter lim="800000"/>
            <a:headEnd/>
            <a:tailEnd/>
          </a:ln>
        </p:spPr>
        <p:txBody>
          <a:bodyPr wrap="square">
            <a:prstTxWarp prst="textNoShape">
              <a:avLst/>
            </a:prstTxWarp>
            <a:spAutoFit/>
          </a:bodyPr>
          <a:lstStyle/>
          <a:p>
            <a:pPr algn="ctr"/>
            <a:r>
              <a:rPr lang="en-US" sz="2400" b="1" dirty="0" smtClean="0">
                <a:solidFill>
                  <a:srgbClr val="0067AC"/>
                </a:solidFill>
              </a:rPr>
              <a:t>June-July-August  </a:t>
            </a:r>
            <a:r>
              <a:rPr lang="en-US" sz="2400" b="1" dirty="0">
                <a:solidFill>
                  <a:srgbClr val="0067AC"/>
                </a:solidFill>
              </a:rPr>
              <a:t>Temperature Change</a:t>
            </a:r>
          </a:p>
        </p:txBody>
      </p:sp>
      <p:sp>
        <p:nvSpPr>
          <p:cNvPr id="9" name="TextBox 4"/>
          <p:cNvSpPr txBox="1">
            <a:spLocks noChangeArrowheads="1"/>
          </p:cNvSpPr>
          <p:nvPr/>
        </p:nvSpPr>
        <p:spPr bwMode="auto">
          <a:xfrm>
            <a:off x="5412729" y="4361850"/>
            <a:ext cx="3242707" cy="707886"/>
          </a:xfrm>
          <a:prstGeom prst="rect">
            <a:avLst/>
          </a:prstGeom>
          <a:noFill/>
          <a:ln w="9525">
            <a:noFill/>
            <a:miter lim="800000"/>
            <a:headEnd/>
            <a:tailEnd/>
          </a:ln>
        </p:spPr>
        <p:txBody>
          <a:bodyPr wrap="square">
            <a:prstTxWarp prst="textNoShape">
              <a:avLst/>
            </a:prstTxWarp>
            <a:spAutoFit/>
          </a:bodyPr>
          <a:lstStyle/>
          <a:p>
            <a:pPr algn="ctr"/>
            <a:r>
              <a:rPr lang="en-US" sz="2000" b="1" dirty="0">
                <a:solidFill>
                  <a:srgbClr val="0067AC"/>
                </a:solidFill>
              </a:rPr>
              <a:t>A1B Emission Scenario</a:t>
            </a:r>
          </a:p>
          <a:p>
            <a:pPr algn="ctr"/>
            <a:r>
              <a:rPr lang="en-US" sz="2000" b="1" dirty="0">
                <a:solidFill>
                  <a:srgbClr val="0067AC"/>
                </a:solidFill>
              </a:rPr>
              <a:t>2080-2099 minus1980-1999</a:t>
            </a:r>
          </a:p>
        </p:txBody>
      </p:sp>
      <p:sp>
        <p:nvSpPr>
          <p:cNvPr id="10" name="TextBox 7"/>
          <p:cNvSpPr txBox="1">
            <a:spLocks noChangeArrowheads="1"/>
          </p:cNvSpPr>
          <p:nvPr/>
        </p:nvSpPr>
        <p:spPr bwMode="auto">
          <a:xfrm>
            <a:off x="2437606" y="4792662"/>
            <a:ext cx="2438400" cy="830263"/>
          </a:xfrm>
          <a:prstGeom prst="rect">
            <a:avLst/>
          </a:prstGeom>
          <a:solidFill>
            <a:schemeClr val="bg1"/>
          </a:solidFill>
          <a:ln w="9525">
            <a:noFill/>
            <a:miter lim="800000"/>
            <a:headEnd/>
            <a:tailEnd/>
          </a:ln>
        </p:spPr>
        <p:txBody>
          <a:bodyPr>
            <a:prstTxWarp prst="textNoShape">
              <a:avLst/>
            </a:prstTxWarp>
            <a:spAutoFit/>
          </a:bodyPr>
          <a:lstStyle/>
          <a:p>
            <a:r>
              <a:rPr lang="en-US" dirty="0"/>
              <a:t>Not the direction of current trends</a:t>
            </a:r>
          </a:p>
        </p:txBody>
      </p:sp>
      <p:cxnSp>
        <p:nvCxnSpPr>
          <p:cNvPr id="11" name="Straight Arrow Connector 9"/>
          <p:cNvCxnSpPr>
            <a:cxnSpLocks noChangeShapeType="1"/>
          </p:cNvCxnSpPr>
          <p:nvPr/>
        </p:nvCxnSpPr>
        <p:spPr bwMode="auto">
          <a:xfrm rot="5400000" flipH="1" flipV="1">
            <a:off x="1773239" y="4129882"/>
            <a:ext cx="1325563" cy="1"/>
          </a:xfrm>
          <a:prstGeom prst="straightConnector1">
            <a:avLst/>
          </a:prstGeom>
          <a:noFill/>
          <a:ln w="57150">
            <a:solidFill>
              <a:schemeClr val="bg1"/>
            </a:solidFill>
            <a:round/>
            <a:headEnd/>
            <a:tailEnd type="arrow" w="med" len="med"/>
          </a:ln>
        </p:spPr>
      </p:cxn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0" y="1066800"/>
            <a:ext cx="9144000" cy="914400"/>
          </a:xfrm>
        </p:spPr>
        <p:txBody>
          <a:bodyPr>
            <a:normAutofit fontScale="90000"/>
          </a:bodyPr>
          <a:lstStyle/>
          <a:p>
            <a:pPr algn="ctr" eaLnBrk="1" hangingPunct="1">
              <a:defRPr/>
            </a:pPr>
            <a:r>
              <a:rPr lang="en-US" sz="3000" b="1" dirty="0">
                <a:latin typeface="Arial" pitchFamily="-111" charset="0"/>
                <a:ea typeface="ＭＳ Ｐゴシック" pitchFamily="-111" charset="-128"/>
              </a:rPr>
              <a:t>Projected Change in Precipitation: 2081-2099</a:t>
            </a:r>
            <a:r>
              <a:rPr lang="en-US" sz="2600" b="1" dirty="0">
                <a:solidFill>
                  <a:srgbClr val="FFC000"/>
                </a:solidFill>
                <a:latin typeface="Arial" pitchFamily="-111" charset="0"/>
                <a:ea typeface="ＭＳ Ｐゴシック" pitchFamily="-111" charset="-128"/>
              </a:rPr>
              <a:t/>
            </a:r>
            <a:br>
              <a:rPr lang="en-US" sz="2600" b="1" dirty="0">
                <a:solidFill>
                  <a:srgbClr val="FFC000"/>
                </a:solidFill>
                <a:latin typeface="Arial" pitchFamily="-111" charset="0"/>
                <a:ea typeface="ＭＳ Ｐゴシック" pitchFamily="-111" charset="-128"/>
              </a:rPr>
            </a:br>
            <a:endParaRPr lang="en-US" sz="2600" b="1" dirty="0">
              <a:solidFill>
                <a:srgbClr val="FFC000"/>
              </a:solidFill>
              <a:latin typeface="Arial" pitchFamily="-111" charset="0"/>
              <a:ea typeface="ＭＳ Ｐゴシック" pitchFamily="-111" charset="-128"/>
            </a:endParaRPr>
          </a:p>
        </p:txBody>
      </p:sp>
      <p:sp>
        <p:nvSpPr>
          <p:cNvPr id="34819" name="Rectangle 4"/>
          <p:cNvSpPr>
            <a:spLocks noChangeArrowheads="1"/>
          </p:cNvSpPr>
          <p:nvPr/>
        </p:nvSpPr>
        <p:spPr bwMode="auto">
          <a:xfrm>
            <a:off x="0" y="5842198"/>
            <a:ext cx="2590800" cy="708025"/>
          </a:xfrm>
          <a:prstGeom prst="rect">
            <a:avLst/>
          </a:prstGeom>
          <a:noFill/>
          <a:ln w="9525">
            <a:noFill/>
            <a:miter lim="800000"/>
            <a:headEnd/>
            <a:tailEnd/>
          </a:ln>
        </p:spPr>
        <p:txBody>
          <a:bodyPr>
            <a:prstTxWarp prst="textNoShape">
              <a:avLst/>
            </a:prstTxWarp>
            <a:spAutoFit/>
          </a:bodyPr>
          <a:lstStyle/>
          <a:p>
            <a:pPr>
              <a:defRPr/>
            </a:pPr>
            <a:r>
              <a:rPr lang="en-US" sz="2000" dirty="0">
                <a:solidFill>
                  <a:srgbClr val="0067AC"/>
                </a:solidFill>
                <a:latin typeface="Arial" pitchFamily="-111" charset="0"/>
                <a:ea typeface="ＭＳ Ｐゴシック" pitchFamily="-111" charset="-128"/>
                <a:cs typeface="ＭＳ Ｐゴシック" pitchFamily="-111" charset="-128"/>
              </a:rPr>
              <a:t>Relative to 1960-1990</a:t>
            </a:r>
          </a:p>
        </p:txBody>
      </p:sp>
      <p:sp>
        <p:nvSpPr>
          <p:cNvPr id="55300" name="TextBox 5"/>
          <p:cNvSpPr txBox="1">
            <a:spLocks noChangeArrowheads="1"/>
          </p:cNvSpPr>
          <p:nvPr/>
        </p:nvSpPr>
        <p:spPr bwMode="auto">
          <a:xfrm>
            <a:off x="3962400" y="6172200"/>
            <a:ext cx="2133600" cy="338138"/>
          </a:xfrm>
          <a:prstGeom prst="rect">
            <a:avLst/>
          </a:prstGeom>
          <a:noFill/>
          <a:ln w="9525">
            <a:noFill/>
            <a:miter lim="800000"/>
            <a:headEnd/>
            <a:tailEnd/>
          </a:ln>
        </p:spPr>
        <p:txBody>
          <a:bodyPr>
            <a:prstTxWarp prst="textNoShape">
              <a:avLst/>
            </a:prstTxWarp>
            <a:spAutoFit/>
          </a:bodyPr>
          <a:lstStyle/>
          <a:p>
            <a:r>
              <a:rPr lang="en-US" sz="1600">
                <a:solidFill>
                  <a:srgbClr val="FF0000"/>
                </a:solidFill>
              </a:rPr>
              <a:t>NOTE: Scale Reversed</a:t>
            </a:r>
          </a:p>
        </p:txBody>
      </p:sp>
      <p:pic>
        <p:nvPicPr>
          <p:cNvPr id="55301" name="Picture 3" descr="Untitled-1.jpg"/>
          <p:cNvPicPr>
            <a:picLocks noChangeAspect="1"/>
          </p:cNvPicPr>
          <p:nvPr/>
        </p:nvPicPr>
        <p:blipFill>
          <a:blip r:embed="rId2"/>
          <a:srcRect/>
          <a:stretch>
            <a:fillRect/>
          </a:stretch>
        </p:blipFill>
        <p:spPr bwMode="auto">
          <a:xfrm>
            <a:off x="3592324" y="1738386"/>
            <a:ext cx="5551676" cy="5119613"/>
          </a:xfrm>
          <a:prstGeom prst="rect">
            <a:avLst/>
          </a:prstGeom>
          <a:noFill/>
          <a:ln w="9525">
            <a:noFill/>
            <a:miter lim="800000"/>
            <a:headEnd/>
            <a:tailEnd/>
          </a:ln>
        </p:spPr>
      </p:pic>
      <p:sp>
        <p:nvSpPr>
          <p:cNvPr id="55302" name="Rectangle 6"/>
          <p:cNvSpPr>
            <a:spLocks noChangeArrowheads="1"/>
          </p:cNvSpPr>
          <p:nvPr/>
        </p:nvSpPr>
        <p:spPr bwMode="auto">
          <a:xfrm>
            <a:off x="0" y="2416482"/>
            <a:ext cx="2590800" cy="3090077"/>
          </a:xfrm>
          <a:prstGeom prst="rect">
            <a:avLst/>
          </a:prstGeom>
          <a:noFill/>
          <a:ln w="9525">
            <a:noFill/>
            <a:miter lim="800000"/>
            <a:headEnd/>
            <a:tailEnd/>
          </a:ln>
        </p:spPr>
        <p:txBody>
          <a:bodyPr>
            <a:prstTxWarp prst="textNoShape">
              <a:avLst/>
            </a:prstTxWarp>
            <a:spAutoFit/>
          </a:bodyPr>
          <a:lstStyle/>
          <a:p>
            <a:pPr>
              <a:lnSpc>
                <a:spcPct val="90000"/>
              </a:lnSpc>
            </a:pPr>
            <a:r>
              <a:rPr lang="en-US" sz="2400" b="1" dirty="0">
                <a:solidFill>
                  <a:srgbClr val="0067AC"/>
                </a:solidFill>
              </a:rPr>
              <a:t>Midwest: Increasing winter and spring precipitation, with drier summers</a:t>
            </a:r>
          </a:p>
          <a:p>
            <a:pPr>
              <a:lnSpc>
                <a:spcPct val="90000"/>
              </a:lnSpc>
            </a:pPr>
            <a:endParaRPr lang="en-US" sz="2400" b="1" dirty="0">
              <a:solidFill>
                <a:srgbClr val="0067AC"/>
              </a:solidFill>
            </a:endParaRPr>
          </a:p>
          <a:p>
            <a:pPr>
              <a:lnSpc>
                <a:spcPct val="90000"/>
              </a:lnSpc>
            </a:pPr>
            <a:r>
              <a:rPr lang="en-US" sz="2400" b="1" dirty="0">
                <a:solidFill>
                  <a:srgbClr val="0067AC"/>
                </a:solidFill>
              </a:rPr>
              <a:t>More frequent and intense periods of heavy rainfall</a:t>
            </a:r>
          </a:p>
        </p:txBody>
      </p:sp>
      <p:sp>
        <p:nvSpPr>
          <p:cNvPr id="7" name="TextBox 6"/>
          <p:cNvSpPr txBox="1"/>
          <p:nvPr/>
        </p:nvSpPr>
        <p:spPr>
          <a:xfrm>
            <a:off x="2359356" y="5250497"/>
            <a:ext cx="1232968" cy="1477328"/>
          </a:xfrm>
          <a:prstGeom prst="rect">
            <a:avLst/>
          </a:prstGeom>
          <a:noFill/>
        </p:spPr>
        <p:txBody>
          <a:bodyPr wrap="square" rtlCol="0">
            <a:spAutoFit/>
          </a:bodyPr>
          <a:lstStyle/>
          <a:p>
            <a:r>
              <a:rPr lang="en-US" dirty="0" err="1" smtClean="0">
                <a:solidFill>
                  <a:srgbClr val="FF0000"/>
                </a:solidFill>
              </a:rPr>
              <a:t>Unstippled</a:t>
            </a:r>
            <a:r>
              <a:rPr lang="en-US" dirty="0" smtClean="0">
                <a:solidFill>
                  <a:srgbClr val="FF0000"/>
                </a:solidFill>
              </a:rPr>
              <a:t> regions indicate reduced confidence </a:t>
            </a:r>
            <a:endParaRPr lang="en-US" dirty="0">
              <a:solidFill>
                <a:srgbClr val="FF0000"/>
              </a:solidFill>
            </a:endParaRPr>
          </a:p>
        </p:txBody>
      </p:sp>
      <p:sp>
        <p:nvSpPr>
          <p:cNvPr id="8" name="TextBox 7"/>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TextBox 3"/>
          <p:cNvSpPr txBox="1">
            <a:spLocks noChangeArrowheads="1"/>
          </p:cNvSpPr>
          <p:nvPr/>
        </p:nvSpPr>
        <p:spPr bwMode="auto">
          <a:xfrm>
            <a:off x="1178769" y="1326257"/>
            <a:ext cx="6661549" cy="707886"/>
          </a:xfrm>
          <a:prstGeom prst="rect">
            <a:avLst/>
          </a:prstGeom>
          <a:noFill/>
          <a:ln w="9525">
            <a:noFill/>
            <a:miter lim="800000"/>
            <a:headEnd/>
            <a:tailEnd/>
          </a:ln>
        </p:spPr>
        <p:txBody>
          <a:bodyPr wrap="none">
            <a:prstTxWarp prst="textNoShape">
              <a:avLst/>
            </a:prstTxWarp>
            <a:spAutoFit/>
          </a:bodyPr>
          <a:lstStyle/>
          <a:p>
            <a:r>
              <a:rPr lang="en-US" sz="4000" b="1" dirty="0" smtClean="0">
                <a:solidFill>
                  <a:srgbClr val="000090"/>
                </a:solidFill>
                <a:ea typeface="Arial" pitchFamily="29" charset="0"/>
                <a:cs typeface="Arial" pitchFamily="29" charset="0"/>
              </a:rPr>
              <a:t>Iowa State</a:t>
            </a:r>
            <a:r>
              <a:rPr lang="en-US" sz="4000" b="1" dirty="0">
                <a:solidFill>
                  <a:srgbClr val="000090"/>
                </a:solidFill>
                <a:ea typeface="Arial" pitchFamily="29" charset="0"/>
                <a:cs typeface="Arial" pitchFamily="29" charset="0"/>
              </a:rPr>
              <a:t>-Wide Average Data</a:t>
            </a:r>
          </a:p>
        </p:txBody>
      </p:sp>
      <p:pic>
        <p:nvPicPr>
          <p:cNvPr id="4" name="Picture 3" descr="StatewideFrostFree2010.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34143"/>
            <a:ext cx="9120738" cy="4823857"/>
          </a:xfrm>
          <a:prstGeom prst="rect">
            <a:avLst/>
          </a:prstGeom>
        </p:spPr>
      </p:pic>
    </p:spTree>
    <p:extLst>
      <p:ext uri="{BB962C8B-B14F-4D97-AF65-F5344CB8AC3E}">
        <p14:creationId xmlns:p14="http://schemas.microsoft.com/office/powerpoint/2010/main" val="297577939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dsm_tmin_1975_le0F"/>
          <p:cNvPicPr>
            <a:picLocks noChangeAspect="1" noChangeArrowheads="1"/>
          </p:cNvPicPr>
          <p:nvPr/>
        </p:nvPicPr>
        <p:blipFill>
          <a:blip r:embed="rId2"/>
          <a:srcRect/>
          <a:stretch>
            <a:fillRect/>
          </a:stretch>
        </p:blipFill>
        <p:spPr bwMode="auto">
          <a:xfrm>
            <a:off x="0" y="2039840"/>
            <a:ext cx="9175750" cy="4818160"/>
          </a:xfrm>
          <a:prstGeom prst="rect">
            <a:avLst/>
          </a:prstGeom>
          <a:noFill/>
          <a:ln w="9525">
            <a:noFill/>
            <a:miter lim="800000"/>
            <a:headEnd/>
            <a:tailEnd/>
          </a:ln>
        </p:spPr>
      </p:pic>
      <p:sp>
        <p:nvSpPr>
          <p:cNvPr id="71683" name="TextBox 2"/>
          <p:cNvSpPr txBox="1">
            <a:spLocks noChangeArrowheads="1"/>
          </p:cNvSpPr>
          <p:nvPr/>
        </p:nvSpPr>
        <p:spPr bwMode="auto">
          <a:xfrm>
            <a:off x="1524000" y="1331815"/>
            <a:ext cx="5670550" cy="708025"/>
          </a:xfrm>
          <a:prstGeom prst="rect">
            <a:avLst/>
          </a:prstGeom>
          <a:noFill/>
          <a:ln w="9525">
            <a:noFill/>
            <a:miter lim="800000"/>
            <a:headEnd/>
            <a:tailEnd/>
          </a:ln>
        </p:spPr>
        <p:txBody>
          <a:bodyPr wrap="none">
            <a:prstTxWarp prst="textNoShape">
              <a:avLst/>
            </a:prstTxWarp>
            <a:spAutoFit/>
          </a:bodyPr>
          <a:lstStyle/>
          <a:p>
            <a:r>
              <a:rPr lang="en-US" sz="4000" b="1" dirty="0">
                <a:solidFill>
                  <a:srgbClr val="0067AC"/>
                </a:solidFill>
                <a:latin typeface="Franklin Gothic Book" pitchFamily="34" charset="0"/>
                <a:ea typeface="Arial" pitchFamily="34" charset="0"/>
                <a:cs typeface="Arial" pitchFamily="34" charset="0"/>
              </a:rPr>
              <a:t>Des Moines Airport Data</a:t>
            </a:r>
          </a:p>
        </p:txBody>
      </p:sp>
      <p:sp>
        <p:nvSpPr>
          <p:cNvPr id="4" name="TextBox 3"/>
          <p:cNvSpPr txBox="1"/>
          <p:nvPr/>
        </p:nvSpPr>
        <p:spPr>
          <a:xfrm>
            <a:off x="5065035" y="6504396"/>
            <a:ext cx="4078965" cy="307777"/>
          </a:xfrm>
          <a:prstGeom prst="rect">
            <a:avLst/>
          </a:prstGeom>
          <a:noFill/>
        </p:spPr>
        <p:txBody>
          <a:bodyPr wrap="square" rtlCol="0">
            <a:spAutoFit/>
          </a:bodyPr>
          <a:lstStyle/>
          <a:p>
            <a:r>
              <a:rPr lang="en-US" sz="1400" dirty="0" smtClean="0">
                <a:solidFill>
                  <a:srgbClr val="FF0000"/>
                </a:solidFill>
              </a:rPr>
              <a:t>Caution:  Not corrected for urban heat island effects</a:t>
            </a:r>
            <a:endParaRPr lang="en-US" sz="14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dsm_tmin_1975_le-10F"/>
          <p:cNvPicPr>
            <a:picLocks noChangeAspect="1" noChangeArrowheads="1"/>
          </p:cNvPicPr>
          <p:nvPr/>
        </p:nvPicPr>
        <p:blipFill>
          <a:blip r:embed="rId2"/>
          <a:srcRect/>
          <a:stretch>
            <a:fillRect/>
          </a:stretch>
        </p:blipFill>
        <p:spPr bwMode="auto">
          <a:xfrm>
            <a:off x="0" y="2059084"/>
            <a:ext cx="9158288" cy="4798916"/>
          </a:xfrm>
          <a:prstGeom prst="rect">
            <a:avLst/>
          </a:prstGeom>
          <a:noFill/>
          <a:ln w="9525">
            <a:noFill/>
            <a:miter lim="800000"/>
            <a:headEnd/>
            <a:tailEnd/>
          </a:ln>
        </p:spPr>
      </p:pic>
      <p:sp>
        <p:nvSpPr>
          <p:cNvPr id="72707" name="TextBox 2"/>
          <p:cNvSpPr txBox="1">
            <a:spLocks noChangeArrowheads="1"/>
          </p:cNvSpPr>
          <p:nvPr/>
        </p:nvSpPr>
        <p:spPr bwMode="auto">
          <a:xfrm>
            <a:off x="1524000" y="1351059"/>
            <a:ext cx="5670550" cy="708025"/>
          </a:xfrm>
          <a:prstGeom prst="rect">
            <a:avLst/>
          </a:prstGeom>
          <a:noFill/>
          <a:ln w="9525">
            <a:noFill/>
            <a:miter lim="800000"/>
            <a:headEnd/>
            <a:tailEnd/>
          </a:ln>
        </p:spPr>
        <p:txBody>
          <a:bodyPr wrap="none">
            <a:prstTxWarp prst="textNoShape">
              <a:avLst/>
            </a:prstTxWarp>
            <a:spAutoFit/>
          </a:bodyPr>
          <a:lstStyle/>
          <a:p>
            <a:r>
              <a:rPr lang="en-US" sz="4000" b="1" dirty="0">
                <a:solidFill>
                  <a:srgbClr val="0067AC"/>
                </a:solidFill>
                <a:latin typeface="Franklin Gothic Book" pitchFamily="34" charset="0"/>
                <a:ea typeface="Arial" pitchFamily="34" charset="0"/>
                <a:cs typeface="Arial" pitchFamily="34" charset="0"/>
              </a:rPr>
              <a:t>Des Moines Airport Data</a:t>
            </a:r>
          </a:p>
        </p:txBody>
      </p:sp>
      <p:sp>
        <p:nvSpPr>
          <p:cNvPr id="4" name="TextBox 3"/>
          <p:cNvSpPr txBox="1"/>
          <p:nvPr/>
        </p:nvSpPr>
        <p:spPr>
          <a:xfrm>
            <a:off x="5065035" y="6504396"/>
            <a:ext cx="4078965" cy="307777"/>
          </a:xfrm>
          <a:prstGeom prst="rect">
            <a:avLst/>
          </a:prstGeom>
          <a:noFill/>
        </p:spPr>
        <p:txBody>
          <a:bodyPr wrap="square" rtlCol="0">
            <a:spAutoFit/>
          </a:bodyPr>
          <a:lstStyle/>
          <a:p>
            <a:r>
              <a:rPr lang="en-US" sz="1400" dirty="0" smtClean="0">
                <a:solidFill>
                  <a:srgbClr val="FF0000"/>
                </a:solidFill>
              </a:rPr>
              <a:t>Caution:  Not corrected for urban heat island effects</a:t>
            </a:r>
            <a:endParaRPr lang="en-US" sz="14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atewideExtremeHeat2010.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56" y="2103140"/>
            <a:ext cx="9109444" cy="4758267"/>
          </a:xfrm>
          <a:prstGeom prst="rect">
            <a:avLst/>
          </a:prstGeom>
        </p:spPr>
      </p:pic>
      <p:sp>
        <p:nvSpPr>
          <p:cNvPr id="5" name="TextBox 2"/>
          <p:cNvSpPr txBox="1">
            <a:spLocks noChangeArrowheads="1"/>
          </p:cNvSpPr>
          <p:nvPr/>
        </p:nvSpPr>
        <p:spPr bwMode="auto">
          <a:xfrm>
            <a:off x="1524000" y="1273175"/>
            <a:ext cx="5435252" cy="707886"/>
          </a:xfrm>
          <a:prstGeom prst="rect">
            <a:avLst/>
          </a:prstGeom>
          <a:noFill/>
          <a:ln w="9525">
            <a:noFill/>
            <a:miter lim="800000"/>
            <a:headEnd/>
            <a:tailEnd/>
          </a:ln>
        </p:spPr>
        <p:txBody>
          <a:bodyPr wrap="none">
            <a:prstTxWarp prst="textNoShape">
              <a:avLst/>
            </a:prstTxWarp>
            <a:spAutoFit/>
          </a:bodyPr>
          <a:lstStyle/>
          <a:p>
            <a:r>
              <a:rPr lang="en-US" sz="4000" b="1" dirty="0">
                <a:solidFill>
                  <a:srgbClr val="008000"/>
                </a:solidFill>
                <a:ea typeface="Arial" pitchFamily="-112" charset="0"/>
                <a:cs typeface="Arial" pitchFamily="-112" charset="0"/>
              </a:rPr>
              <a:t>Des Moines Airport Data</a:t>
            </a:r>
          </a:p>
        </p:txBody>
      </p:sp>
      <p:sp>
        <p:nvSpPr>
          <p:cNvPr id="6" name="TextBox 3"/>
          <p:cNvSpPr txBox="1">
            <a:spLocks noChangeArrowheads="1"/>
          </p:cNvSpPr>
          <p:nvPr/>
        </p:nvSpPr>
        <p:spPr bwMode="auto">
          <a:xfrm>
            <a:off x="808567" y="4118207"/>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smtClean="0"/>
              <a:t>1974:  </a:t>
            </a:r>
            <a:r>
              <a:rPr lang="en-US" dirty="0"/>
              <a:t>7</a:t>
            </a:r>
            <a:endParaRPr lang="en-US" sz="1800" dirty="0"/>
          </a:p>
        </p:txBody>
      </p:sp>
      <p:sp>
        <p:nvSpPr>
          <p:cNvPr id="7" name="TextBox 3"/>
          <p:cNvSpPr txBox="1">
            <a:spLocks noChangeArrowheads="1"/>
          </p:cNvSpPr>
          <p:nvPr/>
        </p:nvSpPr>
        <p:spPr bwMode="auto">
          <a:xfrm>
            <a:off x="1951567" y="3748319"/>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smtClean="0"/>
              <a:t>1977:  8</a:t>
            </a:r>
            <a:endParaRPr lang="en-US" sz="1800" dirty="0"/>
          </a:p>
        </p:txBody>
      </p:sp>
      <p:sp>
        <p:nvSpPr>
          <p:cNvPr id="9" name="TextBox 3"/>
          <p:cNvSpPr txBox="1">
            <a:spLocks noChangeArrowheads="1"/>
          </p:cNvSpPr>
          <p:nvPr/>
        </p:nvSpPr>
        <p:spPr bwMode="auto">
          <a:xfrm>
            <a:off x="2095500" y="3045817"/>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smtClean="0"/>
              <a:t>1983:  </a:t>
            </a:r>
            <a:r>
              <a:rPr lang="en-US" dirty="0" smtClean="0"/>
              <a:t>13</a:t>
            </a:r>
            <a:endParaRPr lang="en-US" sz="1800" dirty="0"/>
          </a:p>
        </p:txBody>
      </p:sp>
      <p:sp>
        <p:nvSpPr>
          <p:cNvPr id="10" name="TextBox 3"/>
          <p:cNvSpPr txBox="1">
            <a:spLocks noChangeArrowheads="1"/>
          </p:cNvSpPr>
          <p:nvPr/>
        </p:nvSpPr>
        <p:spPr bwMode="auto">
          <a:xfrm>
            <a:off x="4406900" y="3415705"/>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smtClean="0"/>
              <a:t>1988:  </a:t>
            </a:r>
            <a:r>
              <a:rPr lang="en-US" dirty="0" smtClean="0"/>
              <a:t>10</a:t>
            </a:r>
            <a:endParaRPr lang="en-US" sz="1800" dirty="0"/>
          </a:p>
        </p:txBody>
      </p:sp>
      <p:sp>
        <p:nvSpPr>
          <p:cNvPr id="13" name="TextBox 3"/>
          <p:cNvSpPr txBox="1">
            <a:spLocks noChangeArrowheads="1"/>
          </p:cNvSpPr>
          <p:nvPr/>
        </p:nvSpPr>
        <p:spPr bwMode="auto">
          <a:xfrm>
            <a:off x="7696200" y="5498442"/>
            <a:ext cx="1016000" cy="369332"/>
          </a:xfrm>
          <a:prstGeom prst="rect">
            <a:avLst/>
          </a:prstGeom>
          <a:solidFill>
            <a:schemeClr val="bg1"/>
          </a:solidFill>
          <a:ln w="9525">
            <a:noFill/>
            <a:miter lim="800000"/>
            <a:headEnd/>
            <a:tailEnd/>
          </a:ln>
        </p:spPr>
        <p:txBody>
          <a:bodyPr wrap="square">
            <a:prstTxWarp prst="textNoShape">
              <a:avLst/>
            </a:prstTxWarp>
            <a:spAutoFit/>
          </a:bodyPr>
          <a:lstStyle/>
          <a:p>
            <a:r>
              <a:rPr lang="en-US" dirty="0" smtClean="0"/>
              <a:t>2011</a:t>
            </a:r>
            <a:r>
              <a:rPr lang="en-US" sz="1800" dirty="0" smtClean="0"/>
              <a:t>:  </a:t>
            </a:r>
            <a:r>
              <a:rPr lang="en-US" dirty="0" smtClean="0"/>
              <a:t>0</a:t>
            </a:r>
            <a:endParaRPr lang="en-US" sz="1800" dirty="0"/>
          </a:p>
        </p:txBody>
      </p:sp>
    </p:spTree>
    <p:extLst>
      <p:ext uri="{BB962C8B-B14F-4D97-AF65-F5344CB8AC3E}">
        <p14:creationId xmlns:p14="http://schemas.microsoft.com/office/powerpoint/2010/main" val="20841099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atewideExtremeHeat2010.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56" y="2103140"/>
            <a:ext cx="9109444" cy="4758267"/>
          </a:xfrm>
          <a:prstGeom prst="rect">
            <a:avLst/>
          </a:prstGeom>
        </p:spPr>
      </p:pic>
      <p:sp>
        <p:nvSpPr>
          <p:cNvPr id="5" name="TextBox 2"/>
          <p:cNvSpPr txBox="1">
            <a:spLocks noChangeArrowheads="1"/>
          </p:cNvSpPr>
          <p:nvPr/>
        </p:nvSpPr>
        <p:spPr bwMode="auto">
          <a:xfrm>
            <a:off x="1524000" y="1273175"/>
            <a:ext cx="5435252" cy="707886"/>
          </a:xfrm>
          <a:prstGeom prst="rect">
            <a:avLst/>
          </a:prstGeom>
          <a:noFill/>
          <a:ln w="9525">
            <a:noFill/>
            <a:miter lim="800000"/>
            <a:headEnd/>
            <a:tailEnd/>
          </a:ln>
        </p:spPr>
        <p:txBody>
          <a:bodyPr wrap="none">
            <a:prstTxWarp prst="textNoShape">
              <a:avLst/>
            </a:prstTxWarp>
            <a:spAutoFit/>
          </a:bodyPr>
          <a:lstStyle/>
          <a:p>
            <a:r>
              <a:rPr lang="en-US" sz="4000" b="1" dirty="0">
                <a:solidFill>
                  <a:srgbClr val="008000"/>
                </a:solidFill>
                <a:ea typeface="Arial" pitchFamily="-112" charset="0"/>
                <a:cs typeface="Arial" pitchFamily="-112" charset="0"/>
              </a:rPr>
              <a:t>Des Moines Airport Data</a:t>
            </a:r>
          </a:p>
        </p:txBody>
      </p:sp>
      <p:sp>
        <p:nvSpPr>
          <p:cNvPr id="6" name="TextBox 3"/>
          <p:cNvSpPr txBox="1">
            <a:spLocks noChangeArrowheads="1"/>
          </p:cNvSpPr>
          <p:nvPr/>
        </p:nvSpPr>
        <p:spPr bwMode="auto">
          <a:xfrm>
            <a:off x="808567" y="4118207"/>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smtClean="0"/>
              <a:t>1974:  </a:t>
            </a:r>
            <a:r>
              <a:rPr lang="en-US" dirty="0"/>
              <a:t>7</a:t>
            </a:r>
            <a:endParaRPr lang="en-US" sz="1800" dirty="0"/>
          </a:p>
        </p:txBody>
      </p:sp>
      <p:sp>
        <p:nvSpPr>
          <p:cNvPr id="7" name="TextBox 3"/>
          <p:cNvSpPr txBox="1">
            <a:spLocks noChangeArrowheads="1"/>
          </p:cNvSpPr>
          <p:nvPr/>
        </p:nvSpPr>
        <p:spPr bwMode="auto">
          <a:xfrm>
            <a:off x="1951567" y="3748319"/>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smtClean="0"/>
              <a:t>1977:  8</a:t>
            </a:r>
            <a:endParaRPr lang="en-US" sz="1800" dirty="0"/>
          </a:p>
        </p:txBody>
      </p:sp>
      <p:sp>
        <p:nvSpPr>
          <p:cNvPr id="9" name="TextBox 3"/>
          <p:cNvSpPr txBox="1">
            <a:spLocks noChangeArrowheads="1"/>
          </p:cNvSpPr>
          <p:nvPr/>
        </p:nvSpPr>
        <p:spPr bwMode="auto">
          <a:xfrm>
            <a:off x="2095500" y="3045817"/>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smtClean="0"/>
              <a:t>1983:  </a:t>
            </a:r>
            <a:r>
              <a:rPr lang="en-US" dirty="0" smtClean="0"/>
              <a:t>13</a:t>
            </a:r>
            <a:endParaRPr lang="en-US" sz="1800" dirty="0"/>
          </a:p>
        </p:txBody>
      </p:sp>
      <p:sp>
        <p:nvSpPr>
          <p:cNvPr id="10" name="TextBox 3"/>
          <p:cNvSpPr txBox="1">
            <a:spLocks noChangeArrowheads="1"/>
          </p:cNvSpPr>
          <p:nvPr/>
        </p:nvSpPr>
        <p:spPr bwMode="auto">
          <a:xfrm>
            <a:off x="4406900" y="3415705"/>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smtClean="0"/>
              <a:t>1988:  </a:t>
            </a:r>
            <a:r>
              <a:rPr lang="en-US" dirty="0" smtClean="0"/>
              <a:t>10</a:t>
            </a:r>
            <a:endParaRPr lang="en-US" sz="1800" dirty="0"/>
          </a:p>
        </p:txBody>
      </p:sp>
      <p:sp>
        <p:nvSpPr>
          <p:cNvPr id="11" name="TextBox 11"/>
          <p:cNvSpPr txBox="1">
            <a:spLocks noChangeArrowheads="1"/>
          </p:cNvSpPr>
          <p:nvPr/>
        </p:nvSpPr>
        <p:spPr bwMode="auto">
          <a:xfrm>
            <a:off x="4902200" y="4118969"/>
            <a:ext cx="3810000" cy="369888"/>
          </a:xfrm>
          <a:prstGeom prst="rect">
            <a:avLst/>
          </a:prstGeom>
          <a:solidFill>
            <a:schemeClr val="bg1"/>
          </a:solidFill>
          <a:ln w="9525">
            <a:noFill/>
            <a:miter lim="800000"/>
            <a:headEnd/>
            <a:tailEnd/>
          </a:ln>
        </p:spPr>
        <p:txBody>
          <a:bodyPr>
            <a:prstTxWarp prst="textNoShape">
              <a:avLst/>
            </a:prstTxWarp>
            <a:spAutoFit/>
          </a:bodyPr>
          <a:lstStyle/>
          <a:p>
            <a:pPr algn="ctr"/>
            <a:r>
              <a:rPr lang="en-US" sz="1800" dirty="0"/>
              <a:t>6 days ≥ 100</a:t>
            </a:r>
            <a:r>
              <a:rPr lang="en-US" sz="1800" baseline="30000" dirty="0"/>
              <a:t>o</a:t>
            </a:r>
            <a:r>
              <a:rPr lang="en-US" sz="1800" dirty="0"/>
              <a:t>F in the last </a:t>
            </a:r>
            <a:r>
              <a:rPr lang="en-US" sz="1800" dirty="0" smtClean="0"/>
              <a:t>23 </a:t>
            </a:r>
            <a:r>
              <a:rPr lang="en-US" sz="1800" dirty="0"/>
              <a:t>years</a:t>
            </a:r>
          </a:p>
        </p:txBody>
      </p:sp>
      <p:sp>
        <p:nvSpPr>
          <p:cNvPr id="12" name="Left Brace 9"/>
          <p:cNvSpPr>
            <a:spLocks/>
          </p:cNvSpPr>
          <p:nvPr/>
        </p:nvSpPr>
        <p:spPr bwMode="auto">
          <a:xfrm rot="5400000">
            <a:off x="6305550" y="3078627"/>
            <a:ext cx="762000" cy="4051300"/>
          </a:xfrm>
          <a:prstGeom prst="leftBrace">
            <a:avLst>
              <a:gd name="adj1" fmla="val 8331"/>
              <a:gd name="adj2" fmla="val 50278"/>
            </a:avLst>
          </a:prstGeom>
          <a:noFill/>
          <a:ln w="57150">
            <a:solidFill>
              <a:srgbClr val="FF0000"/>
            </a:solidFill>
            <a:round/>
            <a:headEnd/>
            <a:tailEnd/>
          </a:ln>
        </p:spPr>
        <p:txBody>
          <a:bodyPr>
            <a:prstTxWarp prst="textNoShape">
              <a:avLst/>
            </a:prstTxWarp>
          </a:bodyPr>
          <a:lstStyle/>
          <a:p>
            <a:pPr eaLnBrk="0" hangingPunct="0"/>
            <a:endParaRPr lang="en-US"/>
          </a:p>
        </p:txBody>
      </p:sp>
      <p:sp>
        <p:nvSpPr>
          <p:cNvPr id="13" name="TextBox 3"/>
          <p:cNvSpPr txBox="1">
            <a:spLocks noChangeArrowheads="1"/>
          </p:cNvSpPr>
          <p:nvPr/>
        </p:nvSpPr>
        <p:spPr bwMode="auto">
          <a:xfrm>
            <a:off x="7696200" y="5498442"/>
            <a:ext cx="1016000" cy="369332"/>
          </a:xfrm>
          <a:prstGeom prst="rect">
            <a:avLst/>
          </a:prstGeom>
          <a:solidFill>
            <a:schemeClr val="bg1"/>
          </a:solidFill>
          <a:ln w="9525">
            <a:noFill/>
            <a:miter lim="800000"/>
            <a:headEnd/>
            <a:tailEnd/>
          </a:ln>
        </p:spPr>
        <p:txBody>
          <a:bodyPr wrap="square">
            <a:prstTxWarp prst="textNoShape">
              <a:avLst/>
            </a:prstTxWarp>
            <a:spAutoFit/>
          </a:bodyPr>
          <a:lstStyle/>
          <a:p>
            <a:r>
              <a:rPr lang="en-US" dirty="0" smtClean="0"/>
              <a:t>2011</a:t>
            </a:r>
            <a:r>
              <a:rPr lang="en-US" sz="1800" dirty="0" smtClean="0"/>
              <a:t>:  </a:t>
            </a:r>
            <a:r>
              <a:rPr lang="en-US" dirty="0" smtClean="0"/>
              <a:t>0</a:t>
            </a:r>
            <a:endParaRPr lang="en-US" sz="1800" dirty="0"/>
          </a:p>
        </p:txBody>
      </p:sp>
    </p:spTree>
    <p:extLst>
      <p:ext uri="{BB962C8B-B14F-4D97-AF65-F5344CB8AC3E}">
        <p14:creationId xmlns:p14="http://schemas.microsoft.com/office/powerpoint/2010/main" val="383339157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482" name="Object 2"/>
          <p:cNvGraphicFramePr>
            <a:graphicFrameLocks noChangeAspect="1"/>
          </p:cNvGraphicFramePr>
          <p:nvPr/>
        </p:nvGraphicFramePr>
        <p:xfrm>
          <a:off x="-1" y="1295400"/>
          <a:ext cx="4664535" cy="2418648"/>
        </p:xfrm>
        <a:graphic>
          <a:graphicData uri="http://schemas.openxmlformats.org/presentationml/2006/ole">
            <mc:AlternateContent xmlns:mc="http://schemas.openxmlformats.org/markup-compatibility/2006">
              <mc:Choice xmlns:v="urn:schemas-microsoft-com:vml" Requires="v">
                <p:oleObj spid="_x0000_s1144" name="Document" r:id="rId3" imgW="2743200" imgH="1422400" progId="Word.Document.12">
                  <p:link updateAutomatic="1"/>
                </p:oleObj>
              </mc:Choice>
              <mc:Fallback>
                <p:oleObj name="Document" r:id="rId3" imgW="2743200" imgH="1422400" progId="Word.Document.12">
                  <p:link updateAutomatic="1"/>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295400"/>
                        <a:ext cx="4664535" cy="2418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76483" name="Object 3"/>
          <p:cNvGraphicFramePr>
            <a:graphicFrameLocks noChangeAspect="1"/>
          </p:cNvGraphicFramePr>
          <p:nvPr/>
        </p:nvGraphicFramePr>
        <p:xfrm>
          <a:off x="4812001" y="1295400"/>
          <a:ext cx="4331999" cy="2418648"/>
        </p:xfrm>
        <a:graphic>
          <a:graphicData uri="http://schemas.openxmlformats.org/presentationml/2006/ole">
            <mc:AlternateContent xmlns:mc="http://schemas.openxmlformats.org/markup-compatibility/2006">
              <mc:Choice xmlns:v="urn:schemas-microsoft-com:vml" Requires="v">
                <p:oleObj spid="_x0000_s1145" name="Document" r:id="rId3" imgW="2743200" imgH="1447800" progId="Word.Document.12">
                  <p:link updateAutomatic="1"/>
                </p:oleObj>
              </mc:Choice>
              <mc:Fallback>
                <p:oleObj name="Document" r:id="rId3" imgW="2743200" imgH="1447800" progId="Word.Document.12">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2001" y="1295400"/>
                        <a:ext cx="4331999" cy="2418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76484" name="Object 4"/>
          <p:cNvGraphicFramePr>
            <a:graphicFrameLocks noChangeAspect="1"/>
          </p:cNvGraphicFramePr>
          <p:nvPr/>
        </p:nvGraphicFramePr>
        <p:xfrm>
          <a:off x="12699" y="4080933"/>
          <a:ext cx="4659124" cy="2470420"/>
        </p:xfrm>
        <a:graphic>
          <a:graphicData uri="http://schemas.openxmlformats.org/presentationml/2006/ole">
            <mc:AlternateContent xmlns:mc="http://schemas.openxmlformats.org/markup-compatibility/2006">
              <mc:Choice xmlns:v="urn:schemas-microsoft-com:vml" Requires="v">
                <p:oleObj spid="_x0000_s1146" name="Document" r:id="rId3" imgW="2730500" imgH="1447800" progId="Word.Document.12">
                  <p:link updateAutomatic="1"/>
                </p:oleObj>
              </mc:Choice>
              <mc:Fallback>
                <p:oleObj name="Document" r:id="rId3" imgW="2730500" imgH="1447800" progId="Word.Document.12">
                  <p:link updateAutomatic="1"/>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699" y="4080933"/>
                        <a:ext cx="4659124" cy="2470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76485" name="Object 5"/>
          <p:cNvGraphicFramePr>
            <a:graphicFrameLocks noChangeAspect="1"/>
          </p:cNvGraphicFramePr>
          <p:nvPr/>
        </p:nvGraphicFramePr>
        <p:xfrm>
          <a:off x="4824701" y="4080933"/>
          <a:ext cx="4319299" cy="2470420"/>
        </p:xfrm>
        <a:graphic>
          <a:graphicData uri="http://schemas.openxmlformats.org/presentationml/2006/ole">
            <mc:AlternateContent xmlns:mc="http://schemas.openxmlformats.org/markup-compatibility/2006">
              <mc:Choice xmlns:v="urn:schemas-microsoft-com:vml" Requires="v">
                <p:oleObj spid="_x0000_s1147" name="Document" r:id="rId3" imgW="2730500" imgH="1447800" progId="Word.Document.12">
                  <p:link updateAutomatic="1"/>
                </p:oleObj>
              </mc:Choice>
              <mc:Fallback>
                <p:oleObj name="Document" r:id="rId3" imgW="2730500" imgH="1447800" progId="Word.Document.12">
                  <p:link updateAutomatic="1"/>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24701" y="4080933"/>
                        <a:ext cx="4319299" cy="2470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471618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482" name="Object 2"/>
          <p:cNvGraphicFramePr>
            <a:graphicFrameLocks noChangeAspect="1"/>
          </p:cNvGraphicFramePr>
          <p:nvPr/>
        </p:nvGraphicFramePr>
        <p:xfrm>
          <a:off x="-1" y="1295400"/>
          <a:ext cx="4664535" cy="2418648"/>
        </p:xfrm>
        <a:graphic>
          <a:graphicData uri="http://schemas.openxmlformats.org/presentationml/2006/ole">
            <mc:AlternateContent xmlns:mc="http://schemas.openxmlformats.org/markup-compatibility/2006">
              <mc:Choice xmlns:v="urn:schemas-microsoft-com:vml" Requires="v">
                <p:oleObj spid="_x0000_s57464" name="Document" r:id="rId3" imgW="2743200" imgH="1422400" progId="Word.Document.12">
                  <p:link updateAutomatic="1"/>
                </p:oleObj>
              </mc:Choice>
              <mc:Fallback>
                <p:oleObj name="Document" r:id="rId3" imgW="2743200" imgH="1422400" progId="Word.Document.12">
                  <p:link updateAutomatic="1"/>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295400"/>
                        <a:ext cx="4664535" cy="2418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76483" name="Object 3"/>
          <p:cNvGraphicFramePr>
            <a:graphicFrameLocks noChangeAspect="1"/>
          </p:cNvGraphicFramePr>
          <p:nvPr/>
        </p:nvGraphicFramePr>
        <p:xfrm>
          <a:off x="4812001" y="1295400"/>
          <a:ext cx="4331999" cy="2418648"/>
        </p:xfrm>
        <a:graphic>
          <a:graphicData uri="http://schemas.openxmlformats.org/presentationml/2006/ole">
            <mc:AlternateContent xmlns:mc="http://schemas.openxmlformats.org/markup-compatibility/2006">
              <mc:Choice xmlns:v="urn:schemas-microsoft-com:vml" Requires="v">
                <p:oleObj spid="_x0000_s57465" name="Document" r:id="rId3" imgW="2743200" imgH="1447800" progId="Word.Document.12">
                  <p:link updateAutomatic="1"/>
                </p:oleObj>
              </mc:Choice>
              <mc:Fallback>
                <p:oleObj name="Document" r:id="rId3" imgW="2743200" imgH="1447800" progId="Word.Document.12">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2001" y="1295400"/>
                        <a:ext cx="4331999" cy="2418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76484" name="Object 4"/>
          <p:cNvGraphicFramePr>
            <a:graphicFrameLocks noChangeAspect="1"/>
          </p:cNvGraphicFramePr>
          <p:nvPr/>
        </p:nvGraphicFramePr>
        <p:xfrm>
          <a:off x="12699" y="4080933"/>
          <a:ext cx="4659124" cy="2470420"/>
        </p:xfrm>
        <a:graphic>
          <a:graphicData uri="http://schemas.openxmlformats.org/presentationml/2006/ole">
            <mc:AlternateContent xmlns:mc="http://schemas.openxmlformats.org/markup-compatibility/2006">
              <mc:Choice xmlns:v="urn:schemas-microsoft-com:vml" Requires="v">
                <p:oleObj spid="_x0000_s57466" name="Document" r:id="rId3" imgW="2730500" imgH="1447800" progId="Word.Document.12">
                  <p:link updateAutomatic="1"/>
                </p:oleObj>
              </mc:Choice>
              <mc:Fallback>
                <p:oleObj name="Document" r:id="rId3" imgW="2730500" imgH="1447800" progId="Word.Document.12">
                  <p:link updateAutomatic="1"/>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699" y="4080933"/>
                        <a:ext cx="4659124" cy="2470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76485" name="Object 5"/>
          <p:cNvGraphicFramePr>
            <a:graphicFrameLocks noChangeAspect="1"/>
          </p:cNvGraphicFramePr>
          <p:nvPr/>
        </p:nvGraphicFramePr>
        <p:xfrm>
          <a:off x="4824701" y="4080933"/>
          <a:ext cx="4319299" cy="2470420"/>
        </p:xfrm>
        <a:graphic>
          <a:graphicData uri="http://schemas.openxmlformats.org/presentationml/2006/ole">
            <mc:AlternateContent xmlns:mc="http://schemas.openxmlformats.org/markup-compatibility/2006">
              <mc:Choice xmlns:v="urn:schemas-microsoft-com:vml" Requires="v">
                <p:oleObj spid="_x0000_s57467" name="Document" r:id="rId3" imgW="2730500" imgH="1447800" progId="Word.Document.12">
                  <p:link updateAutomatic="1"/>
                </p:oleObj>
              </mc:Choice>
              <mc:Fallback>
                <p:oleObj name="Document" r:id="rId3" imgW="2730500" imgH="1447800" progId="Word.Document.12">
                  <p:link updateAutomatic="1"/>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24701" y="4080933"/>
                        <a:ext cx="4319299" cy="2470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 name="Oval 5"/>
          <p:cNvSpPr/>
          <p:nvPr/>
        </p:nvSpPr>
        <p:spPr>
          <a:xfrm>
            <a:off x="4824700" y="3714047"/>
            <a:ext cx="4319300" cy="2837306"/>
          </a:xfrm>
          <a:prstGeom prst="ellipse">
            <a:avLst/>
          </a:prstGeom>
          <a:noFill/>
          <a:ln w="571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271188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p:cNvSpPr>
            <a:spLocks noGrp="1"/>
          </p:cNvSpPr>
          <p:nvPr>
            <p:ph type="title"/>
          </p:nvPr>
        </p:nvSpPr>
        <p:spPr>
          <a:xfrm>
            <a:off x="0" y="1639756"/>
            <a:ext cx="9144000" cy="1676400"/>
          </a:xfrm>
        </p:spPr>
        <p:txBody>
          <a:bodyPr>
            <a:normAutofit fontScale="90000"/>
          </a:bodyPr>
          <a:lstStyle/>
          <a:p>
            <a:pPr algn="ctr" eaLnBrk="1" hangingPunct="1">
              <a:spcBef>
                <a:spcPts val="300"/>
              </a:spcBef>
              <a:defRPr/>
            </a:pPr>
            <a:r>
              <a:rPr lang="en-US" sz="3400" dirty="0" smtClean="0">
                <a:solidFill>
                  <a:srgbClr val="800000"/>
                </a:solidFill>
                <a:latin typeface="Arial" pitchFamily="-111" charset="0"/>
                <a:ea typeface="ＭＳ Ｐゴシック" pitchFamily="-111" charset="-128"/>
                <a:cs typeface="ＭＳ Ｐゴシック" pitchFamily="-111" charset="-128"/>
              </a:rPr>
              <a:t/>
            </a:r>
            <a:br>
              <a:rPr lang="en-US" sz="3400" dirty="0" smtClean="0">
                <a:solidFill>
                  <a:srgbClr val="800000"/>
                </a:solidFill>
                <a:latin typeface="Arial" pitchFamily="-111" charset="0"/>
                <a:ea typeface="ＭＳ Ｐゴシック" pitchFamily="-111" charset="-128"/>
                <a:cs typeface="ＭＳ Ｐゴシック" pitchFamily="-111" charset="-128"/>
              </a:rPr>
            </a:br>
            <a:r>
              <a:rPr lang="en-US" sz="3556" b="1" dirty="0" smtClean="0">
                <a:solidFill>
                  <a:srgbClr val="3C4DE1"/>
                </a:solidFill>
                <a:latin typeface="Arial" pitchFamily="-111" charset="0"/>
                <a:ea typeface="ＭＳ Ｐゴシック" pitchFamily="-111" charset="-128"/>
                <a:cs typeface="ＭＳ Ｐゴシック" pitchFamily="-111" charset="-128"/>
              </a:rPr>
              <a:t>Climate change is one of the most important issues facing humanity</a:t>
            </a:r>
            <a:r>
              <a:rPr lang="en-US" b="1" dirty="0" smtClean="0">
                <a:solidFill>
                  <a:srgbClr val="3C4DE1"/>
                </a:solidFill>
                <a:latin typeface="Arial" pitchFamily="-111" charset="0"/>
                <a:ea typeface="ＭＳ Ｐゴシック" pitchFamily="-111" charset="-128"/>
                <a:cs typeface="ＭＳ Ｐゴシック" pitchFamily="-111" charset="-128"/>
              </a:rPr>
              <a:t/>
            </a:r>
            <a:br>
              <a:rPr lang="en-US" b="1" dirty="0" smtClean="0">
                <a:solidFill>
                  <a:srgbClr val="3C4DE1"/>
                </a:solidFill>
                <a:latin typeface="Arial" pitchFamily="-111" charset="0"/>
                <a:ea typeface="ＭＳ Ｐゴシック" pitchFamily="-111" charset="-128"/>
                <a:cs typeface="ＭＳ Ｐゴシック" pitchFamily="-111" charset="-128"/>
              </a:rPr>
            </a:br>
            <a:endParaRPr lang="en-US" b="1" dirty="0" smtClean="0">
              <a:solidFill>
                <a:srgbClr val="3C4DE1"/>
              </a:solidFill>
              <a:latin typeface="Century Gothic" pitchFamily="-111" charset="0"/>
              <a:ea typeface="ＭＳ Ｐゴシック" pitchFamily="-111" charset="-128"/>
            </a:endParaRPr>
          </a:p>
        </p:txBody>
      </p:sp>
      <p:sp>
        <p:nvSpPr>
          <p:cNvPr id="23555" name="Rectangle 2"/>
          <p:cNvSpPr>
            <a:spLocks noGrp="1" noChangeArrowheads="1"/>
          </p:cNvSpPr>
          <p:nvPr>
            <p:ph idx="1"/>
          </p:nvPr>
        </p:nvSpPr>
        <p:spPr>
          <a:xfrm>
            <a:off x="258923" y="3100741"/>
            <a:ext cx="8686800" cy="2921970"/>
          </a:xfrm>
        </p:spPr>
        <p:txBody>
          <a:bodyPr/>
          <a:lstStyle/>
          <a:p>
            <a:pPr marL="228600" indent="-228600" eaLnBrk="1" hangingPunct="1">
              <a:lnSpc>
                <a:spcPct val="90000"/>
              </a:lnSpc>
              <a:buFont typeface="Arial" pitchFamily="-111" charset="0"/>
              <a:buChar char="•"/>
              <a:tabLst>
                <a:tab pos="749300" algn="l"/>
              </a:tabLst>
              <a:defRPr/>
            </a:pPr>
            <a:endParaRPr lang="en-US" sz="2800" b="1" dirty="0" smtClean="0">
              <a:solidFill>
                <a:srgbClr val="FFFF00"/>
              </a:solidFill>
              <a:latin typeface="Times New Roman" pitchFamily="-111" charset="0"/>
              <a:ea typeface="Times New Roman" pitchFamily="-111" charset="0"/>
              <a:cs typeface="Times New Roman" pitchFamily="-111" charset="0"/>
            </a:endParaRPr>
          </a:p>
          <a:p>
            <a:pPr marL="228600" indent="-228600" eaLnBrk="1" hangingPunct="1">
              <a:lnSpc>
                <a:spcPct val="90000"/>
              </a:lnSpc>
              <a:buFont typeface="Wingdings" pitchFamily="-111" charset="2"/>
              <a:buNone/>
              <a:tabLst>
                <a:tab pos="749300" algn="l"/>
              </a:tabLst>
              <a:defRPr/>
            </a:pPr>
            <a:r>
              <a:rPr lang="en-US" sz="3600" b="1" dirty="0" smtClean="0">
                <a:solidFill>
                  <a:srgbClr val="708F24"/>
                </a:solidFill>
                <a:latin typeface="Times New Roman" pitchFamily="-111" charset="0"/>
                <a:ea typeface="Times New Roman" pitchFamily="-111" charset="0"/>
                <a:cs typeface="Times New Roman" pitchFamily="-111" charset="0"/>
              </a:rPr>
              <a:t>The scientific evidence clearly indicates that our climate is changing, and that human activities have been identified as a dominant contributing cause.</a:t>
            </a:r>
          </a:p>
          <a:p>
            <a:pPr marL="906463" lvl="2" indent="-336550" eaLnBrk="1" hangingPunct="1">
              <a:lnSpc>
                <a:spcPct val="90000"/>
              </a:lnSpc>
              <a:buFont typeface="Arial" pitchFamily="-111" charset="0"/>
              <a:buChar char="•"/>
              <a:tabLst>
                <a:tab pos="749300" algn="l"/>
              </a:tabLst>
              <a:defRPr/>
            </a:pPr>
            <a:endParaRPr lang="en-US" b="1" dirty="0" smtClean="0">
              <a:solidFill>
                <a:schemeClr val="tx1"/>
              </a:solidFill>
              <a:latin typeface="Arial" pitchFamily="-111" charset="0"/>
              <a:ea typeface="Courier New" pitchFamily="-111" charset="0"/>
              <a:cs typeface="Courier New" pitchFamily="-111" charset="0"/>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3" descr="IA_total_avg_precip_1873.gif"/>
          <p:cNvPicPr>
            <a:picLocks noChangeAspect="1"/>
          </p:cNvPicPr>
          <p:nvPr/>
        </p:nvPicPr>
        <p:blipFill>
          <a:blip r:embed="rId2"/>
          <a:srcRect/>
          <a:stretch>
            <a:fillRect/>
          </a:stretch>
        </p:blipFill>
        <p:spPr bwMode="auto">
          <a:xfrm>
            <a:off x="0" y="2219646"/>
            <a:ext cx="9144000" cy="4700427"/>
          </a:xfrm>
          <a:prstGeom prst="rect">
            <a:avLst/>
          </a:prstGeom>
          <a:noFill/>
          <a:ln w="9525">
            <a:noFill/>
            <a:miter lim="800000"/>
            <a:headEnd/>
            <a:tailEnd/>
          </a:ln>
        </p:spPr>
      </p:pic>
      <p:sp>
        <p:nvSpPr>
          <p:cNvPr id="9" name="TextBox 2"/>
          <p:cNvSpPr txBox="1">
            <a:spLocks noChangeArrowheads="1"/>
          </p:cNvSpPr>
          <p:nvPr/>
        </p:nvSpPr>
        <p:spPr bwMode="auto">
          <a:xfrm>
            <a:off x="1339055" y="1240094"/>
            <a:ext cx="6661549" cy="707886"/>
          </a:xfrm>
          <a:prstGeom prst="rect">
            <a:avLst/>
          </a:prstGeom>
          <a:noFill/>
          <a:ln w="9525">
            <a:noFill/>
            <a:miter lim="800000"/>
            <a:headEnd/>
            <a:tailEnd/>
          </a:ln>
        </p:spPr>
        <p:txBody>
          <a:bodyPr wrap="none">
            <a:prstTxWarp prst="textNoShape">
              <a:avLst/>
            </a:prstTxWarp>
            <a:spAutoFit/>
          </a:bodyPr>
          <a:lstStyle/>
          <a:p>
            <a:r>
              <a:rPr lang="en-US" sz="4000" b="1" dirty="0" smtClean="0">
                <a:solidFill>
                  <a:srgbClr val="212189"/>
                </a:solidFill>
                <a:ea typeface="Arial" pitchFamily="29" charset="0"/>
                <a:cs typeface="Arial" pitchFamily="29" charset="0"/>
              </a:rPr>
              <a:t>Iowa State</a:t>
            </a:r>
            <a:r>
              <a:rPr lang="en-US" sz="4000" b="1" dirty="0">
                <a:solidFill>
                  <a:srgbClr val="212189"/>
                </a:solidFill>
                <a:ea typeface="Arial" pitchFamily="29" charset="0"/>
                <a:cs typeface="Arial" pitchFamily="29" charset="0"/>
              </a:rPr>
              <a:t>-Wide Average Data</a:t>
            </a:r>
          </a:p>
        </p:txBody>
      </p:sp>
    </p:spTree>
    <p:extLst>
      <p:ext uri="{BB962C8B-B14F-4D97-AF65-F5344CB8AC3E}">
        <p14:creationId xmlns:p14="http://schemas.microsoft.com/office/powerpoint/2010/main" val="353126941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3" descr="IA_total_avg_precip_1873.gif"/>
          <p:cNvPicPr>
            <a:picLocks noChangeAspect="1"/>
          </p:cNvPicPr>
          <p:nvPr/>
        </p:nvPicPr>
        <p:blipFill>
          <a:blip r:embed="rId2"/>
          <a:srcRect/>
          <a:stretch>
            <a:fillRect/>
          </a:stretch>
        </p:blipFill>
        <p:spPr bwMode="auto">
          <a:xfrm>
            <a:off x="0" y="2219646"/>
            <a:ext cx="9144000" cy="4700427"/>
          </a:xfrm>
          <a:prstGeom prst="rect">
            <a:avLst/>
          </a:prstGeom>
          <a:noFill/>
          <a:ln w="9525">
            <a:noFill/>
            <a:miter lim="800000"/>
            <a:headEnd/>
            <a:tailEnd/>
          </a:ln>
        </p:spPr>
      </p:pic>
      <p:sp>
        <p:nvSpPr>
          <p:cNvPr id="64516" name="TextBox 3"/>
          <p:cNvSpPr txBox="1">
            <a:spLocks noChangeArrowheads="1"/>
          </p:cNvSpPr>
          <p:nvPr/>
        </p:nvSpPr>
        <p:spPr bwMode="auto">
          <a:xfrm>
            <a:off x="831451" y="5475288"/>
            <a:ext cx="697727" cy="369332"/>
          </a:xfrm>
          <a:prstGeom prst="rect">
            <a:avLst/>
          </a:prstGeom>
          <a:noFill/>
          <a:ln w="9525">
            <a:noFill/>
            <a:miter lim="800000"/>
            <a:headEnd/>
            <a:tailEnd/>
          </a:ln>
        </p:spPr>
        <p:txBody>
          <a:bodyPr wrap="none">
            <a:prstTxWarp prst="textNoShape">
              <a:avLst/>
            </a:prstTxWarp>
            <a:spAutoFit/>
          </a:bodyPr>
          <a:lstStyle/>
          <a:p>
            <a:r>
              <a:rPr lang="en-US" b="1" dirty="0" smtClean="0">
                <a:solidFill>
                  <a:srgbClr val="FF0000"/>
                </a:solidFill>
              </a:rPr>
              <a:t>30</a:t>
            </a:r>
            <a:r>
              <a:rPr lang="en-US" sz="1800" b="1" dirty="0" smtClean="0">
                <a:solidFill>
                  <a:srgbClr val="FF0000"/>
                </a:solidFill>
              </a:rPr>
              <a:t>.8”</a:t>
            </a:r>
            <a:endParaRPr lang="en-US" sz="1800" b="1" dirty="0">
              <a:solidFill>
                <a:srgbClr val="FF0000"/>
              </a:solidFill>
            </a:endParaRPr>
          </a:p>
        </p:txBody>
      </p:sp>
      <p:cxnSp>
        <p:nvCxnSpPr>
          <p:cNvPr id="64517" name="Straight Arrow Connector 5"/>
          <p:cNvCxnSpPr>
            <a:cxnSpLocks noChangeShapeType="1"/>
          </p:cNvCxnSpPr>
          <p:nvPr/>
        </p:nvCxnSpPr>
        <p:spPr bwMode="auto">
          <a:xfrm rot="16200000" flipV="1">
            <a:off x="590151" y="4737100"/>
            <a:ext cx="838200" cy="355600"/>
          </a:xfrm>
          <a:prstGeom prst="straightConnector1">
            <a:avLst/>
          </a:prstGeom>
          <a:noFill/>
          <a:ln w="28575">
            <a:solidFill>
              <a:srgbClr val="FF0000"/>
            </a:solidFill>
            <a:round/>
            <a:headEnd/>
            <a:tailEnd type="arrow" w="med" len="med"/>
          </a:ln>
        </p:spPr>
      </p:cxnSp>
      <p:sp>
        <p:nvSpPr>
          <p:cNvPr id="64518" name="TextBox 8"/>
          <p:cNvSpPr txBox="1">
            <a:spLocks noChangeArrowheads="1"/>
          </p:cNvSpPr>
          <p:nvPr/>
        </p:nvSpPr>
        <p:spPr bwMode="auto">
          <a:xfrm>
            <a:off x="7848600" y="4800600"/>
            <a:ext cx="697727" cy="369332"/>
          </a:xfrm>
          <a:prstGeom prst="rect">
            <a:avLst/>
          </a:prstGeom>
          <a:noFill/>
          <a:ln w="9525">
            <a:noFill/>
            <a:miter lim="800000"/>
            <a:headEnd/>
            <a:tailEnd/>
          </a:ln>
        </p:spPr>
        <p:txBody>
          <a:bodyPr wrap="none">
            <a:prstTxWarp prst="textNoShape">
              <a:avLst/>
            </a:prstTxWarp>
            <a:spAutoFit/>
          </a:bodyPr>
          <a:lstStyle/>
          <a:p>
            <a:r>
              <a:rPr lang="en-US" sz="1800" b="1" dirty="0" smtClean="0">
                <a:solidFill>
                  <a:srgbClr val="FF0000"/>
                </a:solidFill>
              </a:rPr>
              <a:t>34.0”</a:t>
            </a:r>
            <a:endParaRPr lang="en-US" sz="1800" b="1" dirty="0">
              <a:solidFill>
                <a:srgbClr val="FF0000"/>
              </a:solidFill>
            </a:endParaRPr>
          </a:p>
        </p:txBody>
      </p:sp>
      <p:cxnSp>
        <p:nvCxnSpPr>
          <p:cNvPr id="64519" name="Straight Arrow Connector 9"/>
          <p:cNvCxnSpPr>
            <a:cxnSpLocks noChangeShapeType="1"/>
          </p:cNvCxnSpPr>
          <p:nvPr/>
        </p:nvCxnSpPr>
        <p:spPr bwMode="auto">
          <a:xfrm rot="5400000" flipH="1" flipV="1">
            <a:off x="8178800" y="4292600"/>
            <a:ext cx="609600" cy="406400"/>
          </a:xfrm>
          <a:prstGeom prst="straightConnector1">
            <a:avLst/>
          </a:prstGeom>
          <a:noFill/>
          <a:ln w="28575">
            <a:solidFill>
              <a:srgbClr val="FF0000"/>
            </a:solidFill>
            <a:round/>
            <a:headEnd/>
            <a:tailEnd type="arrow" w="med" len="med"/>
          </a:ln>
        </p:spPr>
      </p:cxnSp>
      <p:sp>
        <p:nvSpPr>
          <p:cNvPr id="64520" name="TextBox 11"/>
          <p:cNvSpPr txBox="1">
            <a:spLocks noChangeArrowheads="1"/>
          </p:cNvSpPr>
          <p:nvPr/>
        </p:nvSpPr>
        <p:spPr bwMode="auto">
          <a:xfrm>
            <a:off x="3561184" y="5105400"/>
            <a:ext cx="1441420" cy="369332"/>
          </a:xfrm>
          <a:prstGeom prst="rect">
            <a:avLst/>
          </a:prstGeom>
          <a:noFill/>
          <a:ln w="9525">
            <a:noFill/>
            <a:miter lim="800000"/>
            <a:headEnd/>
            <a:tailEnd/>
          </a:ln>
        </p:spPr>
        <p:txBody>
          <a:bodyPr wrap="none">
            <a:prstTxWarp prst="textNoShape">
              <a:avLst/>
            </a:prstTxWarp>
            <a:spAutoFit/>
          </a:bodyPr>
          <a:lstStyle/>
          <a:p>
            <a:r>
              <a:rPr lang="en-US" b="1" dirty="0" smtClean="0">
                <a:solidFill>
                  <a:srgbClr val="FF0000"/>
                </a:solidFill>
              </a:rPr>
              <a:t>10% </a:t>
            </a:r>
            <a:r>
              <a:rPr lang="en-US" b="1" dirty="0">
                <a:solidFill>
                  <a:srgbClr val="FF0000"/>
                </a:solidFill>
              </a:rPr>
              <a:t>increase</a:t>
            </a:r>
          </a:p>
        </p:txBody>
      </p:sp>
      <p:sp>
        <p:nvSpPr>
          <p:cNvPr id="9" name="TextBox 2"/>
          <p:cNvSpPr txBox="1">
            <a:spLocks noChangeArrowheads="1"/>
          </p:cNvSpPr>
          <p:nvPr/>
        </p:nvSpPr>
        <p:spPr bwMode="auto">
          <a:xfrm>
            <a:off x="1339055" y="1240094"/>
            <a:ext cx="6661549" cy="707886"/>
          </a:xfrm>
          <a:prstGeom prst="rect">
            <a:avLst/>
          </a:prstGeom>
          <a:noFill/>
          <a:ln w="9525">
            <a:noFill/>
            <a:miter lim="800000"/>
            <a:headEnd/>
            <a:tailEnd/>
          </a:ln>
        </p:spPr>
        <p:txBody>
          <a:bodyPr wrap="none">
            <a:prstTxWarp prst="textNoShape">
              <a:avLst/>
            </a:prstTxWarp>
            <a:spAutoFit/>
          </a:bodyPr>
          <a:lstStyle/>
          <a:p>
            <a:r>
              <a:rPr lang="en-US" sz="4000" b="1" dirty="0" smtClean="0">
                <a:solidFill>
                  <a:srgbClr val="212189"/>
                </a:solidFill>
                <a:ea typeface="Arial" pitchFamily="29" charset="0"/>
                <a:cs typeface="Arial" pitchFamily="29" charset="0"/>
              </a:rPr>
              <a:t>Iowa State</a:t>
            </a:r>
            <a:r>
              <a:rPr lang="en-US" sz="4000" b="1" dirty="0">
                <a:solidFill>
                  <a:srgbClr val="212189"/>
                </a:solidFill>
                <a:ea typeface="Arial" pitchFamily="29" charset="0"/>
                <a:cs typeface="Arial" pitchFamily="29" charset="0"/>
              </a:rPr>
              <a:t>-Wide Average Data</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3" descr="IA_total_avg_precip_1873.gif"/>
          <p:cNvPicPr>
            <a:picLocks noChangeAspect="1"/>
          </p:cNvPicPr>
          <p:nvPr/>
        </p:nvPicPr>
        <p:blipFill>
          <a:blip r:embed="rId2"/>
          <a:srcRect/>
          <a:stretch>
            <a:fillRect/>
          </a:stretch>
        </p:blipFill>
        <p:spPr bwMode="auto">
          <a:xfrm>
            <a:off x="0" y="2219646"/>
            <a:ext cx="9144000" cy="4700427"/>
          </a:xfrm>
          <a:prstGeom prst="rect">
            <a:avLst/>
          </a:prstGeom>
          <a:noFill/>
          <a:ln w="9525">
            <a:noFill/>
            <a:miter lim="800000"/>
            <a:headEnd/>
            <a:tailEnd/>
          </a:ln>
        </p:spPr>
      </p:pic>
      <p:sp>
        <p:nvSpPr>
          <p:cNvPr id="64516" name="TextBox 3"/>
          <p:cNvSpPr txBox="1">
            <a:spLocks noChangeArrowheads="1"/>
          </p:cNvSpPr>
          <p:nvPr/>
        </p:nvSpPr>
        <p:spPr bwMode="auto">
          <a:xfrm>
            <a:off x="831451" y="5475288"/>
            <a:ext cx="697727" cy="369332"/>
          </a:xfrm>
          <a:prstGeom prst="rect">
            <a:avLst/>
          </a:prstGeom>
          <a:noFill/>
          <a:ln w="9525">
            <a:noFill/>
            <a:miter lim="800000"/>
            <a:headEnd/>
            <a:tailEnd/>
          </a:ln>
        </p:spPr>
        <p:txBody>
          <a:bodyPr wrap="none">
            <a:prstTxWarp prst="textNoShape">
              <a:avLst/>
            </a:prstTxWarp>
            <a:spAutoFit/>
          </a:bodyPr>
          <a:lstStyle/>
          <a:p>
            <a:r>
              <a:rPr lang="en-US" b="1" dirty="0" smtClean="0">
                <a:solidFill>
                  <a:srgbClr val="FF0000"/>
                </a:solidFill>
              </a:rPr>
              <a:t>30</a:t>
            </a:r>
            <a:r>
              <a:rPr lang="en-US" sz="1800" b="1" dirty="0" smtClean="0">
                <a:solidFill>
                  <a:srgbClr val="FF0000"/>
                </a:solidFill>
              </a:rPr>
              <a:t>.8”</a:t>
            </a:r>
            <a:endParaRPr lang="en-US" sz="1800" b="1" dirty="0">
              <a:solidFill>
                <a:srgbClr val="FF0000"/>
              </a:solidFill>
            </a:endParaRPr>
          </a:p>
        </p:txBody>
      </p:sp>
      <p:cxnSp>
        <p:nvCxnSpPr>
          <p:cNvPr id="64517" name="Straight Arrow Connector 5"/>
          <p:cNvCxnSpPr>
            <a:cxnSpLocks noChangeShapeType="1"/>
          </p:cNvCxnSpPr>
          <p:nvPr/>
        </p:nvCxnSpPr>
        <p:spPr bwMode="auto">
          <a:xfrm rot="16200000" flipV="1">
            <a:off x="590151" y="4737100"/>
            <a:ext cx="838200" cy="355600"/>
          </a:xfrm>
          <a:prstGeom prst="straightConnector1">
            <a:avLst/>
          </a:prstGeom>
          <a:noFill/>
          <a:ln w="28575">
            <a:solidFill>
              <a:srgbClr val="FF0000"/>
            </a:solidFill>
            <a:round/>
            <a:headEnd/>
            <a:tailEnd type="arrow" w="med" len="med"/>
          </a:ln>
        </p:spPr>
      </p:cxnSp>
      <p:sp>
        <p:nvSpPr>
          <p:cNvPr id="64518" name="TextBox 8"/>
          <p:cNvSpPr txBox="1">
            <a:spLocks noChangeArrowheads="1"/>
          </p:cNvSpPr>
          <p:nvPr/>
        </p:nvSpPr>
        <p:spPr bwMode="auto">
          <a:xfrm>
            <a:off x="7848600" y="4800600"/>
            <a:ext cx="697727" cy="369332"/>
          </a:xfrm>
          <a:prstGeom prst="rect">
            <a:avLst/>
          </a:prstGeom>
          <a:noFill/>
          <a:ln w="9525">
            <a:noFill/>
            <a:miter lim="800000"/>
            <a:headEnd/>
            <a:tailEnd/>
          </a:ln>
        </p:spPr>
        <p:txBody>
          <a:bodyPr wrap="none">
            <a:prstTxWarp prst="textNoShape">
              <a:avLst/>
            </a:prstTxWarp>
            <a:spAutoFit/>
          </a:bodyPr>
          <a:lstStyle/>
          <a:p>
            <a:r>
              <a:rPr lang="en-US" sz="1800" b="1" dirty="0" smtClean="0">
                <a:solidFill>
                  <a:srgbClr val="FF0000"/>
                </a:solidFill>
              </a:rPr>
              <a:t>34.0”</a:t>
            </a:r>
            <a:endParaRPr lang="en-US" sz="1800" b="1" dirty="0">
              <a:solidFill>
                <a:srgbClr val="FF0000"/>
              </a:solidFill>
            </a:endParaRPr>
          </a:p>
        </p:txBody>
      </p:sp>
      <p:cxnSp>
        <p:nvCxnSpPr>
          <p:cNvPr id="64519" name="Straight Arrow Connector 9"/>
          <p:cNvCxnSpPr>
            <a:cxnSpLocks noChangeShapeType="1"/>
          </p:cNvCxnSpPr>
          <p:nvPr/>
        </p:nvCxnSpPr>
        <p:spPr bwMode="auto">
          <a:xfrm rot="5400000" flipH="1" flipV="1">
            <a:off x="8178800" y="4292600"/>
            <a:ext cx="609600" cy="406400"/>
          </a:xfrm>
          <a:prstGeom prst="straightConnector1">
            <a:avLst/>
          </a:prstGeom>
          <a:noFill/>
          <a:ln w="28575">
            <a:solidFill>
              <a:srgbClr val="FF0000"/>
            </a:solidFill>
            <a:round/>
            <a:headEnd/>
            <a:tailEnd type="arrow" w="med" len="med"/>
          </a:ln>
        </p:spPr>
      </p:cxnSp>
      <p:sp>
        <p:nvSpPr>
          <p:cNvPr id="64520" name="TextBox 11"/>
          <p:cNvSpPr txBox="1">
            <a:spLocks noChangeArrowheads="1"/>
          </p:cNvSpPr>
          <p:nvPr/>
        </p:nvSpPr>
        <p:spPr bwMode="auto">
          <a:xfrm>
            <a:off x="3561184" y="5105400"/>
            <a:ext cx="1441420" cy="369332"/>
          </a:xfrm>
          <a:prstGeom prst="rect">
            <a:avLst/>
          </a:prstGeom>
          <a:noFill/>
          <a:ln w="9525">
            <a:noFill/>
            <a:miter lim="800000"/>
            <a:headEnd/>
            <a:tailEnd/>
          </a:ln>
        </p:spPr>
        <p:txBody>
          <a:bodyPr wrap="none">
            <a:prstTxWarp prst="textNoShape">
              <a:avLst/>
            </a:prstTxWarp>
            <a:spAutoFit/>
          </a:bodyPr>
          <a:lstStyle/>
          <a:p>
            <a:r>
              <a:rPr lang="en-US" b="1" dirty="0" smtClean="0">
                <a:solidFill>
                  <a:srgbClr val="FF0000"/>
                </a:solidFill>
              </a:rPr>
              <a:t>10% </a:t>
            </a:r>
            <a:r>
              <a:rPr lang="en-US" b="1" dirty="0">
                <a:solidFill>
                  <a:srgbClr val="FF0000"/>
                </a:solidFill>
              </a:rPr>
              <a:t>increase</a:t>
            </a:r>
          </a:p>
        </p:txBody>
      </p:sp>
      <p:sp>
        <p:nvSpPr>
          <p:cNvPr id="9" name="TextBox 2"/>
          <p:cNvSpPr txBox="1">
            <a:spLocks noChangeArrowheads="1"/>
          </p:cNvSpPr>
          <p:nvPr/>
        </p:nvSpPr>
        <p:spPr bwMode="auto">
          <a:xfrm>
            <a:off x="1339055" y="1240094"/>
            <a:ext cx="6661549" cy="707886"/>
          </a:xfrm>
          <a:prstGeom prst="rect">
            <a:avLst/>
          </a:prstGeom>
          <a:noFill/>
          <a:ln w="9525">
            <a:noFill/>
            <a:miter lim="800000"/>
            <a:headEnd/>
            <a:tailEnd/>
          </a:ln>
        </p:spPr>
        <p:txBody>
          <a:bodyPr wrap="none">
            <a:prstTxWarp prst="textNoShape">
              <a:avLst/>
            </a:prstTxWarp>
            <a:spAutoFit/>
          </a:bodyPr>
          <a:lstStyle/>
          <a:p>
            <a:r>
              <a:rPr lang="en-US" sz="4000" b="1" dirty="0" smtClean="0">
                <a:solidFill>
                  <a:srgbClr val="212189"/>
                </a:solidFill>
                <a:ea typeface="Arial" pitchFamily="29" charset="0"/>
                <a:cs typeface="Arial" pitchFamily="29" charset="0"/>
              </a:rPr>
              <a:t>Iowa State</a:t>
            </a:r>
            <a:r>
              <a:rPr lang="en-US" sz="4000" b="1" dirty="0">
                <a:solidFill>
                  <a:srgbClr val="212189"/>
                </a:solidFill>
                <a:ea typeface="Arial" pitchFamily="29" charset="0"/>
                <a:cs typeface="Arial" pitchFamily="29" charset="0"/>
              </a:rPr>
              <a:t>-Wide Average Data</a:t>
            </a:r>
          </a:p>
        </p:txBody>
      </p:sp>
      <p:sp>
        <p:nvSpPr>
          <p:cNvPr id="10" name="Oval 3"/>
          <p:cNvSpPr>
            <a:spLocks noChangeArrowheads="1"/>
          </p:cNvSpPr>
          <p:nvPr/>
        </p:nvSpPr>
        <p:spPr bwMode="auto">
          <a:xfrm>
            <a:off x="762000" y="3074988"/>
            <a:ext cx="1981200" cy="533400"/>
          </a:xfrm>
          <a:prstGeom prst="ellipse">
            <a:avLst/>
          </a:prstGeom>
          <a:noFill/>
          <a:ln w="38100">
            <a:solidFill>
              <a:srgbClr val="FF0000"/>
            </a:solidFill>
            <a:round/>
            <a:headEnd/>
            <a:tailEnd/>
          </a:ln>
        </p:spPr>
        <p:txBody>
          <a:bodyPr>
            <a:prstTxWarp prst="textNoShape">
              <a:avLst/>
            </a:prstTxWarp>
          </a:bodyPr>
          <a:lstStyle/>
          <a:p>
            <a:pPr eaLnBrk="0" hangingPunct="0"/>
            <a:endParaRPr lang="en-US"/>
          </a:p>
        </p:txBody>
      </p:sp>
      <p:sp>
        <p:nvSpPr>
          <p:cNvPr id="11" name="TextBox 7"/>
          <p:cNvSpPr txBox="1">
            <a:spLocks noChangeArrowheads="1"/>
          </p:cNvSpPr>
          <p:nvPr/>
        </p:nvSpPr>
        <p:spPr bwMode="auto">
          <a:xfrm>
            <a:off x="1295400" y="3098800"/>
            <a:ext cx="867470" cy="369332"/>
          </a:xfrm>
          <a:prstGeom prst="rect">
            <a:avLst/>
          </a:prstGeom>
          <a:noFill/>
          <a:ln w="9525">
            <a:noFill/>
            <a:miter lim="800000"/>
            <a:headEnd/>
            <a:tailEnd/>
          </a:ln>
        </p:spPr>
        <p:txBody>
          <a:bodyPr wrap="none">
            <a:prstTxWarp prst="textNoShape">
              <a:avLst/>
            </a:prstTxWarp>
            <a:spAutoFit/>
          </a:bodyPr>
          <a:lstStyle/>
          <a:p>
            <a:r>
              <a:rPr lang="en-US" sz="1800" b="1" dirty="0">
                <a:solidFill>
                  <a:srgbClr val="FF0000"/>
                </a:solidFill>
              </a:rPr>
              <a:t>2 years</a:t>
            </a:r>
          </a:p>
        </p:txBody>
      </p:sp>
      <p:sp>
        <p:nvSpPr>
          <p:cNvPr id="12" name="TextBox 4"/>
          <p:cNvSpPr txBox="1">
            <a:spLocks noChangeArrowheads="1"/>
          </p:cNvSpPr>
          <p:nvPr/>
        </p:nvSpPr>
        <p:spPr bwMode="auto">
          <a:xfrm>
            <a:off x="3111500" y="2821781"/>
            <a:ext cx="2514600" cy="369332"/>
          </a:xfrm>
          <a:prstGeom prst="rect">
            <a:avLst/>
          </a:prstGeom>
          <a:noFill/>
          <a:ln w="9525">
            <a:noFill/>
            <a:miter lim="800000"/>
            <a:headEnd/>
            <a:tailEnd/>
          </a:ln>
        </p:spPr>
        <p:txBody>
          <a:bodyPr>
            <a:prstTxWarp prst="textNoShape">
              <a:avLst/>
            </a:prstTxWarp>
            <a:spAutoFit/>
          </a:bodyPr>
          <a:lstStyle/>
          <a:p>
            <a:r>
              <a:rPr lang="en-US" b="1" dirty="0">
                <a:solidFill>
                  <a:srgbClr val="FF0000"/>
                </a:solidFill>
              </a:rPr>
              <a:t>Totals above 40”</a:t>
            </a:r>
          </a:p>
        </p:txBody>
      </p:sp>
    </p:spTree>
    <p:extLst>
      <p:ext uri="{BB962C8B-B14F-4D97-AF65-F5344CB8AC3E}">
        <p14:creationId xmlns:p14="http://schemas.microsoft.com/office/powerpoint/2010/main" val="52343192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3" descr="IA_total_avg_precip_1873.gif"/>
          <p:cNvPicPr>
            <a:picLocks noChangeAspect="1"/>
          </p:cNvPicPr>
          <p:nvPr/>
        </p:nvPicPr>
        <p:blipFill>
          <a:blip r:embed="rId2"/>
          <a:srcRect/>
          <a:stretch>
            <a:fillRect/>
          </a:stretch>
        </p:blipFill>
        <p:spPr bwMode="auto">
          <a:xfrm>
            <a:off x="0" y="2219646"/>
            <a:ext cx="9144000" cy="4700427"/>
          </a:xfrm>
          <a:prstGeom prst="rect">
            <a:avLst/>
          </a:prstGeom>
          <a:noFill/>
          <a:ln w="9525">
            <a:noFill/>
            <a:miter lim="800000"/>
            <a:headEnd/>
            <a:tailEnd/>
          </a:ln>
        </p:spPr>
      </p:pic>
      <p:sp>
        <p:nvSpPr>
          <p:cNvPr id="64516" name="TextBox 3"/>
          <p:cNvSpPr txBox="1">
            <a:spLocks noChangeArrowheads="1"/>
          </p:cNvSpPr>
          <p:nvPr/>
        </p:nvSpPr>
        <p:spPr bwMode="auto">
          <a:xfrm>
            <a:off x="831451" y="5475288"/>
            <a:ext cx="697727" cy="369332"/>
          </a:xfrm>
          <a:prstGeom prst="rect">
            <a:avLst/>
          </a:prstGeom>
          <a:noFill/>
          <a:ln w="9525">
            <a:noFill/>
            <a:miter lim="800000"/>
            <a:headEnd/>
            <a:tailEnd/>
          </a:ln>
        </p:spPr>
        <p:txBody>
          <a:bodyPr wrap="none">
            <a:prstTxWarp prst="textNoShape">
              <a:avLst/>
            </a:prstTxWarp>
            <a:spAutoFit/>
          </a:bodyPr>
          <a:lstStyle/>
          <a:p>
            <a:r>
              <a:rPr lang="en-US" b="1" dirty="0" smtClean="0">
                <a:solidFill>
                  <a:srgbClr val="FF0000"/>
                </a:solidFill>
              </a:rPr>
              <a:t>30</a:t>
            </a:r>
            <a:r>
              <a:rPr lang="en-US" sz="1800" b="1" dirty="0" smtClean="0">
                <a:solidFill>
                  <a:srgbClr val="FF0000"/>
                </a:solidFill>
              </a:rPr>
              <a:t>.8”</a:t>
            </a:r>
            <a:endParaRPr lang="en-US" sz="1800" b="1" dirty="0">
              <a:solidFill>
                <a:srgbClr val="FF0000"/>
              </a:solidFill>
            </a:endParaRPr>
          </a:p>
        </p:txBody>
      </p:sp>
      <p:cxnSp>
        <p:nvCxnSpPr>
          <p:cNvPr id="64517" name="Straight Arrow Connector 5"/>
          <p:cNvCxnSpPr>
            <a:cxnSpLocks noChangeShapeType="1"/>
          </p:cNvCxnSpPr>
          <p:nvPr/>
        </p:nvCxnSpPr>
        <p:spPr bwMode="auto">
          <a:xfrm rot="16200000" flipV="1">
            <a:off x="590151" y="4737100"/>
            <a:ext cx="838200" cy="355600"/>
          </a:xfrm>
          <a:prstGeom prst="straightConnector1">
            <a:avLst/>
          </a:prstGeom>
          <a:noFill/>
          <a:ln w="28575">
            <a:solidFill>
              <a:srgbClr val="FF0000"/>
            </a:solidFill>
            <a:round/>
            <a:headEnd/>
            <a:tailEnd type="arrow" w="med" len="med"/>
          </a:ln>
        </p:spPr>
      </p:cxnSp>
      <p:sp>
        <p:nvSpPr>
          <p:cNvPr id="64518" name="TextBox 8"/>
          <p:cNvSpPr txBox="1">
            <a:spLocks noChangeArrowheads="1"/>
          </p:cNvSpPr>
          <p:nvPr/>
        </p:nvSpPr>
        <p:spPr bwMode="auto">
          <a:xfrm>
            <a:off x="7848600" y="4800600"/>
            <a:ext cx="697727" cy="369332"/>
          </a:xfrm>
          <a:prstGeom prst="rect">
            <a:avLst/>
          </a:prstGeom>
          <a:noFill/>
          <a:ln w="9525">
            <a:noFill/>
            <a:miter lim="800000"/>
            <a:headEnd/>
            <a:tailEnd/>
          </a:ln>
        </p:spPr>
        <p:txBody>
          <a:bodyPr wrap="none">
            <a:prstTxWarp prst="textNoShape">
              <a:avLst/>
            </a:prstTxWarp>
            <a:spAutoFit/>
          </a:bodyPr>
          <a:lstStyle/>
          <a:p>
            <a:r>
              <a:rPr lang="en-US" sz="1800" b="1" dirty="0" smtClean="0">
                <a:solidFill>
                  <a:srgbClr val="FF0000"/>
                </a:solidFill>
              </a:rPr>
              <a:t>34.0”</a:t>
            </a:r>
            <a:endParaRPr lang="en-US" sz="1800" b="1" dirty="0">
              <a:solidFill>
                <a:srgbClr val="FF0000"/>
              </a:solidFill>
            </a:endParaRPr>
          </a:p>
        </p:txBody>
      </p:sp>
      <p:cxnSp>
        <p:nvCxnSpPr>
          <p:cNvPr id="64519" name="Straight Arrow Connector 9"/>
          <p:cNvCxnSpPr>
            <a:cxnSpLocks noChangeShapeType="1"/>
          </p:cNvCxnSpPr>
          <p:nvPr/>
        </p:nvCxnSpPr>
        <p:spPr bwMode="auto">
          <a:xfrm rot="5400000" flipH="1" flipV="1">
            <a:off x="8178800" y="4292600"/>
            <a:ext cx="609600" cy="406400"/>
          </a:xfrm>
          <a:prstGeom prst="straightConnector1">
            <a:avLst/>
          </a:prstGeom>
          <a:noFill/>
          <a:ln w="28575">
            <a:solidFill>
              <a:srgbClr val="FF0000"/>
            </a:solidFill>
            <a:round/>
            <a:headEnd/>
            <a:tailEnd type="arrow" w="med" len="med"/>
          </a:ln>
        </p:spPr>
      </p:cxnSp>
      <p:sp>
        <p:nvSpPr>
          <p:cNvPr id="64520" name="TextBox 11"/>
          <p:cNvSpPr txBox="1">
            <a:spLocks noChangeArrowheads="1"/>
          </p:cNvSpPr>
          <p:nvPr/>
        </p:nvSpPr>
        <p:spPr bwMode="auto">
          <a:xfrm>
            <a:off x="3561184" y="5105400"/>
            <a:ext cx="1441420" cy="369332"/>
          </a:xfrm>
          <a:prstGeom prst="rect">
            <a:avLst/>
          </a:prstGeom>
          <a:noFill/>
          <a:ln w="9525">
            <a:noFill/>
            <a:miter lim="800000"/>
            <a:headEnd/>
            <a:tailEnd/>
          </a:ln>
        </p:spPr>
        <p:txBody>
          <a:bodyPr wrap="none">
            <a:prstTxWarp prst="textNoShape">
              <a:avLst/>
            </a:prstTxWarp>
            <a:spAutoFit/>
          </a:bodyPr>
          <a:lstStyle/>
          <a:p>
            <a:r>
              <a:rPr lang="en-US" b="1" dirty="0" smtClean="0">
                <a:solidFill>
                  <a:srgbClr val="FF0000"/>
                </a:solidFill>
              </a:rPr>
              <a:t>10% </a:t>
            </a:r>
            <a:r>
              <a:rPr lang="en-US" b="1" dirty="0">
                <a:solidFill>
                  <a:srgbClr val="FF0000"/>
                </a:solidFill>
              </a:rPr>
              <a:t>increase</a:t>
            </a:r>
          </a:p>
        </p:txBody>
      </p:sp>
      <p:sp>
        <p:nvSpPr>
          <p:cNvPr id="9" name="TextBox 2"/>
          <p:cNvSpPr txBox="1">
            <a:spLocks noChangeArrowheads="1"/>
          </p:cNvSpPr>
          <p:nvPr/>
        </p:nvSpPr>
        <p:spPr bwMode="auto">
          <a:xfrm>
            <a:off x="1339055" y="1240094"/>
            <a:ext cx="6661549" cy="707886"/>
          </a:xfrm>
          <a:prstGeom prst="rect">
            <a:avLst/>
          </a:prstGeom>
          <a:noFill/>
          <a:ln w="9525">
            <a:noFill/>
            <a:miter lim="800000"/>
            <a:headEnd/>
            <a:tailEnd/>
          </a:ln>
        </p:spPr>
        <p:txBody>
          <a:bodyPr wrap="none">
            <a:prstTxWarp prst="textNoShape">
              <a:avLst/>
            </a:prstTxWarp>
            <a:spAutoFit/>
          </a:bodyPr>
          <a:lstStyle/>
          <a:p>
            <a:r>
              <a:rPr lang="en-US" sz="4000" b="1" dirty="0" smtClean="0">
                <a:solidFill>
                  <a:srgbClr val="212189"/>
                </a:solidFill>
                <a:ea typeface="Arial" pitchFamily="29" charset="0"/>
                <a:cs typeface="Arial" pitchFamily="29" charset="0"/>
              </a:rPr>
              <a:t>Iowa State</a:t>
            </a:r>
            <a:r>
              <a:rPr lang="en-US" sz="4000" b="1" dirty="0">
                <a:solidFill>
                  <a:srgbClr val="212189"/>
                </a:solidFill>
                <a:ea typeface="Arial" pitchFamily="29" charset="0"/>
                <a:cs typeface="Arial" pitchFamily="29" charset="0"/>
              </a:rPr>
              <a:t>-Wide Average Data</a:t>
            </a:r>
          </a:p>
        </p:txBody>
      </p:sp>
      <p:sp>
        <p:nvSpPr>
          <p:cNvPr id="10" name="Oval 3"/>
          <p:cNvSpPr>
            <a:spLocks noChangeArrowheads="1"/>
          </p:cNvSpPr>
          <p:nvPr/>
        </p:nvSpPr>
        <p:spPr bwMode="auto">
          <a:xfrm>
            <a:off x="762000" y="3074988"/>
            <a:ext cx="1981200" cy="533400"/>
          </a:xfrm>
          <a:prstGeom prst="ellipse">
            <a:avLst/>
          </a:prstGeom>
          <a:noFill/>
          <a:ln w="38100">
            <a:solidFill>
              <a:srgbClr val="FF0000"/>
            </a:solidFill>
            <a:round/>
            <a:headEnd/>
            <a:tailEnd/>
          </a:ln>
        </p:spPr>
        <p:txBody>
          <a:bodyPr>
            <a:prstTxWarp prst="textNoShape">
              <a:avLst/>
            </a:prstTxWarp>
          </a:bodyPr>
          <a:lstStyle/>
          <a:p>
            <a:pPr eaLnBrk="0" hangingPunct="0"/>
            <a:endParaRPr lang="en-US"/>
          </a:p>
        </p:txBody>
      </p:sp>
      <p:sp>
        <p:nvSpPr>
          <p:cNvPr id="11" name="TextBox 7"/>
          <p:cNvSpPr txBox="1">
            <a:spLocks noChangeArrowheads="1"/>
          </p:cNvSpPr>
          <p:nvPr/>
        </p:nvSpPr>
        <p:spPr bwMode="auto">
          <a:xfrm>
            <a:off x="1295400" y="3098800"/>
            <a:ext cx="867470" cy="369332"/>
          </a:xfrm>
          <a:prstGeom prst="rect">
            <a:avLst/>
          </a:prstGeom>
          <a:noFill/>
          <a:ln w="9525">
            <a:noFill/>
            <a:miter lim="800000"/>
            <a:headEnd/>
            <a:tailEnd/>
          </a:ln>
        </p:spPr>
        <p:txBody>
          <a:bodyPr wrap="none">
            <a:prstTxWarp prst="textNoShape">
              <a:avLst/>
            </a:prstTxWarp>
            <a:spAutoFit/>
          </a:bodyPr>
          <a:lstStyle/>
          <a:p>
            <a:r>
              <a:rPr lang="en-US" sz="1800" b="1" dirty="0">
                <a:solidFill>
                  <a:srgbClr val="FF0000"/>
                </a:solidFill>
              </a:rPr>
              <a:t>2 years</a:t>
            </a:r>
          </a:p>
        </p:txBody>
      </p:sp>
      <p:sp>
        <p:nvSpPr>
          <p:cNvPr id="12" name="Oval 3"/>
          <p:cNvSpPr>
            <a:spLocks noChangeArrowheads="1"/>
          </p:cNvSpPr>
          <p:nvPr/>
        </p:nvSpPr>
        <p:spPr bwMode="auto">
          <a:xfrm>
            <a:off x="5105400" y="2821781"/>
            <a:ext cx="3810000" cy="1143000"/>
          </a:xfrm>
          <a:prstGeom prst="ellipse">
            <a:avLst/>
          </a:prstGeom>
          <a:noFill/>
          <a:ln w="38100">
            <a:solidFill>
              <a:srgbClr val="FF0000"/>
            </a:solidFill>
            <a:round/>
            <a:headEnd/>
            <a:tailEnd/>
          </a:ln>
        </p:spPr>
        <p:txBody>
          <a:bodyPr>
            <a:prstTxWarp prst="textNoShape">
              <a:avLst/>
            </a:prstTxWarp>
          </a:bodyPr>
          <a:lstStyle/>
          <a:p>
            <a:pPr eaLnBrk="0" hangingPunct="0"/>
            <a:endParaRPr lang="en-US"/>
          </a:p>
        </p:txBody>
      </p:sp>
      <p:sp>
        <p:nvSpPr>
          <p:cNvPr id="13" name="TextBox 5"/>
          <p:cNvSpPr txBox="1">
            <a:spLocks noChangeArrowheads="1"/>
          </p:cNvSpPr>
          <p:nvPr/>
        </p:nvSpPr>
        <p:spPr bwMode="auto">
          <a:xfrm>
            <a:off x="6529735" y="3006447"/>
            <a:ext cx="867470" cy="369332"/>
          </a:xfrm>
          <a:prstGeom prst="rect">
            <a:avLst/>
          </a:prstGeom>
          <a:noFill/>
          <a:ln w="9525">
            <a:noFill/>
            <a:miter lim="800000"/>
            <a:headEnd/>
            <a:tailEnd/>
          </a:ln>
        </p:spPr>
        <p:txBody>
          <a:bodyPr wrap="none">
            <a:prstTxWarp prst="textNoShape">
              <a:avLst/>
            </a:prstTxWarp>
            <a:spAutoFit/>
          </a:bodyPr>
          <a:lstStyle/>
          <a:p>
            <a:r>
              <a:rPr lang="en-US" b="1" dirty="0">
                <a:solidFill>
                  <a:srgbClr val="FF0000"/>
                </a:solidFill>
              </a:rPr>
              <a:t>8 years</a:t>
            </a:r>
          </a:p>
        </p:txBody>
      </p:sp>
      <p:sp>
        <p:nvSpPr>
          <p:cNvPr id="14" name="TextBox 4"/>
          <p:cNvSpPr txBox="1">
            <a:spLocks noChangeArrowheads="1"/>
          </p:cNvSpPr>
          <p:nvPr/>
        </p:nvSpPr>
        <p:spPr bwMode="auto">
          <a:xfrm>
            <a:off x="3111500" y="2821781"/>
            <a:ext cx="2514600" cy="369332"/>
          </a:xfrm>
          <a:prstGeom prst="rect">
            <a:avLst/>
          </a:prstGeom>
          <a:noFill/>
          <a:ln w="9525">
            <a:noFill/>
            <a:miter lim="800000"/>
            <a:headEnd/>
            <a:tailEnd/>
          </a:ln>
        </p:spPr>
        <p:txBody>
          <a:bodyPr>
            <a:prstTxWarp prst="textNoShape">
              <a:avLst/>
            </a:prstTxWarp>
            <a:spAutoFit/>
          </a:bodyPr>
          <a:lstStyle/>
          <a:p>
            <a:r>
              <a:rPr lang="en-US" b="1" dirty="0">
                <a:solidFill>
                  <a:srgbClr val="FF0000"/>
                </a:solidFill>
              </a:rPr>
              <a:t>Totals above 40”</a:t>
            </a:r>
          </a:p>
        </p:txBody>
      </p:sp>
    </p:spTree>
    <p:extLst>
      <p:ext uri="{BB962C8B-B14F-4D97-AF65-F5344CB8AC3E}">
        <p14:creationId xmlns:p14="http://schemas.microsoft.com/office/powerpoint/2010/main" val="30571539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crp_annual_precip_1896_inches 1"/>
          <p:cNvPicPr>
            <a:picLocks noChangeAspect="1" noChangeArrowheads="1"/>
          </p:cNvPicPr>
          <p:nvPr/>
        </p:nvPicPr>
        <p:blipFill>
          <a:blip r:embed="rId3"/>
          <a:srcRect/>
          <a:stretch>
            <a:fillRect/>
          </a:stretch>
        </p:blipFill>
        <p:spPr bwMode="auto">
          <a:xfrm>
            <a:off x="0" y="1874006"/>
            <a:ext cx="9185275" cy="4983994"/>
          </a:xfrm>
          <a:prstGeom prst="rect">
            <a:avLst/>
          </a:prstGeom>
          <a:noFill/>
          <a:ln w="9525">
            <a:noFill/>
            <a:miter lim="800000"/>
            <a:headEnd/>
            <a:tailEnd/>
          </a:ln>
        </p:spPr>
      </p:pic>
      <p:sp>
        <p:nvSpPr>
          <p:cNvPr id="9"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crp_annual_precip_1896_inches 1"/>
          <p:cNvPicPr>
            <a:picLocks noChangeAspect="1" noChangeArrowheads="1"/>
          </p:cNvPicPr>
          <p:nvPr/>
        </p:nvPicPr>
        <p:blipFill>
          <a:blip r:embed="rId3"/>
          <a:srcRect/>
          <a:stretch>
            <a:fillRect/>
          </a:stretch>
        </p:blipFill>
        <p:spPr bwMode="auto">
          <a:xfrm>
            <a:off x="0" y="1874006"/>
            <a:ext cx="9185275" cy="4983994"/>
          </a:xfrm>
          <a:prstGeom prst="rect">
            <a:avLst/>
          </a:prstGeom>
          <a:noFill/>
          <a:ln w="9525">
            <a:noFill/>
            <a:miter lim="800000"/>
            <a:headEnd/>
            <a:tailEnd/>
          </a:ln>
        </p:spPr>
      </p:pic>
      <p:sp>
        <p:nvSpPr>
          <p:cNvPr id="70660" name="TextBox 3"/>
          <p:cNvSpPr txBox="1">
            <a:spLocks noChangeArrowheads="1"/>
          </p:cNvSpPr>
          <p:nvPr/>
        </p:nvSpPr>
        <p:spPr bwMode="auto">
          <a:xfrm>
            <a:off x="1066800" y="5882126"/>
            <a:ext cx="711200" cy="369888"/>
          </a:xfrm>
          <a:prstGeom prst="rect">
            <a:avLst/>
          </a:prstGeom>
          <a:noFill/>
          <a:ln w="9525">
            <a:noFill/>
            <a:miter lim="800000"/>
            <a:headEnd/>
            <a:tailEnd/>
          </a:ln>
        </p:spPr>
        <p:txBody>
          <a:bodyPr wrap="none">
            <a:prstTxWarp prst="textNoShape">
              <a:avLst/>
            </a:prstTxWarp>
            <a:spAutoFit/>
          </a:bodyPr>
          <a:lstStyle/>
          <a:p>
            <a:r>
              <a:rPr lang="en-US" sz="1800" b="1" dirty="0">
                <a:solidFill>
                  <a:srgbClr val="FF0000"/>
                </a:solidFill>
              </a:rPr>
              <a:t>28.0”</a:t>
            </a:r>
          </a:p>
        </p:txBody>
      </p:sp>
      <p:sp>
        <p:nvSpPr>
          <p:cNvPr id="70661" name="TextBox 4"/>
          <p:cNvSpPr txBox="1">
            <a:spLocks noChangeArrowheads="1"/>
          </p:cNvSpPr>
          <p:nvPr/>
        </p:nvSpPr>
        <p:spPr bwMode="auto">
          <a:xfrm>
            <a:off x="7289800" y="5882126"/>
            <a:ext cx="711200" cy="369888"/>
          </a:xfrm>
          <a:prstGeom prst="rect">
            <a:avLst/>
          </a:prstGeom>
          <a:noFill/>
          <a:ln w="9525">
            <a:noFill/>
            <a:miter lim="800000"/>
            <a:headEnd/>
            <a:tailEnd/>
          </a:ln>
        </p:spPr>
        <p:txBody>
          <a:bodyPr wrap="none">
            <a:prstTxWarp prst="textNoShape">
              <a:avLst/>
            </a:prstTxWarp>
            <a:spAutoFit/>
          </a:bodyPr>
          <a:lstStyle/>
          <a:p>
            <a:r>
              <a:rPr lang="en-US" sz="1800" b="1" dirty="0">
                <a:solidFill>
                  <a:srgbClr val="FF0000"/>
                </a:solidFill>
              </a:rPr>
              <a:t>37.0”</a:t>
            </a:r>
          </a:p>
        </p:txBody>
      </p:sp>
      <p:cxnSp>
        <p:nvCxnSpPr>
          <p:cNvPr id="70662" name="Straight Arrow Connector 5"/>
          <p:cNvCxnSpPr>
            <a:cxnSpLocks noChangeShapeType="1"/>
          </p:cNvCxnSpPr>
          <p:nvPr/>
        </p:nvCxnSpPr>
        <p:spPr bwMode="auto">
          <a:xfrm rot="16200000" flipV="1">
            <a:off x="342900" y="5158226"/>
            <a:ext cx="1066800" cy="381000"/>
          </a:xfrm>
          <a:prstGeom prst="straightConnector1">
            <a:avLst/>
          </a:prstGeom>
          <a:noFill/>
          <a:ln w="28575">
            <a:solidFill>
              <a:srgbClr val="FF0000"/>
            </a:solidFill>
            <a:round/>
            <a:headEnd/>
            <a:tailEnd type="arrow" w="med" len="med"/>
          </a:ln>
        </p:spPr>
      </p:cxnSp>
      <p:cxnSp>
        <p:nvCxnSpPr>
          <p:cNvPr id="70663" name="Straight Arrow Connector 7"/>
          <p:cNvCxnSpPr>
            <a:cxnSpLocks noChangeShapeType="1"/>
          </p:cNvCxnSpPr>
          <p:nvPr/>
        </p:nvCxnSpPr>
        <p:spPr bwMode="auto">
          <a:xfrm rot="5400000" flipH="1" flipV="1">
            <a:off x="7411376" y="4724374"/>
            <a:ext cx="1480677" cy="834829"/>
          </a:xfrm>
          <a:prstGeom prst="straightConnector1">
            <a:avLst/>
          </a:prstGeom>
          <a:noFill/>
          <a:ln w="28575">
            <a:solidFill>
              <a:srgbClr val="FF0000"/>
            </a:solidFill>
            <a:round/>
            <a:headEnd/>
            <a:tailEnd type="arrow" w="med" len="med"/>
          </a:ln>
        </p:spPr>
      </p:cxnSp>
      <p:sp>
        <p:nvSpPr>
          <p:cNvPr id="70664" name="TextBox 9"/>
          <p:cNvSpPr txBox="1">
            <a:spLocks noChangeArrowheads="1"/>
          </p:cNvSpPr>
          <p:nvPr/>
        </p:nvSpPr>
        <p:spPr bwMode="auto">
          <a:xfrm>
            <a:off x="3581400" y="5790051"/>
            <a:ext cx="1441420" cy="369332"/>
          </a:xfrm>
          <a:prstGeom prst="rect">
            <a:avLst/>
          </a:prstGeom>
          <a:noFill/>
          <a:ln w="9525">
            <a:noFill/>
            <a:miter lim="800000"/>
            <a:headEnd/>
            <a:tailEnd/>
          </a:ln>
        </p:spPr>
        <p:txBody>
          <a:bodyPr wrap="none">
            <a:prstTxWarp prst="textNoShape">
              <a:avLst/>
            </a:prstTxWarp>
            <a:spAutoFit/>
          </a:bodyPr>
          <a:lstStyle/>
          <a:p>
            <a:r>
              <a:rPr lang="en-US" b="1" dirty="0">
                <a:solidFill>
                  <a:srgbClr val="FF0000"/>
                </a:solidFill>
              </a:rPr>
              <a:t>32% increase</a:t>
            </a:r>
          </a:p>
        </p:txBody>
      </p:sp>
      <p:sp>
        <p:nvSpPr>
          <p:cNvPr id="9"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sp>
        <p:nvSpPr>
          <p:cNvPr id="10" name="Rectangle 9"/>
          <p:cNvSpPr/>
          <p:nvPr/>
        </p:nvSpPr>
        <p:spPr>
          <a:xfrm>
            <a:off x="8613579" y="3585634"/>
            <a:ext cx="88900" cy="76199"/>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8569129" y="3738034"/>
            <a:ext cx="88900" cy="76199"/>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crp_annual_precip_1896_inches 1"/>
          <p:cNvPicPr>
            <a:picLocks noChangeAspect="1" noChangeArrowheads="1"/>
          </p:cNvPicPr>
          <p:nvPr/>
        </p:nvPicPr>
        <p:blipFill>
          <a:blip r:embed="rId3"/>
          <a:srcRect/>
          <a:stretch>
            <a:fillRect/>
          </a:stretch>
        </p:blipFill>
        <p:spPr bwMode="auto">
          <a:xfrm>
            <a:off x="0" y="1874006"/>
            <a:ext cx="9185275" cy="4983994"/>
          </a:xfrm>
          <a:prstGeom prst="rect">
            <a:avLst/>
          </a:prstGeom>
          <a:noFill/>
          <a:ln w="9525">
            <a:noFill/>
            <a:miter lim="800000"/>
            <a:headEnd/>
            <a:tailEnd/>
          </a:ln>
        </p:spPr>
      </p:pic>
      <p:sp>
        <p:nvSpPr>
          <p:cNvPr id="70660" name="TextBox 3"/>
          <p:cNvSpPr txBox="1">
            <a:spLocks noChangeArrowheads="1"/>
          </p:cNvSpPr>
          <p:nvPr/>
        </p:nvSpPr>
        <p:spPr bwMode="auto">
          <a:xfrm>
            <a:off x="1066800" y="5882126"/>
            <a:ext cx="711200" cy="369888"/>
          </a:xfrm>
          <a:prstGeom prst="rect">
            <a:avLst/>
          </a:prstGeom>
          <a:noFill/>
          <a:ln w="9525">
            <a:noFill/>
            <a:miter lim="800000"/>
            <a:headEnd/>
            <a:tailEnd/>
          </a:ln>
        </p:spPr>
        <p:txBody>
          <a:bodyPr wrap="none">
            <a:prstTxWarp prst="textNoShape">
              <a:avLst/>
            </a:prstTxWarp>
            <a:spAutoFit/>
          </a:bodyPr>
          <a:lstStyle/>
          <a:p>
            <a:r>
              <a:rPr lang="en-US" sz="1800" b="1" dirty="0">
                <a:solidFill>
                  <a:srgbClr val="FF0000"/>
                </a:solidFill>
              </a:rPr>
              <a:t>28.0”</a:t>
            </a:r>
          </a:p>
        </p:txBody>
      </p:sp>
      <p:sp>
        <p:nvSpPr>
          <p:cNvPr id="70661" name="TextBox 4"/>
          <p:cNvSpPr txBox="1">
            <a:spLocks noChangeArrowheads="1"/>
          </p:cNvSpPr>
          <p:nvPr/>
        </p:nvSpPr>
        <p:spPr bwMode="auto">
          <a:xfrm>
            <a:off x="7289800" y="5882126"/>
            <a:ext cx="711200" cy="369888"/>
          </a:xfrm>
          <a:prstGeom prst="rect">
            <a:avLst/>
          </a:prstGeom>
          <a:noFill/>
          <a:ln w="9525">
            <a:noFill/>
            <a:miter lim="800000"/>
            <a:headEnd/>
            <a:tailEnd/>
          </a:ln>
        </p:spPr>
        <p:txBody>
          <a:bodyPr wrap="none">
            <a:prstTxWarp prst="textNoShape">
              <a:avLst/>
            </a:prstTxWarp>
            <a:spAutoFit/>
          </a:bodyPr>
          <a:lstStyle/>
          <a:p>
            <a:r>
              <a:rPr lang="en-US" sz="1800" b="1" dirty="0">
                <a:solidFill>
                  <a:srgbClr val="FF0000"/>
                </a:solidFill>
              </a:rPr>
              <a:t>37.0”</a:t>
            </a:r>
          </a:p>
        </p:txBody>
      </p:sp>
      <p:cxnSp>
        <p:nvCxnSpPr>
          <p:cNvPr id="70662" name="Straight Arrow Connector 5"/>
          <p:cNvCxnSpPr>
            <a:cxnSpLocks noChangeShapeType="1"/>
          </p:cNvCxnSpPr>
          <p:nvPr/>
        </p:nvCxnSpPr>
        <p:spPr bwMode="auto">
          <a:xfrm rot="16200000" flipV="1">
            <a:off x="342900" y="5158226"/>
            <a:ext cx="1066800" cy="381000"/>
          </a:xfrm>
          <a:prstGeom prst="straightConnector1">
            <a:avLst/>
          </a:prstGeom>
          <a:noFill/>
          <a:ln w="28575">
            <a:solidFill>
              <a:srgbClr val="FF0000"/>
            </a:solidFill>
            <a:round/>
            <a:headEnd/>
            <a:tailEnd type="arrow" w="med" len="med"/>
          </a:ln>
        </p:spPr>
      </p:cxnSp>
      <p:cxnSp>
        <p:nvCxnSpPr>
          <p:cNvPr id="70663" name="Straight Arrow Connector 7"/>
          <p:cNvCxnSpPr>
            <a:cxnSpLocks noChangeShapeType="1"/>
          </p:cNvCxnSpPr>
          <p:nvPr/>
        </p:nvCxnSpPr>
        <p:spPr bwMode="auto">
          <a:xfrm rot="5400000" flipH="1" flipV="1">
            <a:off x="7411376" y="4724374"/>
            <a:ext cx="1480677" cy="834829"/>
          </a:xfrm>
          <a:prstGeom prst="straightConnector1">
            <a:avLst/>
          </a:prstGeom>
          <a:noFill/>
          <a:ln w="28575">
            <a:solidFill>
              <a:srgbClr val="FF0000"/>
            </a:solidFill>
            <a:round/>
            <a:headEnd/>
            <a:tailEnd type="arrow" w="med" len="med"/>
          </a:ln>
        </p:spPr>
      </p:cxnSp>
      <p:sp>
        <p:nvSpPr>
          <p:cNvPr id="70664" name="TextBox 9"/>
          <p:cNvSpPr txBox="1">
            <a:spLocks noChangeArrowheads="1"/>
          </p:cNvSpPr>
          <p:nvPr/>
        </p:nvSpPr>
        <p:spPr bwMode="auto">
          <a:xfrm>
            <a:off x="3581400" y="5790051"/>
            <a:ext cx="1441420" cy="369332"/>
          </a:xfrm>
          <a:prstGeom prst="rect">
            <a:avLst/>
          </a:prstGeom>
          <a:noFill/>
          <a:ln w="9525">
            <a:noFill/>
            <a:miter lim="800000"/>
            <a:headEnd/>
            <a:tailEnd/>
          </a:ln>
        </p:spPr>
        <p:txBody>
          <a:bodyPr wrap="none">
            <a:prstTxWarp prst="textNoShape">
              <a:avLst/>
            </a:prstTxWarp>
            <a:spAutoFit/>
          </a:bodyPr>
          <a:lstStyle/>
          <a:p>
            <a:r>
              <a:rPr lang="en-US" b="1" dirty="0">
                <a:solidFill>
                  <a:srgbClr val="FF0000"/>
                </a:solidFill>
              </a:rPr>
              <a:t>32% increase</a:t>
            </a:r>
          </a:p>
        </p:txBody>
      </p:sp>
      <p:sp>
        <p:nvSpPr>
          <p:cNvPr id="9"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sp>
        <p:nvSpPr>
          <p:cNvPr id="10" name="Rectangle 9"/>
          <p:cNvSpPr/>
          <p:nvPr/>
        </p:nvSpPr>
        <p:spPr>
          <a:xfrm>
            <a:off x="8613579" y="3585634"/>
            <a:ext cx="88900" cy="76199"/>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8569129" y="3738034"/>
            <a:ext cx="88900" cy="76199"/>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482600" y="3585634"/>
            <a:ext cx="1168400" cy="609600"/>
          </a:xfrm>
          <a:prstGeom prst="ellipse">
            <a:avLst/>
          </a:prstGeom>
          <a:no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4572000" y="2857500"/>
            <a:ext cx="4381500" cy="1238250"/>
          </a:xfrm>
          <a:prstGeom prst="ellipse">
            <a:avLst/>
          </a:prstGeom>
          <a:no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1778000" y="2857500"/>
            <a:ext cx="2319867" cy="646331"/>
          </a:xfrm>
          <a:prstGeom prst="rect">
            <a:avLst/>
          </a:prstGeom>
          <a:noFill/>
        </p:spPr>
        <p:txBody>
          <a:bodyPr wrap="square" rtlCol="0">
            <a:spAutoFit/>
          </a:bodyPr>
          <a:lstStyle/>
          <a:p>
            <a:pPr algn="ctr"/>
            <a:r>
              <a:rPr lang="en-US" b="1" dirty="0" smtClean="0">
                <a:solidFill>
                  <a:srgbClr val="FF0000"/>
                </a:solidFill>
              </a:rPr>
              <a:t>Years with more than 40 inches</a:t>
            </a:r>
            <a:endParaRPr lang="en-US" b="1" dirty="0">
              <a:solidFill>
                <a:srgbClr val="FF0000"/>
              </a:solidFill>
            </a:endParaRPr>
          </a:p>
        </p:txBody>
      </p:sp>
      <p:sp>
        <p:nvSpPr>
          <p:cNvPr id="15" name="TextBox 14"/>
          <p:cNvSpPr txBox="1"/>
          <p:nvPr/>
        </p:nvSpPr>
        <p:spPr>
          <a:xfrm>
            <a:off x="1217630" y="3726418"/>
            <a:ext cx="301660" cy="369332"/>
          </a:xfrm>
          <a:prstGeom prst="rect">
            <a:avLst/>
          </a:prstGeom>
          <a:noFill/>
        </p:spPr>
        <p:txBody>
          <a:bodyPr wrap="none" rtlCol="0">
            <a:spAutoFit/>
          </a:bodyPr>
          <a:lstStyle/>
          <a:p>
            <a:r>
              <a:rPr lang="en-US" dirty="0" smtClean="0">
                <a:solidFill>
                  <a:srgbClr val="FF0000"/>
                </a:solidFill>
              </a:rPr>
              <a:t>1</a:t>
            </a:r>
            <a:endParaRPr lang="en-US" dirty="0">
              <a:solidFill>
                <a:srgbClr val="FF0000"/>
              </a:solidFill>
            </a:endParaRPr>
          </a:p>
        </p:txBody>
      </p:sp>
      <p:sp>
        <p:nvSpPr>
          <p:cNvPr id="16" name="TextBox 15"/>
          <p:cNvSpPr txBox="1"/>
          <p:nvPr/>
        </p:nvSpPr>
        <p:spPr>
          <a:xfrm>
            <a:off x="5960533" y="3183467"/>
            <a:ext cx="418654" cy="369332"/>
          </a:xfrm>
          <a:prstGeom prst="rect">
            <a:avLst/>
          </a:prstGeom>
          <a:noFill/>
        </p:spPr>
        <p:txBody>
          <a:bodyPr wrap="none" rtlCol="0">
            <a:spAutoFit/>
          </a:bodyPr>
          <a:lstStyle/>
          <a:p>
            <a:r>
              <a:rPr lang="en-US" b="1" dirty="0" smtClean="0">
                <a:solidFill>
                  <a:srgbClr val="FF0000"/>
                </a:solidFill>
              </a:rPr>
              <a:t>11</a:t>
            </a:r>
            <a:endParaRPr lang="en-US" b="1"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4" descr="Extremes cover.tiff"/>
          <p:cNvPicPr>
            <a:picLocks noChangeAspect="1"/>
          </p:cNvPicPr>
          <p:nvPr/>
        </p:nvPicPr>
        <p:blipFill>
          <a:blip r:embed="rId2"/>
          <a:srcRect/>
          <a:stretch>
            <a:fillRect/>
          </a:stretch>
        </p:blipFill>
        <p:spPr bwMode="auto">
          <a:xfrm>
            <a:off x="0" y="1133562"/>
            <a:ext cx="4451015" cy="5724437"/>
          </a:xfrm>
          <a:prstGeom prst="rect">
            <a:avLst/>
          </a:prstGeom>
          <a:noFill/>
          <a:ln w="9525">
            <a:noFill/>
            <a:miter lim="800000"/>
            <a:headEnd/>
            <a:tailEnd/>
          </a:ln>
        </p:spPr>
      </p:pic>
      <p:sp>
        <p:nvSpPr>
          <p:cNvPr id="76803" name="TextBox 6"/>
          <p:cNvSpPr txBox="1">
            <a:spLocks noChangeArrowheads="1"/>
          </p:cNvSpPr>
          <p:nvPr/>
        </p:nvSpPr>
        <p:spPr bwMode="auto">
          <a:xfrm>
            <a:off x="4925070" y="1282215"/>
            <a:ext cx="3505200" cy="3140075"/>
          </a:xfrm>
          <a:prstGeom prst="rect">
            <a:avLst/>
          </a:prstGeom>
          <a:noFill/>
          <a:ln w="9525">
            <a:noFill/>
            <a:miter lim="800000"/>
            <a:headEnd/>
            <a:tailEnd/>
          </a:ln>
        </p:spPr>
        <p:txBody>
          <a:bodyPr>
            <a:prstTxWarp prst="textNoShape">
              <a:avLst/>
            </a:prstTxWarp>
            <a:spAutoFit/>
          </a:bodyPr>
          <a:lstStyle/>
          <a:p>
            <a:r>
              <a:rPr lang="en-US" sz="1800" dirty="0">
                <a:solidFill>
                  <a:srgbClr val="212189"/>
                </a:solidFill>
                <a:latin typeface="Calibri" pitchFamily="29" charset="0"/>
              </a:rPr>
              <a:t>“One of the clearest trends in the United States observational record is an increasing frequency and intensity of heavy precipitation events… Over the last century there was a 50% increase in the frequency of days with precipitation over 101.6 mm (four inches) in the upper </a:t>
            </a:r>
            <a:r>
              <a:rPr lang="en-US" sz="1800" dirty="0" err="1">
                <a:solidFill>
                  <a:srgbClr val="212189"/>
                </a:solidFill>
                <a:latin typeface="Calibri" pitchFamily="29" charset="0"/>
              </a:rPr>
              <a:t>midwestern</a:t>
            </a:r>
            <a:r>
              <a:rPr lang="en-US" sz="1800" dirty="0">
                <a:solidFill>
                  <a:srgbClr val="212189"/>
                </a:solidFill>
                <a:latin typeface="Calibri" pitchFamily="29" charset="0"/>
              </a:rPr>
              <a:t> U.S.; this trend is statistically significant “</a:t>
            </a:r>
          </a:p>
        </p:txBody>
      </p:sp>
      <p:pic>
        <p:nvPicPr>
          <p:cNvPr id="76804" name="Picture 4" descr="HeavyPrecipMap.tiff"/>
          <p:cNvPicPr>
            <a:picLocks noChangeAspect="1"/>
          </p:cNvPicPr>
          <p:nvPr/>
        </p:nvPicPr>
        <p:blipFill>
          <a:blip r:embed="rId3"/>
          <a:srcRect/>
          <a:stretch>
            <a:fillRect/>
          </a:stretch>
        </p:blipFill>
        <p:spPr bwMode="auto">
          <a:xfrm>
            <a:off x="6209142" y="4167199"/>
            <a:ext cx="2064073" cy="2188512"/>
          </a:xfrm>
          <a:prstGeom prst="rect">
            <a:avLst/>
          </a:prstGeom>
          <a:noFill/>
          <a:ln w="9525">
            <a:noFill/>
            <a:miter lim="800000"/>
            <a:headEnd/>
            <a:tailEnd/>
          </a:ln>
        </p:spPr>
      </p:pic>
      <p:sp>
        <p:nvSpPr>
          <p:cNvPr id="76805" name="TextBox 4"/>
          <p:cNvSpPr txBox="1">
            <a:spLocks noChangeArrowheads="1"/>
          </p:cNvSpPr>
          <p:nvPr/>
        </p:nvSpPr>
        <p:spPr bwMode="auto">
          <a:xfrm>
            <a:off x="5486400" y="6324600"/>
            <a:ext cx="3657600" cy="554038"/>
          </a:xfrm>
          <a:prstGeom prst="rect">
            <a:avLst/>
          </a:prstGeom>
          <a:noFill/>
          <a:ln w="9525">
            <a:noFill/>
            <a:miter lim="800000"/>
            <a:headEnd/>
            <a:tailEnd/>
          </a:ln>
        </p:spPr>
        <p:txBody>
          <a:bodyPr>
            <a:prstTxWarp prst="textNoShape">
              <a:avLst/>
            </a:prstTxWarp>
            <a:spAutoFit/>
          </a:bodyPr>
          <a:lstStyle/>
          <a:p>
            <a:r>
              <a:rPr lang="en-US" sz="1000">
                <a:solidFill>
                  <a:srgbClr val="B21524"/>
                </a:solidFill>
              </a:rPr>
              <a:t>Karl, T. R., J. M. Melillo, and T. C. Peterson, (eds.), 2009:  Global Climate Change Impacts in the United States. Cambridge University Press, 2009, 196pp.</a:t>
            </a: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pic>
        <p:nvPicPr>
          <p:cNvPr id="3" name="Picture 2" descr="CedarRapidsExtremePrecip2010.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86825"/>
            <a:ext cx="9141623" cy="5671175"/>
          </a:xfrm>
          <a:prstGeom prst="rect">
            <a:avLst/>
          </a:prstGeom>
        </p:spPr>
      </p:pic>
      <p:cxnSp>
        <p:nvCxnSpPr>
          <p:cNvPr id="4" name="Straight Arrow Connector 7"/>
          <p:cNvCxnSpPr>
            <a:cxnSpLocks noChangeShapeType="1"/>
          </p:cNvCxnSpPr>
          <p:nvPr/>
        </p:nvCxnSpPr>
        <p:spPr bwMode="auto">
          <a:xfrm flipH="1" flipV="1">
            <a:off x="880533" y="5012268"/>
            <a:ext cx="914400" cy="767820"/>
          </a:xfrm>
          <a:prstGeom prst="straightConnector1">
            <a:avLst/>
          </a:prstGeom>
          <a:noFill/>
          <a:ln w="28575">
            <a:solidFill>
              <a:srgbClr val="FF0000"/>
            </a:solidFill>
            <a:round/>
            <a:headEnd/>
            <a:tailEnd type="arrow" w="med" len="med"/>
          </a:ln>
        </p:spPr>
      </p:cxnSp>
      <p:cxnSp>
        <p:nvCxnSpPr>
          <p:cNvPr id="6" name="Straight Arrow Connector 7"/>
          <p:cNvCxnSpPr>
            <a:cxnSpLocks noChangeShapeType="1"/>
          </p:cNvCxnSpPr>
          <p:nvPr/>
        </p:nvCxnSpPr>
        <p:spPr bwMode="auto">
          <a:xfrm flipV="1">
            <a:off x="8001000" y="4311650"/>
            <a:ext cx="711200" cy="1560513"/>
          </a:xfrm>
          <a:prstGeom prst="straightConnector1">
            <a:avLst/>
          </a:prstGeom>
          <a:noFill/>
          <a:ln w="28575">
            <a:solidFill>
              <a:srgbClr val="FF0000"/>
            </a:solidFill>
            <a:round/>
            <a:headEnd/>
            <a:tailEnd type="arrow" w="med" len="med"/>
          </a:ln>
        </p:spPr>
      </p:cxnSp>
      <p:sp>
        <p:nvSpPr>
          <p:cNvPr id="7" name="TextBox 4"/>
          <p:cNvSpPr txBox="1">
            <a:spLocks noChangeArrowheads="1"/>
          </p:cNvSpPr>
          <p:nvPr/>
        </p:nvSpPr>
        <p:spPr bwMode="auto">
          <a:xfrm>
            <a:off x="6848475" y="5609432"/>
            <a:ext cx="971728" cy="369332"/>
          </a:xfrm>
          <a:prstGeom prst="rect">
            <a:avLst/>
          </a:prstGeom>
          <a:noFill/>
          <a:ln w="9525">
            <a:noFill/>
            <a:miter lim="800000"/>
            <a:headEnd/>
            <a:tailEnd/>
          </a:ln>
        </p:spPr>
        <p:txBody>
          <a:bodyPr wrap="none">
            <a:prstTxWarp prst="textNoShape">
              <a:avLst/>
            </a:prstTxWarp>
            <a:spAutoFit/>
          </a:bodyPr>
          <a:lstStyle/>
          <a:p>
            <a:r>
              <a:rPr lang="en-US" sz="1800" b="1" dirty="0" smtClean="0">
                <a:solidFill>
                  <a:srgbClr val="FF0000"/>
                </a:solidFill>
              </a:rPr>
              <a:t>6.0 </a:t>
            </a:r>
            <a:r>
              <a:rPr lang="en-US" sz="1800" b="1" dirty="0">
                <a:solidFill>
                  <a:srgbClr val="FF0000"/>
                </a:solidFill>
              </a:rPr>
              <a:t>days</a:t>
            </a:r>
          </a:p>
        </p:txBody>
      </p:sp>
      <p:sp>
        <p:nvSpPr>
          <p:cNvPr id="8" name="TextBox 9"/>
          <p:cNvSpPr txBox="1">
            <a:spLocks noChangeArrowheads="1"/>
          </p:cNvSpPr>
          <p:nvPr/>
        </p:nvSpPr>
        <p:spPr bwMode="auto">
          <a:xfrm>
            <a:off x="3048000" y="5590382"/>
            <a:ext cx="1441420" cy="369332"/>
          </a:xfrm>
          <a:prstGeom prst="rect">
            <a:avLst/>
          </a:prstGeom>
          <a:noFill/>
          <a:ln w="9525">
            <a:noFill/>
            <a:miter lim="800000"/>
            <a:headEnd/>
            <a:tailEnd/>
          </a:ln>
        </p:spPr>
        <p:txBody>
          <a:bodyPr wrap="none">
            <a:prstTxWarp prst="textNoShape">
              <a:avLst/>
            </a:prstTxWarp>
            <a:spAutoFit/>
          </a:bodyPr>
          <a:lstStyle/>
          <a:p>
            <a:r>
              <a:rPr lang="en-US" b="1" dirty="0" smtClean="0">
                <a:solidFill>
                  <a:srgbClr val="FF0000"/>
                </a:solidFill>
              </a:rPr>
              <a:t>67% </a:t>
            </a:r>
            <a:r>
              <a:rPr lang="en-US" b="1" dirty="0">
                <a:solidFill>
                  <a:srgbClr val="FF0000"/>
                </a:solidFill>
              </a:rPr>
              <a:t>increase</a:t>
            </a:r>
          </a:p>
        </p:txBody>
      </p:sp>
      <p:sp>
        <p:nvSpPr>
          <p:cNvPr id="12" name="TextBox 3"/>
          <p:cNvSpPr txBox="1">
            <a:spLocks noChangeArrowheads="1"/>
          </p:cNvSpPr>
          <p:nvPr/>
        </p:nvSpPr>
        <p:spPr bwMode="auto">
          <a:xfrm>
            <a:off x="1794933" y="5595144"/>
            <a:ext cx="971728" cy="369332"/>
          </a:xfrm>
          <a:prstGeom prst="rect">
            <a:avLst/>
          </a:prstGeom>
          <a:noFill/>
          <a:ln w="9525">
            <a:noFill/>
            <a:miter lim="800000"/>
            <a:headEnd/>
            <a:tailEnd/>
          </a:ln>
        </p:spPr>
        <p:txBody>
          <a:bodyPr wrap="none">
            <a:prstTxWarp prst="textNoShape">
              <a:avLst/>
            </a:prstTxWarp>
            <a:spAutoFit/>
          </a:bodyPr>
          <a:lstStyle/>
          <a:p>
            <a:r>
              <a:rPr lang="en-US" b="1" dirty="0" smtClean="0">
                <a:solidFill>
                  <a:srgbClr val="FF0000"/>
                </a:solidFill>
              </a:rPr>
              <a:t>3.6</a:t>
            </a:r>
            <a:r>
              <a:rPr lang="en-US" sz="1800" b="1" dirty="0" smtClean="0">
                <a:solidFill>
                  <a:srgbClr val="FF0000"/>
                </a:solidFill>
              </a:rPr>
              <a:t> </a:t>
            </a:r>
            <a:r>
              <a:rPr lang="en-US" sz="1800" b="1" dirty="0">
                <a:solidFill>
                  <a:srgbClr val="FF0000"/>
                </a:solidFill>
              </a:rPr>
              <a:t>days</a:t>
            </a:r>
          </a:p>
        </p:txBody>
      </p:sp>
    </p:spTree>
    <p:extLst>
      <p:ext uri="{BB962C8B-B14F-4D97-AF65-F5344CB8AC3E}">
        <p14:creationId xmlns:p14="http://schemas.microsoft.com/office/powerpoint/2010/main" val="125983743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pic>
        <p:nvPicPr>
          <p:cNvPr id="3" name="Picture 2" descr="CedarRapidsExtremePrecip2010.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86825"/>
            <a:ext cx="9141623" cy="5671175"/>
          </a:xfrm>
          <a:prstGeom prst="rect">
            <a:avLst/>
          </a:prstGeom>
        </p:spPr>
      </p:pic>
      <p:cxnSp>
        <p:nvCxnSpPr>
          <p:cNvPr id="4" name="Straight Arrow Connector 7"/>
          <p:cNvCxnSpPr>
            <a:cxnSpLocks noChangeShapeType="1"/>
          </p:cNvCxnSpPr>
          <p:nvPr/>
        </p:nvCxnSpPr>
        <p:spPr bwMode="auto">
          <a:xfrm flipH="1" flipV="1">
            <a:off x="880533" y="5012268"/>
            <a:ext cx="914400" cy="767820"/>
          </a:xfrm>
          <a:prstGeom prst="straightConnector1">
            <a:avLst/>
          </a:prstGeom>
          <a:noFill/>
          <a:ln w="28575">
            <a:solidFill>
              <a:srgbClr val="FF0000"/>
            </a:solidFill>
            <a:round/>
            <a:headEnd/>
            <a:tailEnd type="arrow" w="med" len="med"/>
          </a:ln>
        </p:spPr>
      </p:cxnSp>
      <p:sp>
        <p:nvSpPr>
          <p:cNvPr id="5" name="TextBox 3"/>
          <p:cNvSpPr txBox="1">
            <a:spLocks noChangeArrowheads="1"/>
          </p:cNvSpPr>
          <p:nvPr/>
        </p:nvSpPr>
        <p:spPr bwMode="auto">
          <a:xfrm>
            <a:off x="1794933" y="5595144"/>
            <a:ext cx="971728" cy="369332"/>
          </a:xfrm>
          <a:prstGeom prst="rect">
            <a:avLst/>
          </a:prstGeom>
          <a:noFill/>
          <a:ln w="9525">
            <a:noFill/>
            <a:miter lim="800000"/>
            <a:headEnd/>
            <a:tailEnd/>
          </a:ln>
        </p:spPr>
        <p:txBody>
          <a:bodyPr wrap="none">
            <a:prstTxWarp prst="textNoShape">
              <a:avLst/>
            </a:prstTxWarp>
            <a:spAutoFit/>
          </a:bodyPr>
          <a:lstStyle/>
          <a:p>
            <a:r>
              <a:rPr lang="en-US" b="1" dirty="0" smtClean="0">
                <a:solidFill>
                  <a:srgbClr val="FF0000"/>
                </a:solidFill>
              </a:rPr>
              <a:t>3.6</a:t>
            </a:r>
            <a:r>
              <a:rPr lang="en-US" sz="1800" b="1" dirty="0" smtClean="0">
                <a:solidFill>
                  <a:srgbClr val="FF0000"/>
                </a:solidFill>
              </a:rPr>
              <a:t> </a:t>
            </a:r>
            <a:r>
              <a:rPr lang="en-US" sz="1800" b="1" dirty="0">
                <a:solidFill>
                  <a:srgbClr val="FF0000"/>
                </a:solidFill>
              </a:rPr>
              <a:t>days</a:t>
            </a:r>
          </a:p>
        </p:txBody>
      </p:sp>
      <p:cxnSp>
        <p:nvCxnSpPr>
          <p:cNvPr id="6" name="Straight Arrow Connector 7"/>
          <p:cNvCxnSpPr>
            <a:cxnSpLocks noChangeShapeType="1"/>
          </p:cNvCxnSpPr>
          <p:nvPr/>
        </p:nvCxnSpPr>
        <p:spPr bwMode="auto">
          <a:xfrm flipV="1">
            <a:off x="8001000" y="4311650"/>
            <a:ext cx="711200" cy="1560513"/>
          </a:xfrm>
          <a:prstGeom prst="straightConnector1">
            <a:avLst/>
          </a:prstGeom>
          <a:noFill/>
          <a:ln w="28575">
            <a:solidFill>
              <a:srgbClr val="FF0000"/>
            </a:solidFill>
            <a:round/>
            <a:headEnd/>
            <a:tailEnd type="arrow" w="med" len="med"/>
          </a:ln>
        </p:spPr>
      </p:cxnSp>
      <p:sp>
        <p:nvSpPr>
          <p:cNvPr id="7" name="TextBox 4"/>
          <p:cNvSpPr txBox="1">
            <a:spLocks noChangeArrowheads="1"/>
          </p:cNvSpPr>
          <p:nvPr/>
        </p:nvSpPr>
        <p:spPr bwMode="auto">
          <a:xfrm>
            <a:off x="6848475" y="5609432"/>
            <a:ext cx="971728" cy="369332"/>
          </a:xfrm>
          <a:prstGeom prst="rect">
            <a:avLst/>
          </a:prstGeom>
          <a:noFill/>
          <a:ln w="9525">
            <a:noFill/>
            <a:miter lim="800000"/>
            <a:headEnd/>
            <a:tailEnd/>
          </a:ln>
        </p:spPr>
        <p:txBody>
          <a:bodyPr wrap="none">
            <a:prstTxWarp prst="textNoShape">
              <a:avLst/>
            </a:prstTxWarp>
            <a:spAutoFit/>
          </a:bodyPr>
          <a:lstStyle/>
          <a:p>
            <a:r>
              <a:rPr lang="en-US" sz="1800" b="1" dirty="0" smtClean="0">
                <a:solidFill>
                  <a:srgbClr val="FF0000"/>
                </a:solidFill>
              </a:rPr>
              <a:t>6.0 </a:t>
            </a:r>
            <a:r>
              <a:rPr lang="en-US" sz="1800" b="1" dirty="0">
                <a:solidFill>
                  <a:srgbClr val="FF0000"/>
                </a:solidFill>
              </a:rPr>
              <a:t>days</a:t>
            </a:r>
          </a:p>
        </p:txBody>
      </p:sp>
      <p:sp>
        <p:nvSpPr>
          <p:cNvPr id="8" name="TextBox 9"/>
          <p:cNvSpPr txBox="1">
            <a:spLocks noChangeArrowheads="1"/>
          </p:cNvSpPr>
          <p:nvPr/>
        </p:nvSpPr>
        <p:spPr bwMode="auto">
          <a:xfrm>
            <a:off x="3048000" y="5590382"/>
            <a:ext cx="1441420" cy="369332"/>
          </a:xfrm>
          <a:prstGeom prst="rect">
            <a:avLst/>
          </a:prstGeom>
          <a:noFill/>
          <a:ln w="9525">
            <a:noFill/>
            <a:miter lim="800000"/>
            <a:headEnd/>
            <a:tailEnd/>
          </a:ln>
        </p:spPr>
        <p:txBody>
          <a:bodyPr wrap="none">
            <a:prstTxWarp prst="textNoShape">
              <a:avLst/>
            </a:prstTxWarp>
            <a:spAutoFit/>
          </a:bodyPr>
          <a:lstStyle/>
          <a:p>
            <a:r>
              <a:rPr lang="en-US" b="1" dirty="0" smtClean="0">
                <a:solidFill>
                  <a:srgbClr val="FF0000"/>
                </a:solidFill>
              </a:rPr>
              <a:t>67% </a:t>
            </a:r>
            <a:r>
              <a:rPr lang="en-US" b="1" dirty="0">
                <a:solidFill>
                  <a:srgbClr val="FF0000"/>
                </a:solidFill>
              </a:rPr>
              <a:t>increase</a:t>
            </a:r>
          </a:p>
        </p:txBody>
      </p:sp>
      <p:cxnSp>
        <p:nvCxnSpPr>
          <p:cNvPr id="10" name="Straight Connector 9"/>
          <p:cNvCxnSpPr/>
          <p:nvPr/>
        </p:nvCxnSpPr>
        <p:spPr>
          <a:xfrm flipH="1" flipV="1">
            <a:off x="4762500" y="2731532"/>
            <a:ext cx="12700" cy="322818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2746340" y="2832100"/>
            <a:ext cx="301660" cy="369332"/>
          </a:xfrm>
          <a:prstGeom prst="rect">
            <a:avLst/>
          </a:prstGeom>
          <a:noFill/>
        </p:spPr>
        <p:txBody>
          <a:bodyPr wrap="none" rtlCol="0">
            <a:spAutoFit/>
          </a:bodyPr>
          <a:lstStyle/>
          <a:p>
            <a:r>
              <a:rPr lang="en-US" b="1" dirty="0">
                <a:solidFill>
                  <a:srgbClr val="FF0000"/>
                </a:solidFill>
              </a:rPr>
              <a:t>0</a:t>
            </a:r>
          </a:p>
        </p:txBody>
      </p:sp>
      <p:sp>
        <p:nvSpPr>
          <p:cNvPr id="13" name="TextBox 12"/>
          <p:cNvSpPr txBox="1"/>
          <p:nvPr/>
        </p:nvSpPr>
        <p:spPr>
          <a:xfrm>
            <a:off x="2541379" y="2177534"/>
            <a:ext cx="4806950" cy="369332"/>
          </a:xfrm>
          <a:prstGeom prst="rect">
            <a:avLst/>
          </a:prstGeom>
          <a:noFill/>
        </p:spPr>
        <p:txBody>
          <a:bodyPr wrap="none" rtlCol="0">
            <a:spAutoFit/>
          </a:bodyPr>
          <a:lstStyle/>
          <a:p>
            <a:r>
              <a:rPr lang="en-US" b="1" dirty="0" smtClean="0">
                <a:solidFill>
                  <a:srgbClr val="FF0000"/>
                </a:solidFill>
              </a:rPr>
              <a:t>Number of Years with More than 8 Occurrences</a:t>
            </a:r>
            <a:endParaRPr lang="en-US" b="1" dirty="0">
              <a:solidFill>
                <a:srgbClr val="FF0000"/>
              </a:solidFill>
            </a:endParaRPr>
          </a:p>
        </p:txBody>
      </p:sp>
      <p:sp>
        <p:nvSpPr>
          <p:cNvPr id="15" name="TextBox 14"/>
          <p:cNvSpPr txBox="1"/>
          <p:nvPr/>
        </p:nvSpPr>
        <p:spPr>
          <a:xfrm>
            <a:off x="6546815" y="2844800"/>
            <a:ext cx="301660" cy="369332"/>
          </a:xfrm>
          <a:prstGeom prst="rect">
            <a:avLst/>
          </a:prstGeom>
          <a:noFill/>
        </p:spPr>
        <p:txBody>
          <a:bodyPr wrap="none" rtlCol="0">
            <a:spAutoFit/>
          </a:bodyPr>
          <a:lstStyle/>
          <a:p>
            <a:r>
              <a:rPr lang="en-US" b="1" dirty="0">
                <a:solidFill>
                  <a:srgbClr val="FF0000"/>
                </a:solidFill>
              </a:rPr>
              <a:t>9</a:t>
            </a:r>
          </a:p>
        </p:txBody>
      </p:sp>
    </p:spTree>
    <p:extLst>
      <p:ext uri="{BB962C8B-B14F-4D97-AF65-F5344CB8AC3E}">
        <p14:creationId xmlns:p14="http://schemas.microsoft.com/office/powerpoint/2010/main" val="100486639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descr="Temps vs year.tif"/>
          <p:cNvPicPr>
            <a:picLocks noChangeAspect="1"/>
          </p:cNvPicPr>
          <p:nvPr/>
        </p:nvPicPr>
        <p:blipFill>
          <a:blip r:embed="rId2"/>
          <a:srcRect/>
          <a:stretch>
            <a:fillRect/>
          </a:stretch>
        </p:blipFill>
        <p:spPr bwMode="auto">
          <a:xfrm>
            <a:off x="2909804" y="2374774"/>
            <a:ext cx="5713495" cy="4483226"/>
          </a:xfrm>
          <a:prstGeom prst="rect">
            <a:avLst/>
          </a:prstGeom>
          <a:noFill/>
          <a:ln w="9525">
            <a:noFill/>
            <a:miter lim="800000"/>
            <a:headEnd/>
            <a:tailEnd/>
          </a:ln>
        </p:spPr>
      </p:pic>
      <p:sp>
        <p:nvSpPr>
          <p:cNvPr id="26627" name="TextBox 2"/>
          <p:cNvSpPr txBox="1">
            <a:spLocks noChangeArrowheads="1"/>
          </p:cNvSpPr>
          <p:nvPr/>
        </p:nvSpPr>
        <p:spPr bwMode="auto">
          <a:xfrm>
            <a:off x="177800" y="1178292"/>
            <a:ext cx="8712200" cy="1077913"/>
          </a:xfrm>
          <a:prstGeom prst="rect">
            <a:avLst/>
          </a:prstGeom>
          <a:noFill/>
          <a:ln w="9525">
            <a:noFill/>
            <a:miter lim="800000"/>
            <a:headEnd/>
            <a:tailEnd/>
          </a:ln>
        </p:spPr>
        <p:txBody>
          <a:bodyPr>
            <a:prstTxWarp prst="textNoShape">
              <a:avLst/>
            </a:prstTxWarp>
            <a:spAutoFit/>
          </a:bodyPr>
          <a:lstStyle/>
          <a:p>
            <a:pPr>
              <a:defRPr/>
            </a:pPr>
            <a:r>
              <a:rPr lang="en-US" sz="3200" b="1" dirty="0">
                <a:solidFill>
                  <a:srgbClr val="0067AC"/>
                </a:solidFill>
                <a:effectLst>
                  <a:outerShdw blurRad="38100" dist="38100" dir="2700000" algn="tl">
                    <a:srgbClr val="000000">
                      <a:alpha val="43137"/>
                    </a:srgbClr>
                  </a:outerShdw>
                </a:effectLst>
                <a:latin typeface="Arial" pitchFamily="-107" charset="0"/>
                <a:ea typeface="ＭＳ Ｐゴシック" pitchFamily="-107" charset="-128"/>
                <a:cs typeface="ＭＳ Ｐゴシック" pitchFamily="-107" charset="-128"/>
              </a:rPr>
              <a:t>Three</a:t>
            </a:r>
            <a:r>
              <a:rPr lang="en-US" sz="3200" b="1" dirty="0" smtClean="0">
                <a:solidFill>
                  <a:srgbClr val="0067AC"/>
                </a:solidFill>
                <a:effectLst>
                  <a:outerShdw blurRad="38100" dist="38100" dir="2700000" algn="tl">
                    <a:srgbClr val="000000">
                      <a:alpha val="43137"/>
                    </a:srgbClr>
                  </a:outerShdw>
                </a:effectLst>
                <a:latin typeface="Arial" pitchFamily="-107" charset="0"/>
                <a:ea typeface="ＭＳ Ｐゴシック" pitchFamily="-107" charset="-128"/>
                <a:cs typeface="ＭＳ Ｐゴシック" pitchFamily="-107" charset="-128"/>
              </a:rPr>
              <a:t> separate </a:t>
            </a:r>
            <a:r>
              <a:rPr lang="en-US" sz="3200" b="1" dirty="0">
                <a:solidFill>
                  <a:srgbClr val="0067AC"/>
                </a:solidFill>
                <a:effectLst>
                  <a:outerShdw blurRad="38100" dist="38100" dir="2700000" algn="tl">
                    <a:srgbClr val="000000">
                      <a:alpha val="43137"/>
                    </a:srgbClr>
                  </a:outerShdw>
                </a:effectLst>
                <a:latin typeface="Arial" pitchFamily="-107" charset="0"/>
                <a:ea typeface="ＭＳ Ｐゴシック" pitchFamily="-107" charset="-128"/>
                <a:cs typeface="ＭＳ Ｐゴシック" pitchFamily="-107" charset="-128"/>
              </a:rPr>
              <a:t>analyses of the temperature record – Trends are in close agreement</a:t>
            </a:r>
          </a:p>
        </p:txBody>
      </p:sp>
      <p:sp>
        <p:nvSpPr>
          <p:cNvPr id="4" name="TextBox 3"/>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nvGraphicFramePr>
        <p:xfrm>
          <a:off x="6231467" y="2929467"/>
          <a:ext cx="0" cy="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nvGraphicFramePr>
        <p:xfrm>
          <a:off x="0" y="1117600"/>
          <a:ext cx="9144000" cy="57404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rot="18642146">
            <a:off x="8849884" y="3540974"/>
            <a:ext cx="91096" cy="65868"/>
          </a:xfrm>
          <a:prstGeom prst="rect">
            <a:avLst/>
          </a:prstGeom>
          <a:solidFill>
            <a:srgbClr val="708F2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7961870" y="3129633"/>
            <a:ext cx="774571" cy="246221"/>
          </a:xfrm>
          <a:prstGeom prst="rect">
            <a:avLst/>
          </a:prstGeom>
          <a:noFill/>
        </p:spPr>
        <p:txBody>
          <a:bodyPr wrap="none" rtlCol="0">
            <a:spAutoFit/>
          </a:bodyPr>
          <a:lstStyle/>
          <a:p>
            <a:r>
              <a:rPr lang="en-US" sz="1000" dirty="0" smtClean="0">
                <a:solidFill>
                  <a:srgbClr val="708F24"/>
                </a:solidFill>
              </a:rPr>
              <a:t>2010 so far</a:t>
            </a:r>
            <a:endParaRPr lang="en-US" sz="1000" dirty="0">
              <a:solidFill>
                <a:srgbClr val="708F24"/>
              </a:solidFill>
            </a:endParaRPr>
          </a:p>
        </p:txBody>
      </p:sp>
      <p:cxnSp>
        <p:nvCxnSpPr>
          <p:cNvPr id="9" name="Straight Arrow Connector 8"/>
          <p:cNvCxnSpPr/>
          <p:nvPr/>
        </p:nvCxnSpPr>
        <p:spPr>
          <a:xfrm>
            <a:off x="8636000" y="3317875"/>
            <a:ext cx="204763" cy="200027"/>
          </a:xfrm>
          <a:prstGeom prst="straightConnector1">
            <a:avLst/>
          </a:prstGeom>
          <a:ln>
            <a:solidFill>
              <a:srgbClr val="708F24"/>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rot="16200000" flipV="1">
            <a:off x="738718" y="4531783"/>
            <a:ext cx="577851" cy="416985"/>
          </a:xfrm>
          <a:prstGeom prst="straightConnector1">
            <a:avLst/>
          </a:prstGeom>
          <a:ln w="28575"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rot="5400000" flipH="1" flipV="1">
            <a:off x="8401831" y="4590269"/>
            <a:ext cx="673101" cy="204764"/>
          </a:xfrm>
          <a:prstGeom prst="straightConnector1">
            <a:avLst/>
          </a:prstGeom>
          <a:ln w="28575"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1236136" y="2406247"/>
            <a:ext cx="7399863" cy="523220"/>
          </a:xfrm>
          <a:prstGeom prst="rect">
            <a:avLst/>
          </a:prstGeom>
          <a:noFill/>
        </p:spPr>
        <p:txBody>
          <a:bodyPr wrap="square" rtlCol="0">
            <a:spAutoFit/>
          </a:bodyPr>
          <a:lstStyle/>
          <a:p>
            <a:r>
              <a:rPr lang="en-US" sz="2800" b="1" dirty="0" smtClean="0">
                <a:solidFill>
                  <a:srgbClr val="FF0000"/>
                </a:solidFill>
              </a:rPr>
              <a:t>Years with more than 40 inches:  43% Increase</a:t>
            </a:r>
            <a:endParaRPr lang="en-US" sz="2800" b="1"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sMoinesExtremePrecip2010.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0300"/>
            <a:ext cx="9144000" cy="5727700"/>
          </a:xfrm>
          <a:prstGeom prst="rect">
            <a:avLst/>
          </a:prstGeom>
        </p:spPr>
      </p:pic>
      <p:sp>
        <p:nvSpPr>
          <p:cNvPr id="6" name="TextBox 5"/>
          <p:cNvSpPr txBox="1"/>
          <p:nvPr/>
        </p:nvSpPr>
        <p:spPr>
          <a:xfrm>
            <a:off x="1894593" y="5583517"/>
            <a:ext cx="480307" cy="369332"/>
          </a:xfrm>
          <a:prstGeom prst="rect">
            <a:avLst/>
          </a:prstGeom>
          <a:noFill/>
        </p:spPr>
        <p:txBody>
          <a:bodyPr wrap="none" rtlCol="0">
            <a:spAutoFit/>
          </a:bodyPr>
          <a:lstStyle/>
          <a:p>
            <a:r>
              <a:rPr lang="en-US" b="1" dirty="0" smtClean="0">
                <a:solidFill>
                  <a:srgbClr val="FF0000"/>
                </a:solidFill>
              </a:rPr>
              <a:t>3.7</a:t>
            </a:r>
            <a:endParaRPr lang="en-US" b="1" dirty="0">
              <a:solidFill>
                <a:srgbClr val="FF0000"/>
              </a:solidFill>
            </a:endParaRPr>
          </a:p>
        </p:txBody>
      </p:sp>
      <p:cxnSp>
        <p:nvCxnSpPr>
          <p:cNvPr id="7" name="Straight Arrow Connector 6"/>
          <p:cNvCxnSpPr/>
          <p:nvPr/>
        </p:nvCxnSpPr>
        <p:spPr>
          <a:xfrm flipH="1" flipV="1">
            <a:off x="750449" y="4851401"/>
            <a:ext cx="1144144" cy="94460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369916" y="5583517"/>
            <a:ext cx="1789852" cy="369332"/>
          </a:xfrm>
          <a:prstGeom prst="rect">
            <a:avLst/>
          </a:prstGeom>
          <a:noFill/>
        </p:spPr>
        <p:txBody>
          <a:bodyPr wrap="square" rtlCol="0">
            <a:spAutoFit/>
          </a:bodyPr>
          <a:lstStyle/>
          <a:p>
            <a:r>
              <a:rPr lang="en-US" b="1" dirty="0" smtClean="0">
                <a:solidFill>
                  <a:srgbClr val="FF0000"/>
                </a:solidFill>
              </a:rPr>
              <a:t>41% Increase</a:t>
            </a:r>
            <a:endParaRPr lang="en-US" b="1" dirty="0">
              <a:solidFill>
                <a:srgbClr val="FF0000"/>
              </a:solidFill>
            </a:endParaRPr>
          </a:p>
        </p:txBody>
      </p:sp>
      <p:cxnSp>
        <p:nvCxnSpPr>
          <p:cNvPr id="9" name="Straight Arrow Connector 8"/>
          <p:cNvCxnSpPr/>
          <p:nvPr/>
        </p:nvCxnSpPr>
        <p:spPr>
          <a:xfrm flipV="1">
            <a:off x="8160775" y="4381501"/>
            <a:ext cx="492160" cy="120201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7680468" y="5583517"/>
            <a:ext cx="480307" cy="369332"/>
          </a:xfrm>
          <a:prstGeom prst="rect">
            <a:avLst/>
          </a:prstGeom>
          <a:noFill/>
        </p:spPr>
        <p:txBody>
          <a:bodyPr wrap="none" rtlCol="0">
            <a:spAutoFit/>
          </a:bodyPr>
          <a:lstStyle/>
          <a:p>
            <a:r>
              <a:rPr lang="en-US" b="1" dirty="0" smtClean="0">
                <a:solidFill>
                  <a:srgbClr val="FF0000"/>
                </a:solidFill>
              </a:rPr>
              <a:t>5.2</a:t>
            </a:r>
            <a:endParaRPr lang="en-US" b="1" dirty="0">
              <a:solidFill>
                <a:srgbClr val="FF0000"/>
              </a:solidFill>
            </a:endParaRPr>
          </a:p>
        </p:txBody>
      </p:sp>
    </p:spTree>
    <p:extLst>
      <p:ext uri="{BB962C8B-B14F-4D97-AF65-F5344CB8AC3E}">
        <p14:creationId xmlns:p14="http://schemas.microsoft.com/office/powerpoint/2010/main" val="674084434"/>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sMoinesExtremePrecip2010.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0300"/>
            <a:ext cx="9144000" cy="5727700"/>
          </a:xfrm>
          <a:prstGeom prst="rect">
            <a:avLst/>
          </a:prstGeom>
        </p:spPr>
      </p:pic>
      <p:cxnSp>
        <p:nvCxnSpPr>
          <p:cNvPr id="3" name="Straight Connector 2"/>
          <p:cNvCxnSpPr/>
          <p:nvPr/>
        </p:nvCxnSpPr>
        <p:spPr>
          <a:xfrm flipH="1" flipV="1">
            <a:off x="4660900" y="2844800"/>
            <a:ext cx="12700" cy="311491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894593" y="5583517"/>
            <a:ext cx="480307" cy="369332"/>
          </a:xfrm>
          <a:prstGeom prst="rect">
            <a:avLst/>
          </a:prstGeom>
          <a:noFill/>
        </p:spPr>
        <p:txBody>
          <a:bodyPr wrap="none" rtlCol="0">
            <a:spAutoFit/>
          </a:bodyPr>
          <a:lstStyle/>
          <a:p>
            <a:r>
              <a:rPr lang="en-US" b="1" dirty="0" smtClean="0">
                <a:solidFill>
                  <a:srgbClr val="FF0000"/>
                </a:solidFill>
              </a:rPr>
              <a:t>3.7</a:t>
            </a:r>
            <a:endParaRPr lang="en-US" b="1" dirty="0">
              <a:solidFill>
                <a:srgbClr val="FF0000"/>
              </a:solidFill>
            </a:endParaRPr>
          </a:p>
        </p:txBody>
      </p:sp>
      <p:cxnSp>
        <p:nvCxnSpPr>
          <p:cNvPr id="7" name="Straight Arrow Connector 6"/>
          <p:cNvCxnSpPr/>
          <p:nvPr/>
        </p:nvCxnSpPr>
        <p:spPr>
          <a:xfrm flipH="1" flipV="1">
            <a:off x="750449" y="4851401"/>
            <a:ext cx="1144144" cy="94460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369916" y="5583517"/>
            <a:ext cx="1789852" cy="369332"/>
          </a:xfrm>
          <a:prstGeom prst="rect">
            <a:avLst/>
          </a:prstGeom>
          <a:noFill/>
        </p:spPr>
        <p:txBody>
          <a:bodyPr wrap="square" rtlCol="0">
            <a:spAutoFit/>
          </a:bodyPr>
          <a:lstStyle/>
          <a:p>
            <a:r>
              <a:rPr lang="en-US" b="1" dirty="0" smtClean="0">
                <a:solidFill>
                  <a:srgbClr val="FF0000"/>
                </a:solidFill>
              </a:rPr>
              <a:t>41% Increase</a:t>
            </a:r>
            <a:endParaRPr lang="en-US" b="1" dirty="0">
              <a:solidFill>
                <a:srgbClr val="FF0000"/>
              </a:solidFill>
            </a:endParaRPr>
          </a:p>
        </p:txBody>
      </p:sp>
      <p:cxnSp>
        <p:nvCxnSpPr>
          <p:cNvPr id="9" name="Straight Arrow Connector 8"/>
          <p:cNvCxnSpPr/>
          <p:nvPr/>
        </p:nvCxnSpPr>
        <p:spPr>
          <a:xfrm flipV="1">
            <a:off x="8160775" y="4381501"/>
            <a:ext cx="492160" cy="120201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7680468" y="5583517"/>
            <a:ext cx="480307" cy="369332"/>
          </a:xfrm>
          <a:prstGeom prst="rect">
            <a:avLst/>
          </a:prstGeom>
          <a:noFill/>
        </p:spPr>
        <p:txBody>
          <a:bodyPr wrap="none" rtlCol="0">
            <a:spAutoFit/>
          </a:bodyPr>
          <a:lstStyle/>
          <a:p>
            <a:r>
              <a:rPr lang="en-US" b="1" dirty="0" smtClean="0">
                <a:solidFill>
                  <a:srgbClr val="FF0000"/>
                </a:solidFill>
              </a:rPr>
              <a:t>5.2</a:t>
            </a:r>
            <a:endParaRPr lang="en-US" b="1" dirty="0">
              <a:solidFill>
                <a:srgbClr val="FF0000"/>
              </a:solidFill>
            </a:endParaRPr>
          </a:p>
        </p:txBody>
      </p:sp>
      <p:sp>
        <p:nvSpPr>
          <p:cNvPr id="16" name="TextBox 15"/>
          <p:cNvSpPr txBox="1"/>
          <p:nvPr/>
        </p:nvSpPr>
        <p:spPr>
          <a:xfrm>
            <a:off x="3098800" y="2857500"/>
            <a:ext cx="301660" cy="369332"/>
          </a:xfrm>
          <a:prstGeom prst="rect">
            <a:avLst/>
          </a:prstGeom>
          <a:noFill/>
        </p:spPr>
        <p:txBody>
          <a:bodyPr wrap="none" rtlCol="0">
            <a:spAutoFit/>
          </a:bodyPr>
          <a:lstStyle/>
          <a:p>
            <a:r>
              <a:rPr lang="en-US" b="1" dirty="0">
                <a:solidFill>
                  <a:srgbClr val="FF0000"/>
                </a:solidFill>
              </a:rPr>
              <a:t>2</a:t>
            </a:r>
          </a:p>
        </p:txBody>
      </p:sp>
      <p:sp>
        <p:nvSpPr>
          <p:cNvPr id="17" name="TextBox 16"/>
          <p:cNvSpPr txBox="1"/>
          <p:nvPr/>
        </p:nvSpPr>
        <p:spPr>
          <a:xfrm>
            <a:off x="5676900" y="2858532"/>
            <a:ext cx="301660" cy="369332"/>
          </a:xfrm>
          <a:prstGeom prst="rect">
            <a:avLst/>
          </a:prstGeom>
          <a:noFill/>
        </p:spPr>
        <p:txBody>
          <a:bodyPr wrap="none" rtlCol="0">
            <a:spAutoFit/>
          </a:bodyPr>
          <a:lstStyle/>
          <a:p>
            <a:r>
              <a:rPr lang="en-US" b="1" dirty="0" smtClean="0">
                <a:solidFill>
                  <a:srgbClr val="FF0000"/>
                </a:solidFill>
              </a:rPr>
              <a:t>7</a:t>
            </a:r>
            <a:endParaRPr lang="en-US" b="1" dirty="0">
              <a:solidFill>
                <a:srgbClr val="FF0000"/>
              </a:solidFill>
            </a:endParaRPr>
          </a:p>
        </p:txBody>
      </p:sp>
      <p:sp>
        <p:nvSpPr>
          <p:cNvPr id="12" name="TextBox 11"/>
          <p:cNvSpPr txBox="1"/>
          <p:nvPr/>
        </p:nvSpPr>
        <p:spPr>
          <a:xfrm>
            <a:off x="2541379" y="2177534"/>
            <a:ext cx="4806950" cy="369332"/>
          </a:xfrm>
          <a:prstGeom prst="rect">
            <a:avLst/>
          </a:prstGeom>
          <a:noFill/>
        </p:spPr>
        <p:txBody>
          <a:bodyPr wrap="none" rtlCol="0">
            <a:spAutoFit/>
          </a:bodyPr>
          <a:lstStyle/>
          <a:p>
            <a:r>
              <a:rPr lang="en-US" b="1" dirty="0" smtClean="0">
                <a:solidFill>
                  <a:srgbClr val="FF0000"/>
                </a:solidFill>
              </a:rPr>
              <a:t>Number of Years with More than 8 Occurrences</a:t>
            </a:r>
            <a:endParaRPr lang="en-US" b="1" dirty="0">
              <a:solidFill>
                <a:srgbClr val="FF0000"/>
              </a:solidFill>
            </a:endParaRPr>
          </a:p>
        </p:txBody>
      </p:sp>
    </p:spTree>
    <p:extLst>
      <p:ext uri="{BB962C8B-B14F-4D97-AF65-F5344CB8AC3E}">
        <p14:creationId xmlns:p14="http://schemas.microsoft.com/office/powerpoint/2010/main" val="206363979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ully2.jpg"/>
          <p:cNvPicPr>
            <a:picLocks noChangeAspect="1"/>
          </p:cNvPicPr>
          <p:nvPr/>
        </p:nvPicPr>
        <p:blipFill>
          <a:blip r:embed="rId2"/>
          <a:stretch>
            <a:fillRect/>
          </a:stretch>
        </p:blipFill>
        <p:spPr>
          <a:xfrm>
            <a:off x="-1" y="1143000"/>
            <a:ext cx="9144001" cy="5727700"/>
          </a:xfrm>
          <a:prstGeom prst="rect">
            <a:avLst/>
          </a:prstGeom>
        </p:spPr>
      </p:pic>
      <p:sp>
        <p:nvSpPr>
          <p:cNvPr id="3" name="TextBox 2"/>
          <p:cNvSpPr txBox="1"/>
          <p:nvPr/>
        </p:nvSpPr>
        <p:spPr>
          <a:xfrm>
            <a:off x="-1" y="6488668"/>
            <a:ext cx="2286001" cy="307777"/>
          </a:xfrm>
          <a:prstGeom prst="rect">
            <a:avLst/>
          </a:prstGeom>
          <a:solidFill>
            <a:srgbClr val="FFFFFF"/>
          </a:solidFill>
        </p:spPr>
        <p:txBody>
          <a:bodyPr wrap="square" rtlCol="0">
            <a:spAutoFit/>
          </a:bodyPr>
          <a:lstStyle/>
          <a:p>
            <a:r>
              <a:rPr lang="en-US" sz="1400" dirty="0" smtClean="0"/>
              <a:t>Photo courtesy of RM Cruse</a:t>
            </a:r>
            <a:endParaRPr lang="en-US" sz="1400" dirty="0"/>
          </a:p>
        </p:txBody>
      </p:sp>
    </p:spTree>
    <p:extLst>
      <p:ext uri="{BB962C8B-B14F-4D97-AF65-F5344CB8AC3E}">
        <p14:creationId xmlns:p14="http://schemas.microsoft.com/office/powerpoint/2010/main" val="908043641"/>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N025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84767592"/>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09400" y="1125696"/>
            <a:ext cx="7472600" cy="523220"/>
          </a:xfrm>
          <a:prstGeom prst="rect">
            <a:avLst/>
          </a:prstGeom>
          <a:noFill/>
        </p:spPr>
        <p:txBody>
          <a:bodyPr wrap="square" rtlCol="0">
            <a:spAutoFit/>
          </a:bodyPr>
          <a:lstStyle/>
          <a:p>
            <a:r>
              <a:rPr lang="en-US" sz="2800" b="1" dirty="0" smtClean="0">
                <a:solidFill>
                  <a:srgbClr val="0067AC"/>
                </a:solidFill>
              </a:rPr>
              <a:t>Amplification of the Seasonality of Precipitation</a:t>
            </a:r>
            <a:endParaRPr lang="en-US" sz="2800" b="1" dirty="0">
              <a:solidFill>
                <a:srgbClr val="0067AC"/>
              </a:solidFill>
            </a:endParaRPr>
          </a:p>
        </p:txBody>
      </p:sp>
      <p:sp>
        <p:nvSpPr>
          <p:cNvPr id="9" name="TextBox 8"/>
          <p:cNvSpPr txBox="1"/>
          <p:nvPr/>
        </p:nvSpPr>
        <p:spPr>
          <a:xfrm>
            <a:off x="0" y="1513505"/>
            <a:ext cx="909399" cy="338554"/>
          </a:xfrm>
          <a:prstGeom prst="rect">
            <a:avLst/>
          </a:prstGeom>
          <a:noFill/>
        </p:spPr>
        <p:txBody>
          <a:bodyPr wrap="square" rtlCol="0">
            <a:spAutoFit/>
          </a:bodyPr>
          <a:lstStyle/>
          <a:p>
            <a:r>
              <a:rPr lang="en-US" sz="1600" b="1" dirty="0" smtClean="0">
                <a:solidFill>
                  <a:srgbClr val="0067AC"/>
                </a:solidFill>
              </a:rPr>
              <a:t>Spring</a:t>
            </a:r>
            <a:endParaRPr lang="en-US" sz="1600" b="1" dirty="0">
              <a:solidFill>
                <a:srgbClr val="0067AC"/>
              </a:solidFill>
            </a:endParaRPr>
          </a:p>
        </p:txBody>
      </p:sp>
      <p:sp>
        <p:nvSpPr>
          <p:cNvPr id="10" name="TextBox 9"/>
          <p:cNvSpPr txBox="1"/>
          <p:nvPr/>
        </p:nvSpPr>
        <p:spPr>
          <a:xfrm>
            <a:off x="4555068" y="4409952"/>
            <a:ext cx="909399" cy="338554"/>
          </a:xfrm>
          <a:prstGeom prst="rect">
            <a:avLst/>
          </a:prstGeom>
          <a:noFill/>
        </p:spPr>
        <p:txBody>
          <a:bodyPr wrap="square" rtlCol="0">
            <a:spAutoFit/>
          </a:bodyPr>
          <a:lstStyle/>
          <a:p>
            <a:r>
              <a:rPr lang="en-US" sz="1600" b="1" dirty="0" smtClean="0">
                <a:solidFill>
                  <a:srgbClr val="0067AC"/>
                </a:solidFill>
              </a:rPr>
              <a:t>Winter</a:t>
            </a:r>
            <a:endParaRPr lang="en-US" sz="1600" b="1" dirty="0">
              <a:solidFill>
                <a:srgbClr val="0067AC"/>
              </a:solidFill>
            </a:endParaRPr>
          </a:p>
        </p:txBody>
      </p:sp>
      <p:sp>
        <p:nvSpPr>
          <p:cNvPr id="11" name="TextBox 10"/>
          <p:cNvSpPr txBox="1"/>
          <p:nvPr/>
        </p:nvSpPr>
        <p:spPr>
          <a:xfrm>
            <a:off x="0" y="4429973"/>
            <a:ext cx="909399" cy="338554"/>
          </a:xfrm>
          <a:prstGeom prst="rect">
            <a:avLst/>
          </a:prstGeom>
          <a:noFill/>
        </p:spPr>
        <p:txBody>
          <a:bodyPr wrap="square" rtlCol="0">
            <a:spAutoFit/>
          </a:bodyPr>
          <a:lstStyle/>
          <a:p>
            <a:r>
              <a:rPr lang="en-US" sz="1600" b="1" dirty="0" smtClean="0">
                <a:solidFill>
                  <a:srgbClr val="0067AC"/>
                </a:solidFill>
              </a:rPr>
              <a:t>Summer</a:t>
            </a:r>
            <a:endParaRPr lang="en-US" sz="1600" b="1" dirty="0">
              <a:solidFill>
                <a:srgbClr val="0067AC"/>
              </a:solidFill>
            </a:endParaRPr>
          </a:p>
        </p:txBody>
      </p:sp>
      <p:sp>
        <p:nvSpPr>
          <p:cNvPr id="12" name="TextBox 11"/>
          <p:cNvSpPr txBox="1"/>
          <p:nvPr/>
        </p:nvSpPr>
        <p:spPr>
          <a:xfrm>
            <a:off x="4603366" y="1547371"/>
            <a:ext cx="909399" cy="338554"/>
          </a:xfrm>
          <a:prstGeom prst="rect">
            <a:avLst/>
          </a:prstGeom>
          <a:noFill/>
        </p:spPr>
        <p:txBody>
          <a:bodyPr wrap="square" rtlCol="0">
            <a:spAutoFit/>
          </a:bodyPr>
          <a:lstStyle/>
          <a:p>
            <a:r>
              <a:rPr lang="en-US" sz="1600" b="1" dirty="0" smtClean="0">
                <a:solidFill>
                  <a:srgbClr val="0067AC"/>
                </a:solidFill>
              </a:rPr>
              <a:t>Fall</a:t>
            </a:r>
            <a:endParaRPr lang="en-US" sz="1600" b="1" dirty="0">
              <a:solidFill>
                <a:srgbClr val="0067AC"/>
              </a:solidFill>
            </a:endParaRPr>
          </a:p>
        </p:txBody>
      </p:sp>
      <p:pic>
        <p:nvPicPr>
          <p:cNvPr id="13" name="Picture 12"/>
          <p:cNvPicPr>
            <a:picLocks noChangeAspect="1" noChangeArrowheads="1"/>
          </p:cNvPicPr>
          <p:nvPr/>
        </p:nvPicPr>
        <p:blipFill>
          <a:blip r:embed="rId2" cstate="print"/>
          <a:srcRect/>
          <a:stretch>
            <a:fillRect/>
          </a:stretch>
        </p:blipFill>
        <p:spPr bwMode="auto">
          <a:xfrm>
            <a:off x="0" y="1845561"/>
            <a:ext cx="4683631" cy="2171871"/>
          </a:xfrm>
          <a:prstGeom prst="rect">
            <a:avLst/>
          </a:prstGeom>
          <a:noFill/>
          <a:ln w="9525">
            <a:noFill/>
            <a:miter lim="800000"/>
            <a:headEnd/>
            <a:tailEnd/>
          </a:ln>
          <a:effectLst/>
        </p:spPr>
      </p:pic>
      <p:pic>
        <p:nvPicPr>
          <p:cNvPr id="14" name="Picture 13"/>
          <p:cNvPicPr>
            <a:picLocks noChangeAspect="1" noChangeArrowheads="1"/>
          </p:cNvPicPr>
          <p:nvPr/>
        </p:nvPicPr>
        <p:blipFill>
          <a:blip r:embed="rId3" cstate="print"/>
          <a:srcRect/>
          <a:stretch>
            <a:fillRect/>
          </a:stretch>
        </p:blipFill>
        <p:spPr bwMode="auto">
          <a:xfrm>
            <a:off x="4622800" y="1845561"/>
            <a:ext cx="4521200" cy="2171871"/>
          </a:xfrm>
          <a:prstGeom prst="rect">
            <a:avLst/>
          </a:prstGeom>
          <a:noFill/>
          <a:ln w="9525">
            <a:noFill/>
            <a:miter lim="800000"/>
            <a:headEnd/>
            <a:tailEnd/>
          </a:ln>
          <a:effectLst/>
        </p:spPr>
      </p:pic>
      <p:pic>
        <p:nvPicPr>
          <p:cNvPr id="15" name="Picture 14"/>
          <p:cNvPicPr>
            <a:picLocks noChangeAspect="1" noChangeArrowheads="1"/>
          </p:cNvPicPr>
          <p:nvPr/>
        </p:nvPicPr>
        <p:blipFill>
          <a:blip r:embed="rId4" cstate="print"/>
          <a:srcRect/>
          <a:stretch>
            <a:fillRect/>
          </a:stretch>
        </p:blipFill>
        <p:spPr bwMode="auto">
          <a:xfrm>
            <a:off x="8239" y="4727170"/>
            <a:ext cx="4595127" cy="2130830"/>
          </a:xfrm>
          <a:prstGeom prst="rect">
            <a:avLst/>
          </a:prstGeom>
          <a:noFill/>
          <a:ln w="9525">
            <a:noFill/>
            <a:miter lim="800000"/>
            <a:headEnd/>
            <a:tailEnd/>
          </a:ln>
          <a:effectLst/>
        </p:spPr>
      </p:pic>
      <p:pic>
        <p:nvPicPr>
          <p:cNvPr id="16" name="Picture 15"/>
          <p:cNvPicPr>
            <a:picLocks noChangeAspect="1" noChangeArrowheads="1"/>
          </p:cNvPicPr>
          <p:nvPr/>
        </p:nvPicPr>
        <p:blipFill>
          <a:blip r:embed="rId5" cstate="print"/>
          <a:srcRect/>
          <a:stretch>
            <a:fillRect/>
          </a:stretch>
        </p:blipFill>
        <p:spPr bwMode="auto">
          <a:xfrm>
            <a:off x="4548873" y="4727170"/>
            <a:ext cx="4595127" cy="2130830"/>
          </a:xfrm>
          <a:prstGeom prst="rect">
            <a:avLst/>
          </a:prstGeom>
          <a:noFill/>
          <a:ln w="9525">
            <a:noFill/>
            <a:miter lim="800000"/>
            <a:headEnd/>
            <a:tailEnd/>
          </a:ln>
          <a:effectLst/>
        </p:spPr>
      </p:pic>
    </p:spTree>
    <p:extLst>
      <p:ext uri="{BB962C8B-B14F-4D97-AF65-F5344CB8AC3E}">
        <p14:creationId xmlns:p14="http://schemas.microsoft.com/office/powerpoint/2010/main" val="3920691858"/>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09400" y="1125696"/>
            <a:ext cx="7472600" cy="523220"/>
          </a:xfrm>
          <a:prstGeom prst="rect">
            <a:avLst/>
          </a:prstGeom>
          <a:noFill/>
        </p:spPr>
        <p:txBody>
          <a:bodyPr wrap="square" rtlCol="0">
            <a:spAutoFit/>
          </a:bodyPr>
          <a:lstStyle/>
          <a:p>
            <a:r>
              <a:rPr lang="en-US" sz="2800" b="1" dirty="0" smtClean="0">
                <a:solidFill>
                  <a:srgbClr val="0067AC"/>
                </a:solidFill>
              </a:rPr>
              <a:t>Amplification of the Seasonality of Precipitation</a:t>
            </a:r>
            <a:endParaRPr lang="en-US" sz="2800" b="1" dirty="0">
              <a:solidFill>
                <a:srgbClr val="0067AC"/>
              </a:solidFill>
            </a:endParaRPr>
          </a:p>
        </p:txBody>
      </p:sp>
      <p:sp>
        <p:nvSpPr>
          <p:cNvPr id="9" name="TextBox 8"/>
          <p:cNvSpPr txBox="1"/>
          <p:nvPr/>
        </p:nvSpPr>
        <p:spPr>
          <a:xfrm>
            <a:off x="0" y="1513505"/>
            <a:ext cx="909399" cy="338554"/>
          </a:xfrm>
          <a:prstGeom prst="rect">
            <a:avLst/>
          </a:prstGeom>
          <a:noFill/>
        </p:spPr>
        <p:txBody>
          <a:bodyPr wrap="square" rtlCol="0">
            <a:spAutoFit/>
          </a:bodyPr>
          <a:lstStyle/>
          <a:p>
            <a:r>
              <a:rPr lang="en-US" sz="1600" b="1" dirty="0" smtClean="0">
                <a:solidFill>
                  <a:srgbClr val="0067AC"/>
                </a:solidFill>
              </a:rPr>
              <a:t>Spring</a:t>
            </a:r>
            <a:endParaRPr lang="en-US" sz="1600" b="1" dirty="0">
              <a:solidFill>
                <a:srgbClr val="0067AC"/>
              </a:solidFill>
            </a:endParaRPr>
          </a:p>
        </p:txBody>
      </p:sp>
      <p:sp>
        <p:nvSpPr>
          <p:cNvPr id="10" name="TextBox 9"/>
          <p:cNvSpPr txBox="1"/>
          <p:nvPr/>
        </p:nvSpPr>
        <p:spPr>
          <a:xfrm>
            <a:off x="4555068" y="4409952"/>
            <a:ext cx="909399" cy="338554"/>
          </a:xfrm>
          <a:prstGeom prst="rect">
            <a:avLst/>
          </a:prstGeom>
          <a:noFill/>
        </p:spPr>
        <p:txBody>
          <a:bodyPr wrap="square" rtlCol="0">
            <a:spAutoFit/>
          </a:bodyPr>
          <a:lstStyle/>
          <a:p>
            <a:r>
              <a:rPr lang="en-US" sz="1600" b="1" dirty="0" smtClean="0">
                <a:solidFill>
                  <a:srgbClr val="0067AC"/>
                </a:solidFill>
              </a:rPr>
              <a:t>Winter</a:t>
            </a:r>
            <a:endParaRPr lang="en-US" sz="1600" b="1" dirty="0">
              <a:solidFill>
                <a:srgbClr val="0067AC"/>
              </a:solidFill>
            </a:endParaRPr>
          </a:p>
        </p:txBody>
      </p:sp>
      <p:sp>
        <p:nvSpPr>
          <p:cNvPr id="11" name="TextBox 10"/>
          <p:cNvSpPr txBox="1"/>
          <p:nvPr/>
        </p:nvSpPr>
        <p:spPr>
          <a:xfrm>
            <a:off x="0" y="4429973"/>
            <a:ext cx="909399" cy="338554"/>
          </a:xfrm>
          <a:prstGeom prst="rect">
            <a:avLst/>
          </a:prstGeom>
          <a:noFill/>
        </p:spPr>
        <p:txBody>
          <a:bodyPr wrap="square" rtlCol="0">
            <a:spAutoFit/>
          </a:bodyPr>
          <a:lstStyle/>
          <a:p>
            <a:r>
              <a:rPr lang="en-US" sz="1600" b="1" dirty="0" smtClean="0">
                <a:solidFill>
                  <a:srgbClr val="0067AC"/>
                </a:solidFill>
              </a:rPr>
              <a:t>Summer</a:t>
            </a:r>
            <a:endParaRPr lang="en-US" sz="1600" b="1" dirty="0">
              <a:solidFill>
                <a:srgbClr val="0067AC"/>
              </a:solidFill>
            </a:endParaRPr>
          </a:p>
        </p:txBody>
      </p:sp>
      <p:sp>
        <p:nvSpPr>
          <p:cNvPr id="12" name="TextBox 11"/>
          <p:cNvSpPr txBox="1"/>
          <p:nvPr/>
        </p:nvSpPr>
        <p:spPr>
          <a:xfrm>
            <a:off x="4603366" y="1547371"/>
            <a:ext cx="909399" cy="338554"/>
          </a:xfrm>
          <a:prstGeom prst="rect">
            <a:avLst/>
          </a:prstGeom>
          <a:noFill/>
        </p:spPr>
        <p:txBody>
          <a:bodyPr wrap="square" rtlCol="0">
            <a:spAutoFit/>
          </a:bodyPr>
          <a:lstStyle/>
          <a:p>
            <a:r>
              <a:rPr lang="en-US" sz="1600" b="1" dirty="0" smtClean="0">
                <a:solidFill>
                  <a:srgbClr val="0067AC"/>
                </a:solidFill>
              </a:rPr>
              <a:t>Fall</a:t>
            </a:r>
            <a:endParaRPr lang="en-US" sz="1600" b="1" dirty="0">
              <a:solidFill>
                <a:srgbClr val="0067AC"/>
              </a:solidFill>
            </a:endParaRPr>
          </a:p>
        </p:txBody>
      </p:sp>
      <p:pic>
        <p:nvPicPr>
          <p:cNvPr id="13" name="Picture 12"/>
          <p:cNvPicPr>
            <a:picLocks noChangeAspect="1" noChangeArrowheads="1"/>
          </p:cNvPicPr>
          <p:nvPr/>
        </p:nvPicPr>
        <p:blipFill>
          <a:blip r:embed="rId2" cstate="print"/>
          <a:srcRect/>
          <a:stretch>
            <a:fillRect/>
          </a:stretch>
        </p:blipFill>
        <p:spPr bwMode="auto">
          <a:xfrm>
            <a:off x="0" y="1845561"/>
            <a:ext cx="4683631" cy="2171871"/>
          </a:xfrm>
          <a:prstGeom prst="rect">
            <a:avLst/>
          </a:prstGeom>
          <a:noFill/>
          <a:ln w="9525">
            <a:noFill/>
            <a:miter lim="800000"/>
            <a:headEnd/>
            <a:tailEnd/>
          </a:ln>
          <a:effectLst/>
        </p:spPr>
      </p:pic>
      <p:pic>
        <p:nvPicPr>
          <p:cNvPr id="14" name="Picture 13"/>
          <p:cNvPicPr>
            <a:picLocks noChangeAspect="1" noChangeArrowheads="1"/>
          </p:cNvPicPr>
          <p:nvPr/>
        </p:nvPicPr>
        <p:blipFill>
          <a:blip r:embed="rId3" cstate="print"/>
          <a:srcRect/>
          <a:stretch>
            <a:fillRect/>
          </a:stretch>
        </p:blipFill>
        <p:spPr bwMode="auto">
          <a:xfrm>
            <a:off x="4622800" y="1845561"/>
            <a:ext cx="4521200" cy="2171871"/>
          </a:xfrm>
          <a:prstGeom prst="rect">
            <a:avLst/>
          </a:prstGeom>
          <a:noFill/>
          <a:ln w="9525">
            <a:noFill/>
            <a:miter lim="800000"/>
            <a:headEnd/>
            <a:tailEnd/>
          </a:ln>
          <a:effectLst/>
        </p:spPr>
      </p:pic>
      <p:pic>
        <p:nvPicPr>
          <p:cNvPr id="15" name="Picture 14"/>
          <p:cNvPicPr>
            <a:picLocks noChangeAspect="1" noChangeArrowheads="1"/>
          </p:cNvPicPr>
          <p:nvPr/>
        </p:nvPicPr>
        <p:blipFill>
          <a:blip r:embed="rId4" cstate="print"/>
          <a:srcRect/>
          <a:stretch>
            <a:fillRect/>
          </a:stretch>
        </p:blipFill>
        <p:spPr bwMode="auto">
          <a:xfrm>
            <a:off x="8239" y="4727170"/>
            <a:ext cx="4595127" cy="2130830"/>
          </a:xfrm>
          <a:prstGeom prst="rect">
            <a:avLst/>
          </a:prstGeom>
          <a:noFill/>
          <a:ln w="9525">
            <a:noFill/>
            <a:miter lim="800000"/>
            <a:headEnd/>
            <a:tailEnd/>
          </a:ln>
          <a:effectLst/>
        </p:spPr>
      </p:pic>
      <p:pic>
        <p:nvPicPr>
          <p:cNvPr id="16" name="Picture 15"/>
          <p:cNvPicPr>
            <a:picLocks noChangeAspect="1" noChangeArrowheads="1"/>
          </p:cNvPicPr>
          <p:nvPr/>
        </p:nvPicPr>
        <p:blipFill>
          <a:blip r:embed="rId5" cstate="print"/>
          <a:srcRect/>
          <a:stretch>
            <a:fillRect/>
          </a:stretch>
        </p:blipFill>
        <p:spPr bwMode="auto">
          <a:xfrm>
            <a:off x="4548873" y="4727170"/>
            <a:ext cx="4595127" cy="2130830"/>
          </a:xfrm>
          <a:prstGeom prst="rect">
            <a:avLst/>
          </a:prstGeom>
          <a:noFill/>
          <a:ln w="9525">
            <a:noFill/>
            <a:miter lim="800000"/>
            <a:headEnd/>
            <a:tailEnd/>
          </a:ln>
          <a:effectLst/>
        </p:spPr>
      </p:pic>
      <p:sp>
        <p:nvSpPr>
          <p:cNvPr id="17" name="Oval 16"/>
          <p:cNvSpPr/>
          <p:nvPr/>
        </p:nvSpPr>
        <p:spPr>
          <a:xfrm>
            <a:off x="4824700" y="1360314"/>
            <a:ext cx="4319300" cy="2837306"/>
          </a:xfrm>
          <a:prstGeom prst="ellipse">
            <a:avLst/>
          </a:prstGeom>
          <a:noFill/>
          <a:ln w="571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7990081"/>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09399" y="4026775"/>
            <a:ext cx="3606801" cy="369332"/>
          </a:xfrm>
          <a:prstGeom prst="rect">
            <a:avLst/>
          </a:prstGeom>
          <a:noFill/>
        </p:spPr>
        <p:txBody>
          <a:bodyPr wrap="square" rtlCol="0">
            <a:spAutoFit/>
          </a:bodyPr>
          <a:lstStyle/>
          <a:p>
            <a:r>
              <a:rPr lang="en-US" b="1" dirty="0" smtClean="0">
                <a:solidFill>
                  <a:srgbClr val="FF0000"/>
                </a:solidFill>
              </a:rPr>
              <a:t>21.2 =&gt; 25.3 inches </a:t>
            </a:r>
            <a:r>
              <a:rPr lang="en-US" b="1" dirty="0" smtClean="0">
                <a:solidFill>
                  <a:srgbClr val="0067AC"/>
                </a:solidFill>
              </a:rPr>
              <a:t>(22% increase)</a:t>
            </a:r>
            <a:endParaRPr lang="en-US" b="1" dirty="0">
              <a:solidFill>
                <a:srgbClr val="0067AC"/>
              </a:solidFill>
            </a:endParaRPr>
          </a:p>
        </p:txBody>
      </p:sp>
      <p:sp>
        <p:nvSpPr>
          <p:cNvPr id="7" name="TextBox 6"/>
          <p:cNvSpPr txBox="1"/>
          <p:nvPr/>
        </p:nvSpPr>
        <p:spPr>
          <a:xfrm>
            <a:off x="5058066" y="4026775"/>
            <a:ext cx="3606801" cy="369332"/>
          </a:xfrm>
          <a:prstGeom prst="rect">
            <a:avLst/>
          </a:prstGeom>
          <a:noFill/>
        </p:spPr>
        <p:txBody>
          <a:bodyPr wrap="square" rtlCol="0">
            <a:spAutoFit/>
          </a:bodyPr>
          <a:lstStyle/>
          <a:p>
            <a:r>
              <a:rPr lang="en-US" b="1" dirty="0" smtClean="0">
                <a:solidFill>
                  <a:srgbClr val="FF0000"/>
                </a:solidFill>
              </a:rPr>
              <a:t>12.1 =&gt; 10.5 inches </a:t>
            </a:r>
            <a:r>
              <a:rPr lang="en-US" b="1" dirty="0" smtClean="0">
                <a:solidFill>
                  <a:srgbClr val="843400"/>
                </a:solidFill>
              </a:rPr>
              <a:t>(13% decrease)</a:t>
            </a:r>
            <a:endParaRPr lang="en-US" b="1" dirty="0">
              <a:solidFill>
                <a:srgbClr val="843400"/>
              </a:solidFill>
            </a:endParaRPr>
          </a:p>
        </p:txBody>
      </p:sp>
      <p:sp>
        <p:nvSpPr>
          <p:cNvPr id="8" name="TextBox 7"/>
          <p:cNvSpPr txBox="1"/>
          <p:nvPr/>
        </p:nvSpPr>
        <p:spPr>
          <a:xfrm>
            <a:off x="909400" y="1125696"/>
            <a:ext cx="7472600" cy="523220"/>
          </a:xfrm>
          <a:prstGeom prst="rect">
            <a:avLst/>
          </a:prstGeom>
          <a:noFill/>
        </p:spPr>
        <p:txBody>
          <a:bodyPr wrap="square" rtlCol="0">
            <a:spAutoFit/>
          </a:bodyPr>
          <a:lstStyle/>
          <a:p>
            <a:r>
              <a:rPr lang="en-US" sz="2800" b="1" dirty="0" smtClean="0">
                <a:solidFill>
                  <a:srgbClr val="0067AC"/>
                </a:solidFill>
              </a:rPr>
              <a:t>Amplification of the Seasonality of Precipitation</a:t>
            </a:r>
            <a:endParaRPr lang="en-US" sz="2800" b="1" dirty="0">
              <a:solidFill>
                <a:srgbClr val="0067AC"/>
              </a:solidFill>
            </a:endParaRPr>
          </a:p>
        </p:txBody>
      </p:sp>
      <p:sp>
        <p:nvSpPr>
          <p:cNvPr id="9" name="TextBox 8"/>
          <p:cNvSpPr txBox="1"/>
          <p:nvPr/>
        </p:nvSpPr>
        <p:spPr>
          <a:xfrm>
            <a:off x="0" y="1513505"/>
            <a:ext cx="909399" cy="338554"/>
          </a:xfrm>
          <a:prstGeom prst="rect">
            <a:avLst/>
          </a:prstGeom>
          <a:noFill/>
        </p:spPr>
        <p:txBody>
          <a:bodyPr wrap="square" rtlCol="0">
            <a:spAutoFit/>
          </a:bodyPr>
          <a:lstStyle/>
          <a:p>
            <a:r>
              <a:rPr lang="en-US" sz="1600" b="1" dirty="0" smtClean="0">
                <a:solidFill>
                  <a:srgbClr val="0067AC"/>
                </a:solidFill>
              </a:rPr>
              <a:t>Spring</a:t>
            </a:r>
            <a:endParaRPr lang="en-US" sz="1600" b="1" dirty="0">
              <a:solidFill>
                <a:srgbClr val="0067AC"/>
              </a:solidFill>
            </a:endParaRPr>
          </a:p>
        </p:txBody>
      </p:sp>
      <p:sp>
        <p:nvSpPr>
          <p:cNvPr id="10" name="TextBox 9"/>
          <p:cNvSpPr txBox="1"/>
          <p:nvPr/>
        </p:nvSpPr>
        <p:spPr>
          <a:xfrm>
            <a:off x="4555068" y="4409952"/>
            <a:ext cx="909399" cy="338554"/>
          </a:xfrm>
          <a:prstGeom prst="rect">
            <a:avLst/>
          </a:prstGeom>
          <a:noFill/>
        </p:spPr>
        <p:txBody>
          <a:bodyPr wrap="square" rtlCol="0">
            <a:spAutoFit/>
          </a:bodyPr>
          <a:lstStyle/>
          <a:p>
            <a:r>
              <a:rPr lang="en-US" sz="1600" b="1" dirty="0" smtClean="0">
                <a:solidFill>
                  <a:srgbClr val="0067AC"/>
                </a:solidFill>
              </a:rPr>
              <a:t>Winter</a:t>
            </a:r>
            <a:endParaRPr lang="en-US" sz="1600" b="1" dirty="0">
              <a:solidFill>
                <a:srgbClr val="0067AC"/>
              </a:solidFill>
            </a:endParaRPr>
          </a:p>
        </p:txBody>
      </p:sp>
      <p:sp>
        <p:nvSpPr>
          <p:cNvPr id="11" name="TextBox 10"/>
          <p:cNvSpPr txBox="1"/>
          <p:nvPr/>
        </p:nvSpPr>
        <p:spPr>
          <a:xfrm>
            <a:off x="0" y="4429973"/>
            <a:ext cx="909399" cy="338554"/>
          </a:xfrm>
          <a:prstGeom prst="rect">
            <a:avLst/>
          </a:prstGeom>
          <a:noFill/>
        </p:spPr>
        <p:txBody>
          <a:bodyPr wrap="square" rtlCol="0">
            <a:spAutoFit/>
          </a:bodyPr>
          <a:lstStyle/>
          <a:p>
            <a:r>
              <a:rPr lang="en-US" sz="1600" b="1" dirty="0" smtClean="0">
                <a:solidFill>
                  <a:srgbClr val="0067AC"/>
                </a:solidFill>
              </a:rPr>
              <a:t>Summer</a:t>
            </a:r>
            <a:endParaRPr lang="en-US" sz="1600" b="1" dirty="0">
              <a:solidFill>
                <a:srgbClr val="0067AC"/>
              </a:solidFill>
            </a:endParaRPr>
          </a:p>
        </p:txBody>
      </p:sp>
      <p:sp>
        <p:nvSpPr>
          <p:cNvPr id="12" name="TextBox 11"/>
          <p:cNvSpPr txBox="1"/>
          <p:nvPr/>
        </p:nvSpPr>
        <p:spPr>
          <a:xfrm>
            <a:off x="4603366" y="1547371"/>
            <a:ext cx="909399" cy="338554"/>
          </a:xfrm>
          <a:prstGeom prst="rect">
            <a:avLst/>
          </a:prstGeom>
          <a:noFill/>
        </p:spPr>
        <p:txBody>
          <a:bodyPr wrap="square" rtlCol="0">
            <a:spAutoFit/>
          </a:bodyPr>
          <a:lstStyle/>
          <a:p>
            <a:r>
              <a:rPr lang="en-US" sz="1600" b="1" dirty="0" smtClean="0">
                <a:solidFill>
                  <a:srgbClr val="0067AC"/>
                </a:solidFill>
              </a:rPr>
              <a:t>Fall</a:t>
            </a:r>
            <a:endParaRPr lang="en-US" sz="1600" b="1" dirty="0">
              <a:solidFill>
                <a:srgbClr val="0067AC"/>
              </a:solidFill>
            </a:endParaRPr>
          </a:p>
        </p:txBody>
      </p:sp>
      <p:pic>
        <p:nvPicPr>
          <p:cNvPr id="13" name="Picture 12"/>
          <p:cNvPicPr>
            <a:picLocks noChangeAspect="1" noChangeArrowheads="1"/>
          </p:cNvPicPr>
          <p:nvPr/>
        </p:nvPicPr>
        <p:blipFill>
          <a:blip r:embed="rId2" cstate="print"/>
          <a:srcRect/>
          <a:stretch>
            <a:fillRect/>
          </a:stretch>
        </p:blipFill>
        <p:spPr bwMode="auto">
          <a:xfrm>
            <a:off x="0" y="1845561"/>
            <a:ext cx="4683631" cy="2171871"/>
          </a:xfrm>
          <a:prstGeom prst="rect">
            <a:avLst/>
          </a:prstGeom>
          <a:noFill/>
          <a:ln w="9525">
            <a:noFill/>
            <a:miter lim="800000"/>
            <a:headEnd/>
            <a:tailEnd/>
          </a:ln>
          <a:effectLst/>
        </p:spPr>
      </p:pic>
      <p:pic>
        <p:nvPicPr>
          <p:cNvPr id="14" name="Picture 13"/>
          <p:cNvPicPr>
            <a:picLocks noChangeAspect="1" noChangeArrowheads="1"/>
          </p:cNvPicPr>
          <p:nvPr/>
        </p:nvPicPr>
        <p:blipFill>
          <a:blip r:embed="rId3" cstate="print"/>
          <a:srcRect/>
          <a:stretch>
            <a:fillRect/>
          </a:stretch>
        </p:blipFill>
        <p:spPr bwMode="auto">
          <a:xfrm>
            <a:off x="4622800" y="1845561"/>
            <a:ext cx="4521200" cy="2171871"/>
          </a:xfrm>
          <a:prstGeom prst="rect">
            <a:avLst/>
          </a:prstGeom>
          <a:noFill/>
          <a:ln w="9525">
            <a:noFill/>
            <a:miter lim="800000"/>
            <a:headEnd/>
            <a:tailEnd/>
          </a:ln>
          <a:effectLst/>
        </p:spPr>
      </p:pic>
      <p:pic>
        <p:nvPicPr>
          <p:cNvPr id="15" name="Picture 14"/>
          <p:cNvPicPr>
            <a:picLocks noChangeAspect="1" noChangeArrowheads="1"/>
          </p:cNvPicPr>
          <p:nvPr/>
        </p:nvPicPr>
        <p:blipFill>
          <a:blip r:embed="rId4" cstate="print"/>
          <a:srcRect/>
          <a:stretch>
            <a:fillRect/>
          </a:stretch>
        </p:blipFill>
        <p:spPr bwMode="auto">
          <a:xfrm>
            <a:off x="8239" y="4727170"/>
            <a:ext cx="4595127" cy="2130830"/>
          </a:xfrm>
          <a:prstGeom prst="rect">
            <a:avLst/>
          </a:prstGeom>
          <a:noFill/>
          <a:ln w="9525">
            <a:noFill/>
            <a:miter lim="800000"/>
            <a:headEnd/>
            <a:tailEnd/>
          </a:ln>
          <a:effectLst/>
        </p:spPr>
      </p:pic>
      <p:pic>
        <p:nvPicPr>
          <p:cNvPr id="16" name="Picture 15"/>
          <p:cNvPicPr>
            <a:picLocks noChangeAspect="1" noChangeArrowheads="1"/>
          </p:cNvPicPr>
          <p:nvPr/>
        </p:nvPicPr>
        <p:blipFill>
          <a:blip r:embed="rId5" cstate="print"/>
          <a:srcRect/>
          <a:stretch>
            <a:fillRect/>
          </a:stretch>
        </p:blipFill>
        <p:spPr bwMode="auto">
          <a:xfrm>
            <a:off x="4548873" y="4727170"/>
            <a:ext cx="4595127" cy="2130830"/>
          </a:xfrm>
          <a:prstGeom prst="rect">
            <a:avLst/>
          </a:prstGeom>
          <a:noFill/>
          <a:ln w="9525">
            <a:noFill/>
            <a:miter lim="800000"/>
            <a:headEnd/>
            <a:tailEnd/>
          </a:ln>
          <a:effectLst/>
        </p:spPr>
      </p:pic>
      <p:cxnSp>
        <p:nvCxnSpPr>
          <p:cNvPr id="3" name="Straight Arrow Connector 2"/>
          <p:cNvCxnSpPr/>
          <p:nvPr/>
        </p:nvCxnSpPr>
        <p:spPr>
          <a:xfrm flipH="1">
            <a:off x="4385733" y="4026775"/>
            <a:ext cx="1" cy="700395"/>
          </a:xfrm>
          <a:prstGeom prst="straightConnector1">
            <a:avLst/>
          </a:prstGeom>
          <a:ln w="57150" cmpd="sng">
            <a:solidFill>
              <a:srgbClr val="0000FF"/>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a:off x="8676800" y="4017432"/>
            <a:ext cx="1" cy="700395"/>
          </a:xfrm>
          <a:prstGeom prst="straightConnector1">
            <a:avLst/>
          </a:prstGeom>
          <a:ln w="57150" cmpd="sng">
            <a:solidFill>
              <a:srgbClr val="843400"/>
            </a:solidFill>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2040704"/>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w Point Increase.gif"/>
          <p:cNvPicPr>
            <a:picLocks noChangeAspect="1"/>
          </p:cNvPicPr>
          <p:nvPr/>
        </p:nvPicPr>
        <p:blipFill>
          <a:blip r:embed="rId2"/>
          <a:stretch>
            <a:fillRect/>
          </a:stretch>
        </p:blipFill>
        <p:spPr>
          <a:xfrm>
            <a:off x="0" y="1109544"/>
            <a:ext cx="9144000" cy="574845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664"/>
            <a:ext cx="8305800" cy="1143000"/>
          </a:xfrm>
        </p:spPr>
        <p:txBody>
          <a:bodyPr>
            <a:normAutofit fontScale="90000"/>
          </a:bodyPr>
          <a:lstStyle/>
          <a:p>
            <a:pPr>
              <a:defRPr/>
            </a:pPr>
            <a:r>
              <a:rPr lang="en-US" sz="3600" dirty="0" smtClean="0"/>
              <a:t>Iowa Agricultural Producers are </a:t>
            </a:r>
            <a:r>
              <a:rPr lang="en-US" dirty="0" smtClean="0"/>
              <a:t>Adapting to Climate Change</a:t>
            </a:r>
            <a:r>
              <a:rPr lang="en-US" sz="3600" dirty="0" smtClean="0"/>
              <a:t>:</a:t>
            </a:r>
            <a:endParaRPr lang="en-US" sz="3600" dirty="0"/>
          </a:p>
        </p:txBody>
      </p:sp>
      <p:sp>
        <p:nvSpPr>
          <p:cNvPr id="3" name="Content Placeholder 2"/>
          <p:cNvSpPr>
            <a:spLocks noGrp="1"/>
          </p:cNvSpPr>
          <p:nvPr>
            <p:ph idx="1"/>
          </p:nvPr>
        </p:nvSpPr>
        <p:spPr>
          <a:xfrm>
            <a:off x="1371600" y="2463525"/>
            <a:ext cx="7391400" cy="4013475"/>
          </a:xfrm>
        </p:spPr>
        <p:txBody>
          <a:bodyPr>
            <a:normAutofit fontScale="85000" lnSpcReduction="10000"/>
          </a:bodyPr>
          <a:lstStyle/>
          <a:p>
            <a:pPr>
              <a:buFont typeface="Wingdings" pitchFamily="-112" charset="2"/>
              <a:buChar char=""/>
              <a:defRPr/>
            </a:pPr>
            <a:r>
              <a:rPr lang="en-US" sz="2000" dirty="0" smtClean="0">
                <a:solidFill>
                  <a:srgbClr val="0067AC"/>
                </a:solidFill>
              </a:rPr>
              <a:t>Longer growing season:  </a:t>
            </a:r>
            <a:r>
              <a:rPr lang="en-US" sz="2000" dirty="0" smtClean="0">
                <a:solidFill>
                  <a:srgbClr val="708F24"/>
                </a:solidFill>
              </a:rPr>
              <a:t>plant earlier, plant longer season hybrids, harvest later</a:t>
            </a:r>
          </a:p>
          <a:p>
            <a:pPr>
              <a:buFont typeface="Wingdings" pitchFamily="-112" charset="2"/>
              <a:buChar char=""/>
              <a:defRPr/>
            </a:pPr>
            <a:r>
              <a:rPr lang="en-US" sz="2000" dirty="0" smtClean="0">
                <a:solidFill>
                  <a:srgbClr val="0067AC"/>
                </a:solidFill>
              </a:rPr>
              <a:t>Wetter springs</a:t>
            </a:r>
            <a:r>
              <a:rPr lang="en-US" sz="2000" dirty="0" smtClean="0">
                <a:solidFill>
                  <a:srgbClr val="708F24"/>
                </a:solidFill>
              </a:rPr>
              <a:t>:  larger machinery enables planting in smaller weather windows</a:t>
            </a:r>
          </a:p>
          <a:p>
            <a:pPr>
              <a:buFont typeface="Wingdings" pitchFamily="-112" charset="2"/>
              <a:buChar char=""/>
              <a:defRPr/>
            </a:pPr>
            <a:r>
              <a:rPr lang="en-US" sz="2000" dirty="0" smtClean="0">
                <a:solidFill>
                  <a:srgbClr val="0067AC"/>
                </a:solidFill>
              </a:rPr>
              <a:t>More summer precipitation</a:t>
            </a:r>
            <a:r>
              <a:rPr lang="en-US" sz="2000" dirty="0" smtClean="0">
                <a:solidFill>
                  <a:srgbClr val="708F24"/>
                </a:solidFill>
              </a:rPr>
              <a:t>:  higher planting densities for higher yields</a:t>
            </a:r>
          </a:p>
          <a:p>
            <a:pPr>
              <a:buFont typeface="Wingdings" pitchFamily="-112" charset="2"/>
              <a:buChar char=""/>
              <a:defRPr/>
            </a:pPr>
            <a:r>
              <a:rPr lang="en-US" sz="2000" dirty="0" smtClean="0">
                <a:solidFill>
                  <a:srgbClr val="0067AC"/>
                </a:solidFill>
              </a:rPr>
              <a:t>Wetter springs and summers:  </a:t>
            </a:r>
            <a:r>
              <a:rPr lang="en-US" sz="2000" dirty="0" smtClean="0">
                <a:solidFill>
                  <a:srgbClr val="708F24"/>
                </a:solidFill>
              </a:rPr>
              <a:t>more subsurface drainage tile is being installed, closer spacing, sloped surfaces</a:t>
            </a:r>
          </a:p>
          <a:p>
            <a:pPr>
              <a:buFont typeface="Wingdings" pitchFamily="-112" charset="2"/>
              <a:buChar char=""/>
              <a:defRPr/>
            </a:pPr>
            <a:r>
              <a:rPr lang="en-US" sz="2000" dirty="0" smtClean="0">
                <a:solidFill>
                  <a:srgbClr val="0067AC"/>
                </a:solidFill>
              </a:rPr>
              <a:t>Fewer extreme heat events:  </a:t>
            </a:r>
            <a:r>
              <a:rPr lang="en-US" sz="2000" dirty="0" smtClean="0">
                <a:solidFill>
                  <a:srgbClr val="708F24"/>
                </a:solidFill>
              </a:rPr>
              <a:t>higher planting densities, fewer pollination failures</a:t>
            </a:r>
          </a:p>
          <a:p>
            <a:pPr>
              <a:buFont typeface="Wingdings" pitchFamily="-112" charset="2"/>
              <a:buChar char=""/>
              <a:defRPr/>
            </a:pPr>
            <a:r>
              <a:rPr lang="en-US" sz="2000" dirty="0" smtClean="0">
                <a:solidFill>
                  <a:srgbClr val="0067AC"/>
                </a:solidFill>
              </a:rPr>
              <a:t>Higher humidity:</a:t>
            </a:r>
            <a:r>
              <a:rPr lang="en-US" sz="2000" dirty="0" smtClean="0">
                <a:solidFill>
                  <a:srgbClr val="C2251F"/>
                </a:solidFill>
              </a:rPr>
              <a:t>  </a:t>
            </a:r>
            <a:r>
              <a:rPr lang="en-US" sz="2000" dirty="0" smtClean="0">
                <a:solidFill>
                  <a:srgbClr val="708F24"/>
                </a:solidFill>
              </a:rPr>
              <a:t>more spraying for pathogens favored by moist conditions. more problems with fall crop dry-down, wider bean heads for faster harvest due to shorter harvest period during the daytime.</a:t>
            </a:r>
          </a:p>
          <a:p>
            <a:pPr>
              <a:buFont typeface="Wingdings" pitchFamily="-112" charset="2"/>
              <a:buChar char=""/>
              <a:defRPr/>
            </a:pPr>
            <a:r>
              <a:rPr lang="en-US" sz="2000" dirty="0" smtClean="0">
                <a:solidFill>
                  <a:srgbClr val="0067AC"/>
                </a:solidFill>
              </a:rPr>
              <a:t>Drier autumns:</a:t>
            </a:r>
            <a:r>
              <a:rPr lang="en-US" sz="2000" dirty="0" smtClean="0">
                <a:solidFill>
                  <a:srgbClr val="020F62"/>
                </a:solidFill>
              </a:rPr>
              <a:t>  </a:t>
            </a:r>
            <a:r>
              <a:rPr lang="en-US" sz="2000" dirty="0" smtClean="0">
                <a:solidFill>
                  <a:srgbClr val="708F24"/>
                </a:solidFill>
              </a:rPr>
              <a:t>delay harvest to take advantage of natural dry-down conditions, thereby reducing fuel costs</a:t>
            </a:r>
            <a:r>
              <a:rPr lang="en-US" sz="2400" dirty="0" smtClean="0">
                <a:solidFill>
                  <a:srgbClr val="708F24"/>
                </a:solidFill>
              </a:rPr>
              <a:t> </a:t>
            </a:r>
          </a:p>
          <a:p>
            <a:pPr>
              <a:buFont typeface="Wingdings" pitchFamily="-112" charset="2"/>
              <a:buChar char=""/>
              <a:defRPr/>
            </a:pPr>
            <a:endParaRPr lang="en-US" dirty="0">
              <a:solidFill>
                <a:srgbClr val="C2251F"/>
              </a:solidFill>
            </a:endParaRPr>
          </a:p>
        </p:txBody>
      </p:sp>
      <p:sp>
        <p:nvSpPr>
          <p:cNvPr id="95236" name="TextBox 3"/>
          <p:cNvSpPr txBox="1">
            <a:spLocks noChangeArrowheads="1"/>
          </p:cNvSpPr>
          <p:nvPr/>
        </p:nvSpPr>
        <p:spPr bwMode="auto">
          <a:xfrm>
            <a:off x="1524000" y="6457950"/>
            <a:ext cx="2507806" cy="400050"/>
          </a:xfrm>
          <a:prstGeom prst="rect">
            <a:avLst/>
          </a:prstGeom>
          <a:noFill/>
          <a:ln w="9525">
            <a:noFill/>
            <a:miter lim="800000"/>
            <a:headEnd/>
            <a:tailEnd/>
          </a:ln>
        </p:spPr>
        <p:txBody>
          <a:bodyPr wrap="square">
            <a:prstTxWarp prst="textNoShape">
              <a:avLst/>
            </a:prstTxWarp>
            <a:spAutoFit/>
          </a:bodyPr>
          <a:lstStyle/>
          <a:p>
            <a:pPr algn="ctr"/>
            <a:r>
              <a:rPr lang="en-US" sz="2000" b="1" dirty="0">
                <a:solidFill>
                  <a:srgbClr val="008000"/>
                </a:solidFill>
              </a:rPr>
              <a:t>HIGHER YIELDS!!</a:t>
            </a:r>
          </a:p>
        </p:txBody>
      </p:sp>
      <p:sp>
        <p:nvSpPr>
          <p:cNvPr id="95237" name="Right Arrow 4"/>
          <p:cNvSpPr>
            <a:spLocks noChangeArrowheads="1"/>
          </p:cNvSpPr>
          <p:nvPr/>
        </p:nvSpPr>
        <p:spPr bwMode="auto">
          <a:xfrm>
            <a:off x="457200" y="6477000"/>
            <a:ext cx="977900" cy="381000"/>
          </a:xfrm>
          <a:prstGeom prst="rightArrow">
            <a:avLst>
              <a:gd name="adj1" fmla="val 50000"/>
              <a:gd name="adj2" fmla="val 50026"/>
            </a:avLst>
          </a:prstGeom>
          <a:solidFill>
            <a:srgbClr val="008000"/>
          </a:solidFill>
          <a:ln w="9525">
            <a:solidFill>
              <a:srgbClr val="800000"/>
            </a:solidFill>
            <a:round/>
            <a:headEnd/>
            <a:tailEnd/>
          </a:ln>
        </p:spPr>
        <p:txBody>
          <a:bodyPr>
            <a:prstTxWarp prst="textNoShape">
              <a:avLst/>
            </a:prstTxWarp>
          </a:bodyPr>
          <a:lstStyle/>
          <a:p>
            <a:pPr eaLnBrk="0" hangingPunct="0"/>
            <a:endParaRPr lang="en-US"/>
          </a:p>
        </p:txBody>
      </p:sp>
      <p:sp>
        <p:nvSpPr>
          <p:cNvPr id="95238" name="TextBox 5"/>
          <p:cNvSpPr txBox="1">
            <a:spLocks noChangeArrowheads="1"/>
          </p:cNvSpPr>
          <p:nvPr/>
        </p:nvSpPr>
        <p:spPr bwMode="auto">
          <a:xfrm flipH="1">
            <a:off x="3883850" y="6457950"/>
            <a:ext cx="4879150" cy="369332"/>
          </a:xfrm>
          <a:prstGeom prst="rect">
            <a:avLst/>
          </a:prstGeom>
          <a:noFill/>
          <a:ln w="9525">
            <a:noFill/>
            <a:miter lim="800000"/>
            <a:headEnd/>
            <a:tailEnd/>
          </a:ln>
        </p:spPr>
        <p:txBody>
          <a:bodyPr wrap="square">
            <a:prstTxWarp prst="textNoShape">
              <a:avLst/>
            </a:prstTxWarp>
            <a:spAutoFit/>
          </a:bodyPr>
          <a:lstStyle/>
          <a:p>
            <a:pPr algn="ctr"/>
            <a:r>
              <a:rPr lang="en-US" sz="1800" dirty="0">
                <a:solidFill>
                  <a:srgbClr val="008000"/>
                </a:solidFill>
              </a:rPr>
              <a:t>Is it genetics or climate?  Likely some of each.</a:t>
            </a:r>
          </a:p>
        </p:txBody>
      </p:sp>
    </p:spTree>
    <p:extLst>
      <p:ext uri="{BB962C8B-B14F-4D97-AF65-F5344CB8AC3E}">
        <p14:creationId xmlns:p14="http://schemas.microsoft.com/office/powerpoint/2010/main" val="96322873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1070395"/>
            <a:ext cx="8229600" cy="1143001"/>
          </a:xfrm>
        </p:spPr>
        <p:txBody>
          <a:bodyPr>
            <a:normAutofit fontScale="90000"/>
          </a:bodyPr>
          <a:lstStyle/>
          <a:p>
            <a:pPr>
              <a:defRPr/>
            </a:pPr>
            <a:r>
              <a:rPr lang="en-US" sz="3600" b="1" dirty="0" smtClean="0">
                <a:ea typeface="ＭＳ Ｐゴシック" pitchFamily="-107" charset="-128"/>
                <a:cs typeface="ＭＳ Ｐゴシック" pitchFamily="-107" charset="-128"/>
              </a:rPr>
              <a:t>Temperature </a:t>
            </a:r>
            <a:r>
              <a:rPr lang="en-US" dirty="0" smtClean="0">
                <a:ea typeface="ＭＳ Ｐゴシック" pitchFamily="-107" charset="-128"/>
                <a:cs typeface="ＭＳ Ｐゴシック" pitchFamily="-107" charset="-128"/>
              </a:rPr>
              <a:t>C</a:t>
            </a:r>
            <a:r>
              <a:rPr lang="en-US" sz="3600" b="1" dirty="0" smtClean="0">
                <a:ea typeface="ＭＳ Ｐゴシック" pitchFamily="-107" charset="-128"/>
                <a:cs typeface="ＭＳ Ｐゴシック" pitchFamily="-107" charset="-128"/>
              </a:rPr>
              <a:t>hanges are Not </a:t>
            </a:r>
            <a:r>
              <a:rPr lang="en-US" sz="3600" b="1" dirty="0">
                <a:ea typeface="ＭＳ Ｐゴシック" pitchFamily="-107" charset="-128"/>
                <a:cs typeface="ＭＳ Ｐゴシック" pitchFamily="-107" charset="-128"/>
              </a:rPr>
              <a:t/>
            </a:r>
            <a:br>
              <a:rPr lang="en-US" sz="3600" b="1" dirty="0">
                <a:ea typeface="ＭＳ Ｐゴシック" pitchFamily="-107" charset="-128"/>
                <a:cs typeface="ＭＳ Ｐゴシック" pitchFamily="-107" charset="-128"/>
              </a:rPr>
            </a:br>
            <a:r>
              <a:rPr lang="en-US" sz="3600" b="1" dirty="0">
                <a:ea typeface="ＭＳ Ｐゴシック" pitchFamily="-107" charset="-128"/>
                <a:cs typeface="ＭＳ Ｐゴシック" pitchFamily="-107" charset="-128"/>
              </a:rPr>
              <a:t>Uniform Around the Globe</a:t>
            </a:r>
          </a:p>
        </p:txBody>
      </p:sp>
      <p:pic>
        <p:nvPicPr>
          <p:cNvPr id="16387" name="Picture 2" descr="ftp://ncdcftp.ncdc.noaa.gov/pub/upload/7days/tmean.1900.2009.ann.gif"/>
          <p:cNvPicPr>
            <a:picLocks noChangeAspect="1" noChangeArrowheads="1"/>
          </p:cNvPicPr>
          <p:nvPr/>
        </p:nvPicPr>
        <p:blipFill>
          <a:blip r:embed="rId2"/>
          <a:srcRect t="7524" b="7524"/>
          <a:stretch>
            <a:fillRect/>
          </a:stretch>
        </p:blipFill>
        <p:spPr bwMode="auto">
          <a:xfrm>
            <a:off x="2169378" y="2213396"/>
            <a:ext cx="6974622" cy="4582493"/>
          </a:xfrm>
          <a:prstGeom prst="rect">
            <a:avLst/>
          </a:prstGeom>
          <a:ln>
            <a:noFill/>
          </a:ln>
          <a:effectLst>
            <a:outerShdw blurRad="292100" dist="139700" dir="2700000" algn="tl" rotWithShape="0">
              <a:srgbClr val="333333">
                <a:alpha val="65000"/>
              </a:srgbClr>
            </a:outerShdw>
          </a:effectLst>
        </p:spPr>
      </p:pic>
      <p:sp>
        <p:nvSpPr>
          <p:cNvPr id="27652" name="TextBox 3"/>
          <p:cNvSpPr txBox="1">
            <a:spLocks noChangeArrowheads="1"/>
          </p:cNvSpPr>
          <p:nvPr/>
        </p:nvSpPr>
        <p:spPr bwMode="auto">
          <a:xfrm>
            <a:off x="0" y="6488112"/>
            <a:ext cx="3200400" cy="307777"/>
          </a:xfrm>
          <a:prstGeom prst="rect">
            <a:avLst/>
          </a:prstGeom>
          <a:noFill/>
          <a:ln w="9525">
            <a:noFill/>
            <a:miter lim="800000"/>
            <a:headEnd/>
            <a:tailEnd/>
          </a:ln>
        </p:spPr>
        <p:txBody>
          <a:bodyPr>
            <a:prstTxWarp prst="textNoShape">
              <a:avLst/>
            </a:prstTxWarp>
            <a:spAutoFit/>
          </a:bodyPr>
          <a:lstStyle/>
          <a:p>
            <a:r>
              <a:rPr lang="en-US" sz="1400" dirty="0">
                <a:solidFill>
                  <a:srgbClr val="0067AC"/>
                </a:solidFill>
              </a:rPr>
              <a:t>From Tom Karl, NOAA NCDC</a:t>
            </a: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78933"/>
            <a:ext cx="8534400" cy="1143000"/>
          </a:xfrm>
        </p:spPr>
        <p:txBody>
          <a:bodyPr>
            <a:normAutofit/>
          </a:bodyPr>
          <a:lstStyle/>
          <a:p>
            <a:pPr>
              <a:defRPr/>
            </a:pPr>
            <a:r>
              <a:rPr lang="en-US" dirty="0" smtClean="0"/>
              <a:t>Other Agricultural Impacts</a:t>
            </a:r>
            <a:r>
              <a:rPr lang="en-US" sz="3600" dirty="0" smtClean="0"/>
              <a:t>:</a:t>
            </a:r>
            <a:endParaRPr lang="en-US" sz="3600" dirty="0"/>
          </a:p>
        </p:txBody>
      </p:sp>
      <p:sp>
        <p:nvSpPr>
          <p:cNvPr id="3" name="Content Placeholder 2"/>
          <p:cNvSpPr>
            <a:spLocks noGrp="1"/>
          </p:cNvSpPr>
          <p:nvPr>
            <p:ph idx="1"/>
          </p:nvPr>
        </p:nvSpPr>
        <p:spPr>
          <a:xfrm>
            <a:off x="1371600" y="2167467"/>
            <a:ext cx="7391400" cy="4013475"/>
          </a:xfrm>
        </p:spPr>
        <p:txBody>
          <a:bodyPr>
            <a:normAutofit fontScale="92500" lnSpcReduction="20000"/>
          </a:bodyPr>
          <a:lstStyle/>
          <a:p>
            <a:pPr>
              <a:buFont typeface="Wingdings" pitchFamily="-112" charset="2"/>
              <a:buChar char=""/>
              <a:defRPr/>
            </a:pPr>
            <a:r>
              <a:rPr lang="en-US" sz="2000" dirty="0" smtClean="0">
                <a:solidFill>
                  <a:srgbClr val="0067AC"/>
                </a:solidFill>
              </a:rPr>
              <a:t>Carbon dioxide fertilization in field studies:  </a:t>
            </a:r>
            <a:r>
              <a:rPr lang="en-US" sz="2000" dirty="0" smtClean="0">
                <a:solidFill>
                  <a:srgbClr val="708F24"/>
                </a:solidFill>
              </a:rPr>
              <a:t>corn - little or none, soybeans – up to 14% </a:t>
            </a:r>
          </a:p>
          <a:p>
            <a:pPr>
              <a:buFont typeface="Wingdings" pitchFamily="-112" charset="2"/>
              <a:buChar char=""/>
              <a:defRPr/>
            </a:pPr>
            <a:r>
              <a:rPr lang="en-US" sz="2000" dirty="0" smtClean="0">
                <a:solidFill>
                  <a:srgbClr val="0067AC"/>
                </a:solidFill>
              </a:rPr>
              <a:t>Waterlogged soils in spring</a:t>
            </a:r>
            <a:r>
              <a:rPr lang="en-US" sz="2000" dirty="0" smtClean="0">
                <a:solidFill>
                  <a:srgbClr val="708F24"/>
                </a:solidFill>
              </a:rPr>
              <a:t>:  shallow root system more prone to disease, nutrient deficiencies and drought later on;  delayed planting</a:t>
            </a:r>
          </a:p>
          <a:p>
            <a:pPr>
              <a:buFont typeface="Wingdings" pitchFamily="-112" charset="2"/>
              <a:buChar char=""/>
              <a:defRPr/>
            </a:pPr>
            <a:r>
              <a:rPr lang="en-US" sz="2000" dirty="0" smtClean="0">
                <a:solidFill>
                  <a:srgbClr val="0067AC"/>
                </a:solidFill>
              </a:rPr>
              <a:t>More frequent rains</a:t>
            </a:r>
            <a:r>
              <a:rPr lang="en-US" sz="2000" dirty="0" smtClean="0">
                <a:solidFill>
                  <a:srgbClr val="708F24"/>
                </a:solidFill>
              </a:rPr>
              <a:t>: delayed fertilizer application</a:t>
            </a:r>
          </a:p>
          <a:p>
            <a:pPr>
              <a:buFont typeface="Wingdings" pitchFamily="-112" charset="2"/>
              <a:buChar char=""/>
              <a:defRPr/>
            </a:pPr>
            <a:r>
              <a:rPr lang="en-US" sz="2000" dirty="0" smtClean="0">
                <a:solidFill>
                  <a:srgbClr val="0067AC"/>
                </a:solidFill>
              </a:rPr>
              <a:t>More intense rain events</a:t>
            </a:r>
            <a:r>
              <a:rPr lang="en-US" sz="2000" dirty="0" smtClean="0">
                <a:solidFill>
                  <a:srgbClr val="708F24"/>
                </a:solidFill>
              </a:rPr>
              <a:t>:  more soil erosion</a:t>
            </a:r>
          </a:p>
          <a:p>
            <a:pPr>
              <a:buFont typeface="Wingdings" pitchFamily="-112" charset="2"/>
              <a:buChar char=""/>
              <a:defRPr/>
            </a:pPr>
            <a:r>
              <a:rPr lang="en-US" sz="2000" dirty="0" smtClean="0">
                <a:solidFill>
                  <a:srgbClr val="0067AC"/>
                </a:solidFill>
              </a:rPr>
              <a:t>More humid conditions, dew</a:t>
            </a:r>
            <a:r>
              <a:rPr lang="en-US" sz="2000" dirty="0" smtClean="0">
                <a:solidFill>
                  <a:srgbClr val="708F24"/>
                </a:solidFill>
              </a:rPr>
              <a:t>:  plant disease, sudden death syndrome</a:t>
            </a:r>
          </a:p>
          <a:p>
            <a:pPr>
              <a:buFont typeface="Wingdings" pitchFamily="-112" charset="2"/>
              <a:buChar char=""/>
              <a:defRPr/>
            </a:pPr>
            <a:r>
              <a:rPr lang="en-US" sz="2000" dirty="0" smtClean="0">
                <a:solidFill>
                  <a:srgbClr val="0067AC"/>
                </a:solidFill>
              </a:rPr>
              <a:t>More weeds, invasive species</a:t>
            </a:r>
          </a:p>
          <a:p>
            <a:pPr>
              <a:buFont typeface="Wingdings" pitchFamily="-112" charset="2"/>
              <a:buChar char=""/>
              <a:defRPr/>
            </a:pPr>
            <a:r>
              <a:rPr lang="en-US" sz="2000" dirty="0" smtClean="0">
                <a:solidFill>
                  <a:srgbClr val="0067AC"/>
                </a:solidFill>
              </a:rPr>
              <a:t>Water quality: </a:t>
            </a:r>
            <a:r>
              <a:rPr lang="en-US" sz="2000" dirty="0" smtClean="0">
                <a:solidFill>
                  <a:srgbClr val="708F24"/>
                </a:solidFill>
              </a:rPr>
              <a:t>loss of nitrate fertilizer, more sediment, runoff from manure application</a:t>
            </a:r>
          </a:p>
          <a:p>
            <a:pPr>
              <a:buFont typeface="Wingdings" pitchFamily="-112" charset="2"/>
              <a:buChar char=""/>
              <a:defRPr/>
            </a:pPr>
            <a:r>
              <a:rPr lang="en-US" sz="2000" dirty="0" smtClean="0">
                <a:solidFill>
                  <a:srgbClr val="0067AC"/>
                </a:solidFill>
              </a:rPr>
              <a:t>Animal agriculture:  </a:t>
            </a:r>
            <a:r>
              <a:rPr lang="en-US" sz="2000" dirty="0" smtClean="0">
                <a:solidFill>
                  <a:srgbClr val="708F24"/>
                </a:solidFill>
              </a:rPr>
              <a:t>reduced milk production, reduced weight gain, increased mortality</a:t>
            </a:r>
          </a:p>
          <a:p>
            <a:pPr>
              <a:buFont typeface="Wingdings" pitchFamily="-112" charset="2"/>
              <a:buChar char=""/>
              <a:defRPr/>
            </a:pPr>
            <a:endParaRPr lang="en-US" sz="2000" dirty="0" smtClean="0">
              <a:solidFill>
                <a:srgbClr val="708F24"/>
              </a:solidFill>
            </a:endParaRPr>
          </a:p>
          <a:p>
            <a:pPr>
              <a:buFont typeface="Wingdings" pitchFamily="-112" charset="2"/>
              <a:buChar char=""/>
              <a:defRPr/>
            </a:pPr>
            <a:endParaRPr lang="en-US" dirty="0">
              <a:solidFill>
                <a:srgbClr val="C2251F"/>
              </a:solidFill>
            </a:endParaRPr>
          </a:p>
        </p:txBody>
      </p:sp>
    </p:spTree>
    <p:extLst>
      <p:ext uri="{BB962C8B-B14F-4D97-AF65-F5344CB8AC3E}">
        <p14:creationId xmlns:p14="http://schemas.microsoft.com/office/powerpoint/2010/main" val="2540077616"/>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co2cat2_I"/>
          <p:cNvPicPr>
            <a:picLocks noChangeAspect="1" noChangeArrowheads="1"/>
          </p:cNvPicPr>
          <p:nvPr/>
        </p:nvPicPr>
        <p:blipFill>
          <a:blip r:embed="rId3"/>
          <a:srcRect/>
          <a:stretch>
            <a:fillRect/>
          </a:stretch>
        </p:blipFill>
        <p:spPr bwMode="auto">
          <a:xfrm>
            <a:off x="-26988" y="2286000"/>
            <a:ext cx="9018588" cy="4724400"/>
          </a:xfrm>
          <a:prstGeom prst="rect">
            <a:avLst/>
          </a:prstGeom>
          <a:noFill/>
          <a:ln w="9525">
            <a:noFill/>
            <a:miter lim="800000"/>
            <a:headEnd/>
            <a:tailEnd/>
          </a:ln>
        </p:spPr>
      </p:pic>
      <p:sp>
        <p:nvSpPr>
          <p:cNvPr id="2574339" name="Rectangle 3"/>
          <p:cNvSpPr>
            <a:spLocks noGrp="1" noChangeArrowheads="1"/>
          </p:cNvSpPr>
          <p:nvPr>
            <p:ph type="title"/>
          </p:nvPr>
        </p:nvSpPr>
        <p:spPr>
          <a:xfrm>
            <a:off x="0" y="423363"/>
            <a:ext cx="9144000" cy="1419225"/>
          </a:xfrm>
        </p:spPr>
        <p:txBody>
          <a:bodyPr/>
          <a:lstStyle/>
          <a:p>
            <a:pPr algn="ctr">
              <a:defRPr/>
            </a:pPr>
            <a:r>
              <a:rPr lang="en-US" sz="4000" b="1" dirty="0"/>
              <a:t>Long-Term Stabilization Profiles</a:t>
            </a:r>
          </a:p>
        </p:txBody>
      </p:sp>
      <p:sp>
        <p:nvSpPr>
          <p:cNvPr id="2574347" name="Text Box 11"/>
          <p:cNvSpPr txBox="1">
            <a:spLocks noChangeArrowheads="1"/>
          </p:cNvSpPr>
          <p:nvPr/>
        </p:nvSpPr>
        <p:spPr bwMode="auto">
          <a:xfrm>
            <a:off x="7038975" y="2309813"/>
            <a:ext cx="900113" cy="457200"/>
          </a:xfrm>
          <a:prstGeom prst="rect">
            <a:avLst/>
          </a:prstGeom>
          <a:noFill/>
          <a:ln w="57150">
            <a:noFill/>
            <a:miter lim="800000"/>
            <a:headEnd/>
            <a:tailEnd/>
          </a:ln>
          <a:effectLst/>
        </p:spPr>
        <p:txBody>
          <a:bodyPr>
            <a:prstTxWarp prst="textNoShape">
              <a:avLst/>
            </a:prstTxWarp>
            <a:spAutoFit/>
          </a:bodyPr>
          <a:lstStyle/>
          <a:p>
            <a:pPr>
              <a:spcBef>
                <a:spcPct val="50000"/>
              </a:spcBef>
              <a:defRPr/>
            </a:pPr>
            <a:r>
              <a:rPr lang="en-US">
                <a:solidFill>
                  <a:srgbClr val="824100"/>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rPr>
              <a:t>A2</a:t>
            </a:r>
            <a:r>
              <a:rPr lang="en-US">
                <a:effectLst>
                  <a:outerShdw blurRad="38100" dist="38100" dir="2700000" algn="tl">
                    <a:srgbClr val="DDDDDD"/>
                  </a:outerShdw>
                </a:effectLst>
                <a:latin typeface="Arial" pitchFamily="-112" charset="0"/>
                <a:ea typeface="ＭＳ Ｐゴシック" pitchFamily="-112" charset="-128"/>
                <a:cs typeface="ＭＳ Ｐゴシック" pitchFamily="-112" charset="-128"/>
              </a:rPr>
              <a:t>       </a:t>
            </a:r>
          </a:p>
        </p:txBody>
      </p:sp>
      <p:sp>
        <p:nvSpPr>
          <p:cNvPr id="2574348" name="Text Box 12"/>
          <p:cNvSpPr txBox="1">
            <a:spLocks noChangeArrowheads="1"/>
          </p:cNvSpPr>
          <p:nvPr/>
        </p:nvSpPr>
        <p:spPr bwMode="auto">
          <a:xfrm>
            <a:off x="7054850" y="3883025"/>
            <a:ext cx="900113" cy="457200"/>
          </a:xfrm>
          <a:prstGeom prst="rect">
            <a:avLst/>
          </a:prstGeom>
          <a:noFill/>
          <a:ln w="57150">
            <a:noFill/>
            <a:miter lim="800000"/>
            <a:headEnd/>
            <a:tailEnd/>
          </a:ln>
          <a:effectLst/>
        </p:spPr>
        <p:txBody>
          <a:bodyPr>
            <a:prstTxWarp prst="textNoShape">
              <a:avLst/>
            </a:prstTxWarp>
            <a:spAutoFit/>
          </a:bodyPr>
          <a:lstStyle/>
          <a:p>
            <a:pPr>
              <a:spcBef>
                <a:spcPct val="50000"/>
              </a:spcBef>
              <a:defRPr/>
            </a:pPr>
            <a:r>
              <a:rPr lang="en-US">
                <a:solidFill>
                  <a:srgbClr val="008000"/>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rPr>
              <a:t>B1</a:t>
            </a:r>
            <a:r>
              <a:rPr lang="en-US">
                <a:effectLst>
                  <a:outerShdw blurRad="38100" dist="38100" dir="2700000" algn="tl">
                    <a:srgbClr val="DDDDDD"/>
                  </a:outerShdw>
                </a:effectLst>
                <a:latin typeface="Arial" pitchFamily="-112" charset="0"/>
                <a:ea typeface="ＭＳ Ｐゴシック" pitchFamily="-112" charset="-128"/>
                <a:cs typeface="ＭＳ Ｐゴシック" pitchFamily="-112" charset="-128"/>
              </a:rPr>
              <a:t>       </a:t>
            </a:r>
          </a:p>
        </p:txBody>
      </p:sp>
      <p:sp>
        <p:nvSpPr>
          <p:cNvPr id="109574" name="TextBox 12"/>
          <p:cNvSpPr txBox="1">
            <a:spLocks noChangeArrowheads="1"/>
          </p:cNvSpPr>
          <p:nvPr/>
        </p:nvSpPr>
        <p:spPr bwMode="auto">
          <a:xfrm>
            <a:off x="0" y="6534150"/>
            <a:ext cx="8153400" cy="323850"/>
          </a:xfrm>
          <a:prstGeom prst="rect">
            <a:avLst/>
          </a:prstGeom>
          <a:noFill/>
          <a:ln w="9525">
            <a:noFill/>
            <a:miter lim="800000"/>
            <a:headEnd/>
            <a:tailEnd/>
          </a:ln>
        </p:spPr>
        <p:txBody>
          <a:bodyPr>
            <a:prstTxWarp prst="textNoShape">
              <a:avLst/>
            </a:prstTxWarp>
            <a:spAutoFit/>
          </a:bodyPr>
          <a:lstStyle/>
          <a:p>
            <a:pPr>
              <a:lnSpc>
                <a:spcPct val="80000"/>
              </a:lnSpc>
            </a:pPr>
            <a:r>
              <a:rPr lang="en-US" sz="1800">
                <a:solidFill>
                  <a:srgbClr val="B21524"/>
                </a:solidFill>
                <a:ea typeface="Arial" pitchFamily="34" charset="0"/>
                <a:cs typeface="Arial" pitchFamily="34" charset="0"/>
              </a:rPr>
              <a:t>Nebojš</a:t>
            </a:r>
            <a:r>
              <a:rPr lang="en-US" sz="1800">
                <a:solidFill>
                  <a:srgbClr val="B21524"/>
                </a:solidFill>
                <a:ea typeface="Times New Roman" pitchFamily="34" charset="0"/>
                <a:cs typeface="Times New Roman" pitchFamily="34" charset="0"/>
              </a:rPr>
              <a:t>a Naki</a:t>
            </a:r>
            <a:r>
              <a:rPr lang="en-US" sz="1800">
                <a:solidFill>
                  <a:srgbClr val="B21524"/>
                </a:solidFill>
                <a:ea typeface="Arial" pitchFamily="34" charset="0"/>
                <a:cs typeface="Arial" pitchFamily="34" charset="0"/>
              </a:rPr>
              <a:t>ć</a:t>
            </a:r>
            <a:r>
              <a:rPr lang="en-US" sz="1800">
                <a:solidFill>
                  <a:srgbClr val="B21524"/>
                </a:solidFill>
                <a:ea typeface="Times New Roman" pitchFamily="34" charset="0"/>
                <a:cs typeface="Times New Roman" pitchFamily="34" charset="0"/>
              </a:rPr>
              <a:t>enovi</a:t>
            </a:r>
            <a:r>
              <a:rPr lang="en-US" sz="1800">
                <a:solidFill>
                  <a:srgbClr val="B21524"/>
                </a:solidFill>
                <a:ea typeface="Arial" pitchFamily="34" charset="0"/>
                <a:cs typeface="Arial" pitchFamily="34" charset="0"/>
              </a:rPr>
              <a:t>ć</a:t>
            </a:r>
            <a:r>
              <a:rPr lang="en-US" sz="1800">
                <a:solidFill>
                  <a:srgbClr val="B21524"/>
                </a:solidFill>
                <a:ea typeface="Times New Roman" pitchFamily="34" charset="0"/>
                <a:cs typeface="Times New Roman" pitchFamily="34" charset="0"/>
              </a:rPr>
              <a:t> IIASA, Vienna</a:t>
            </a:r>
            <a:endParaRPr lang="en-US" sz="1800">
              <a:solidFill>
                <a:srgbClr val="B21524"/>
              </a:solidFill>
              <a:ea typeface="Arial" pitchFamily="34" charset="0"/>
              <a:cs typeface="Arial" pitchFamily="34" charset="0"/>
            </a:endParaRPr>
          </a:p>
        </p:txBody>
      </p:sp>
    </p:spTree>
    <p:extLst>
      <p:ext uri="{BB962C8B-B14F-4D97-AF65-F5344CB8AC3E}">
        <p14:creationId xmlns:p14="http://schemas.microsoft.com/office/powerpoint/2010/main" val="12114350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co2cat2_I"/>
          <p:cNvPicPr>
            <a:picLocks noChangeAspect="1" noChangeArrowheads="1"/>
          </p:cNvPicPr>
          <p:nvPr/>
        </p:nvPicPr>
        <p:blipFill>
          <a:blip r:embed="rId3"/>
          <a:srcRect/>
          <a:stretch>
            <a:fillRect/>
          </a:stretch>
        </p:blipFill>
        <p:spPr bwMode="auto">
          <a:xfrm>
            <a:off x="-105569" y="2222500"/>
            <a:ext cx="9018588" cy="4724400"/>
          </a:xfrm>
          <a:prstGeom prst="rect">
            <a:avLst/>
          </a:prstGeom>
          <a:noFill/>
          <a:ln w="9525">
            <a:noFill/>
            <a:miter lim="800000"/>
            <a:headEnd/>
            <a:tailEnd/>
          </a:ln>
        </p:spPr>
      </p:pic>
      <p:sp>
        <p:nvSpPr>
          <p:cNvPr id="2574339" name="Rectangle 3"/>
          <p:cNvSpPr>
            <a:spLocks noGrp="1" noChangeArrowheads="1"/>
          </p:cNvSpPr>
          <p:nvPr>
            <p:ph type="title"/>
          </p:nvPr>
        </p:nvSpPr>
        <p:spPr>
          <a:xfrm>
            <a:off x="0" y="423363"/>
            <a:ext cx="9144000" cy="1419225"/>
          </a:xfrm>
        </p:spPr>
        <p:txBody>
          <a:bodyPr/>
          <a:lstStyle/>
          <a:p>
            <a:pPr algn="ctr">
              <a:defRPr/>
            </a:pPr>
            <a:r>
              <a:rPr lang="en-US" sz="4000" b="1" dirty="0"/>
              <a:t>Long-Term Stabilization Profiles</a:t>
            </a:r>
          </a:p>
        </p:txBody>
      </p:sp>
      <p:sp>
        <p:nvSpPr>
          <p:cNvPr id="2574347" name="Text Box 11"/>
          <p:cNvSpPr txBox="1">
            <a:spLocks noChangeArrowheads="1"/>
          </p:cNvSpPr>
          <p:nvPr/>
        </p:nvSpPr>
        <p:spPr bwMode="auto">
          <a:xfrm>
            <a:off x="7038975" y="2309813"/>
            <a:ext cx="900113" cy="457200"/>
          </a:xfrm>
          <a:prstGeom prst="rect">
            <a:avLst/>
          </a:prstGeom>
          <a:noFill/>
          <a:ln w="57150">
            <a:noFill/>
            <a:miter lim="800000"/>
            <a:headEnd/>
            <a:tailEnd/>
          </a:ln>
          <a:effectLst/>
        </p:spPr>
        <p:txBody>
          <a:bodyPr>
            <a:prstTxWarp prst="textNoShape">
              <a:avLst/>
            </a:prstTxWarp>
            <a:spAutoFit/>
          </a:bodyPr>
          <a:lstStyle/>
          <a:p>
            <a:pPr>
              <a:spcBef>
                <a:spcPct val="50000"/>
              </a:spcBef>
              <a:defRPr/>
            </a:pPr>
            <a:r>
              <a:rPr lang="en-US">
                <a:solidFill>
                  <a:srgbClr val="824100"/>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rPr>
              <a:t>A2</a:t>
            </a:r>
            <a:r>
              <a:rPr lang="en-US">
                <a:effectLst>
                  <a:outerShdw blurRad="38100" dist="38100" dir="2700000" algn="tl">
                    <a:srgbClr val="DDDDDD"/>
                  </a:outerShdw>
                </a:effectLst>
                <a:latin typeface="Arial" pitchFamily="-112" charset="0"/>
                <a:ea typeface="ＭＳ Ｐゴシック" pitchFamily="-112" charset="-128"/>
                <a:cs typeface="ＭＳ Ｐゴシック" pitchFamily="-112" charset="-128"/>
              </a:rPr>
              <a:t>       </a:t>
            </a:r>
          </a:p>
        </p:txBody>
      </p:sp>
      <p:sp>
        <p:nvSpPr>
          <p:cNvPr id="2574348" name="Text Box 12"/>
          <p:cNvSpPr txBox="1">
            <a:spLocks noChangeArrowheads="1"/>
          </p:cNvSpPr>
          <p:nvPr/>
        </p:nvSpPr>
        <p:spPr bwMode="auto">
          <a:xfrm>
            <a:off x="7054850" y="3883025"/>
            <a:ext cx="900113" cy="457200"/>
          </a:xfrm>
          <a:prstGeom prst="rect">
            <a:avLst/>
          </a:prstGeom>
          <a:noFill/>
          <a:ln w="57150">
            <a:noFill/>
            <a:miter lim="800000"/>
            <a:headEnd/>
            <a:tailEnd/>
          </a:ln>
          <a:effectLst/>
        </p:spPr>
        <p:txBody>
          <a:bodyPr>
            <a:prstTxWarp prst="textNoShape">
              <a:avLst/>
            </a:prstTxWarp>
            <a:spAutoFit/>
          </a:bodyPr>
          <a:lstStyle/>
          <a:p>
            <a:pPr>
              <a:spcBef>
                <a:spcPct val="50000"/>
              </a:spcBef>
              <a:defRPr/>
            </a:pPr>
            <a:r>
              <a:rPr lang="en-US">
                <a:solidFill>
                  <a:srgbClr val="008000"/>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rPr>
              <a:t>B1</a:t>
            </a:r>
            <a:r>
              <a:rPr lang="en-US">
                <a:effectLst>
                  <a:outerShdw blurRad="38100" dist="38100" dir="2700000" algn="tl">
                    <a:srgbClr val="DDDDDD"/>
                  </a:outerShdw>
                </a:effectLst>
                <a:latin typeface="Arial" pitchFamily="-112" charset="0"/>
                <a:ea typeface="ＭＳ Ｐゴシック" pitchFamily="-112" charset="-128"/>
                <a:cs typeface="ＭＳ Ｐゴシック" pitchFamily="-112" charset="-128"/>
              </a:rPr>
              <a:t>       </a:t>
            </a:r>
          </a:p>
        </p:txBody>
      </p:sp>
      <p:sp>
        <p:nvSpPr>
          <p:cNvPr id="109574" name="TextBox 12"/>
          <p:cNvSpPr txBox="1">
            <a:spLocks noChangeArrowheads="1"/>
          </p:cNvSpPr>
          <p:nvPr/>
        </p:nvSpPr>
        <p:spPr bwMode="auto">
          <a:xfrm>
            <a:off x="0" y="6534150"/>
            <a:ext cx="8153400" cy="323850"/>
          </a:xfrm>
          <a:prstGeom prst="rect">
            <a:avLst/>
          </a:prstGeom>
          <a:noFill/>
          <a:ln w="9525">
            <a:noFill/>
            <a:miter lim="800000"/>
            <a:headEnd/>
            <a:tailEnd/>
          </a:ln>
        </p:spPr>
        <p:txBody>
          <a:bodyPr>
            <a:prstTxWarp prst="textNoShape">
              <a:avLst/>
            </a:prstTxWarp>
            <a:spAutoFit/>
          </a:bodyPr>
          <a:lstStyle/>
          <a:p>
            <a:pPr>
              <a:lnSpc>
                <a:spcPct val="80000"/>
              </a:lnSpc>
            </a:pPr>
            <a:r>
              <a:rPr lang="en-US" sz="1800">
                <a:solidFill>
                  <a:srgbClr val="B21524"/>
                </a:solidFill>
                <a:ea typeface="Arial" pitchFamily="34" charset="0"/>
                <a:cs typeface="Arial" pitchFamily="34" charset="0"/>
              </a:rPr>
              <a:t>Nebojš</a:t>
            </a:r>
            <a:r>
              <a:rPr lang="en-US" sz="1800">
                <a:solidFill>
                  <a:srgbClr val="B21524"/>
                </a:solidFill>
                <a:ea typeface="Times New Roman" pitchFamily="34" charset="0"/>
                <a:cs typeface="Times New Roman" pitchFamily="34" charset="0"/>
              </a:rPr>
              <a:t>a Naki</a:t>
            </a:r>
            <a:r>
              <a:rPr lang="en-US" sz="1800">
                <a:solidFill>
                  <a:srgbClr val="B21524"/>
                </a:solidFill>
                <a:ea typeface="Arial" pitchFamily="34" charset="0"/>
                <a:cs typeface="Arial" pitchFamily="34" charset="0"/>
              </a:rPr>
              <a:t>ć</a:t>
            </a:r>
            <a:r>
              <a:rPr lang="en-US" sz="1800">
                <a:solidFill>
                  <a:srgbClr val="B21524"/>
                </a:solidFill>
                <a:ea typeface="Times New Roman" pitchFamily="34" charset="0"/>
                <a:cs typeface="Times New Roman" pitchFamily="34" charset="0"/>
              </a:rPr>
              <a:t>enovi</a:t>
            </a:r>
            <a:r>
              <a:rPr lang="en-US" sz="1800">
                <a:solidFill>
                  <a:srgbClr val="B21524"/>
                </a:solidFill>
                <a:ea typeface="Arial" pitchFamily="34" charset="0"/>
                <a:cs typeface="Arial" pitchFamily="34" charset="0"/>
              </a:rPr>
              <a:t>ć</a:t>
            </a:r>
            <a:r>
              <a:rPr lang="en-US" sz="1800">
                <a:solidFill>
                  <a:srgbClr val="B21524"/>
                </a:solidFill>
                <a:ea typeface="Times New Roman" pitchFamily="34" charset="0"/>
                <a:cs typeface="Times New Roman" pitchFamily="34" charset="0"/>
              </a:rPr>
              <a:t> IIASA, Vienna</a:t>
            </a:r>
            <a:endParaRPr lang="en-US" sz="1800">
              <a:solidFill>
                <a:srgbClr val="B21524"/>
              </a:solidFill>
              <a:ea typeface="Arial" pitchFamily="34" charset="0"/>
              <a:cs typeface="Arial" pitchFamily="34" charset="0"/>
            </a:endParaRPr>
          </a:p>
        </p:txBody>
      </p:sp>
      <p:sp>
        <p:nvSpPr>
          <p:cNvPr id="109575" name="Rectangle 6"/>
          <p:cNvSpPr>
            <a:spLocks noChangeArrowheads="1"/>
          </p:cNvSpPr>
          <p:nvPr/>
        </p:nvSpPr>
        <p:spPr bwMode="auto">
          <a:xfrm>
            <a:off x="3886200" y="2559049"/>
            <a:ext cx="2667000" cy="1323975"/>
          </a:xfrm>
          <a:prstGeom prst="rect">
            <a:avLst/>
          </a:prstGeom>
          <a:solidFill>
            <a:srgbClr val="FFFFFF"/>
          </a:solidFill>
          <a:ln w="28575">
            <a:solidFill>
              <a:srgbClr val="FF0000"/>
            </a:solidFill>
            <a:round/>
            <a:headEnd/>
            <a:tailEnd/>
          </a:ln>
        </p:spPr>
        <p:txBody>
          <a:bodyPr>
            <a:prstTxWarp prst="textNoShape">
              <a:avLst/>
            </a:prstTxWarp>
          </a:bodyPr>
          <a:lstStyle/>
          <a:p>
            <a:pPr eaLnBrk="0" hangingPunct="0"/>
            <a:endParaRPr lang="en-US"/>
          </a:p>
        </p:txBody>
      </p:sp>
      <p:sp>
        <p:nvSpPr>
          <p:cNvPr id="109576" name="TextBox 7"/>
          <p:cNvSpPr txBox="1">
            <a:spLocks noChangeArrowheads="1"/>
          </p:cNvSpPr>
          <p:nvPr/>
        </p:nvSpPr>
        <p:spPr bwMode="auto">
          <a:xfrm>
            <a:off x="3886200" y="2559050"/>
            <a:ext cx="2667000" cy="1077218"/>
          </a:xfrm>
          <a:prstGeom prst="rect">
            <a:avLst/>
          </a:prstGeom>
          <a:noFill/>
          <a:ln w="9525">
            <a:noFill/>
            <a:miter lim="800000"/>
            <a:headEnd/>
            <a:tailEnd/>
          </a:ln>
        </p:spPr>
        <p:txBody>
          <a:bodyPr>
            <a:prstTxWarp prst="textNoShape">
              <a:avLst/>
            </a:prstTxWarp>
            <a:spAutoFit/>
          </a:bodyPr>
          <a:lstStyle/>
          <a:p>
            <a:r>
              <a:rPr lang="en-US" sz="1600" b="1" dirty="0">
                <a:solidFill>
                  <a:srgbClr val="708F24"/>
                </a:solidFill>
              </a:rPr>
              <a:t>Achieving this emission reduction scenario will provide a </a:t>
            </a:r>
            <a:r>
              <a:rPr lang="en-US" sz="1600" b="1" dirty="0">
                <a:solidFill>
                  <a:srgbClr val="FF0000"/>
                </a:solidFill>
              </a:rPr>
              <a:t>50%</a:t>
            </a:r>
            <a:r>
              <a:rPr lang="en-US" sz="1600" b="1" dirty="0">
                <a:solidFill>
                  <a:srgbClr val="708F24"/>
                </a:solidFill>
              </a:rPr>
              <a:t> chance </a:t>
            </a:r>
            <a:r>
              <a:rPr lang="en-US" sz="1600" b="1" dirty="0" smtClean="0">
                <a:solidFill>
                  <a:srgbClr val="708F24"/>
                </a:solidFill>
              </a:rPr>
              <a:t>of </a:t>
            </a:r>
            <a:r>
              <a:rPr lang="en-US" sz="1600" b="1" dirty="0">
                <a:solidFill>
                  <a:srgbClr val="708F24"/>
                </a:solidFill>
              </a:rPr>
              <a:t>not exceeding the 2</a:t>
            </a:r>
            <a:r>
              <a:rPr lang="en-US" sz="1600" b="1" baseline="30000" dirty="0">
                <a:solidFill>
                  <a:srgbClr val="708F24"/>
                </a:solidFill>
              </a:rPr>
              <a:t>o</a:t>
            </a:r>
            <a:r>
              <a:rPr lang="en-US" sz="1600" b="1" dirty="0">
                <a:solidFill>
                  <a:srgbClr val="708F24"/>
                </a:solidFill>
              </a:rPr>
              <a:t>C guardrail</a:t>
            </a:r>
          </a:p>
        </p:txBody>
      </p:sp>
      <p:cxnSp>
        <p:nvCxnSpPr>
          <p:cNvPr id="109577" name="Straight Arrow Connector 9"/>
          <p:cNvCxnSpPr>
            <a:cxnSpLocks noChangeShapeType="1"/>
            <a:stCxn id="109575" idx="2"/>
          </p:cNvCxnSpPr>
          <p:nvPr/>
        </p:nvCxnSpPr>
        <p:spPr bwMode="auto">
          <a:xfrm rot="16200000" flipH="1">
            <a:off x="4833936" y="4268787"/>
            <a:ext cx="1343026" cy="571499"/>
          </a:xfrm>
          <a:prstGeom prst="straightConnector1">
            <a:avLst/>
          </a:prstGeom>
          <a:noFill/>
          <a:ln w="28575">
            <a:solidFill>
              <a:srgbClr val="FF0000"/>
            </a:solidFill>
            <a:round/>
            <a:headEnd/>
            <a:tailEnd type="arrow" w="med" len="med"/>
          </a:ln>
        </p:spPr>
      </p:cxnSp>
      <p:cxnSp>
        <p:nvCxnSpPr>
          <p:cNvPr id="10" name="Straight Arrow Connector 9"/>
          <p:cNvCxnSpPr/>
          <p:nvPr/>
        </p:nvCxnSpPr>
        <p:spPr>
          <a:xfrm rot="16200000" flipH="1">
            <a:off x="3884421" y="4704035"/>
            <a:ext cx="395833" cy="160653"/>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779683" y="4340225"/>
            <a:ext cx="444653" cy="246221"/>
          </a:xfrm>
          <a:prstGeom prst="rect">
            <a:avLst/>
          </a:prstGeom>
          <a:noFill/>
        </p:spPr>
        <p:txBody>
          <a:bodyPr wrap="square" rtlCol="0">
            <a:spAutoFit/>
          </a:bodyPr>
          <a:lstStyle/>
          <a:p>
            <a:r>
              <a:rPr lang="en-US" sz="1000" dirty="0" smtClean="0"/>
              <a:t>2008</a:t>
            </a:r>
            <a:endParaRPr lang="en-US" sz="1000" dirty="0"/>
          </a:p>
        </p:txBody>
      </p:sp>
      <p:sp>
        <p:nvSpPr>
          <p:cNvPr id="12" name="Oval 11"/>
          <p:cNvSpPr/>
          <p:nvPr/>
        </p:nvSpPr>
        <p:spPr>
          <a:xfrm>
            <a:off x="4152900" y="4972050"/>
            <a:ext cx="66675" cy="69850"/>
          </a:xfrm>
          <a:prstGeom prst="ellipse">
            <a:avLst/>
          </a:prstGeom>
          <a:solidFill>
            <a:srgbClr val="FF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4291011" y="4584700"/>
            <a:ext cx="444653" cy="246221"/>
          </a:xfrm>
          <a:prstGeom prst="rect">
            <a:avLst/>
          </a:prstGeom>
          <a:noFill/>
        </p:spPr>
        <p:txBody>
          <a:bodyPr wrap="square" rtlCol="0">
            <a:spAutoFit/>
          </a:bodyPr>
          <a:lstStyle/>
          <a:p>
            <a:r>
              <a:rPr lang="en-US" sz="1000" dirty="0" smtClean="0"/>
              <a:t>2009</a:t>
            </a:r>
            <a:endParaRPr lang="en-US" sz="1000" dirty="0"/>
          </a:p>
        </p:txBody>
      </p:sp>
      <p:cxnSp>
        <p:nvCxnSpPr>
          <p:cNvPr id="14" name="Straight Arrow Connector 13"/>
          <p:cNvCxnSpPr/>
          <p:nvPr/>
        </p:nvCxnSpPr>
        <p:spPr>
          <a:xfrm rot="5400000">
            <a:off x="4235773" y="4833377"/>
            <a:ext cx="213426" cy="12247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5" name="Oval 14"/>
          <p:cNvSpPr/>
          <p:nvPr/>
        </p:nvSpPr>
        <p:spPr>
          <a:xfrm>
            <a:off x="4224336" y="4991100"/>
            <a:ext cx="66675" cy="69850"/>
          </a:xfrm>
          <a:prstGeom prst="ellipse">
            <a:avLst/>
          </a:prstGeom>
          <a:solidFill>
            <a:srgbClr val="FF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43527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co2cat2_I"/>
          <p:cNvPicPr>
            <a:picLocks noChangeAspect="1" noChangeArrowheads="1"/>
          </p:cNvPicPr>
          <p:nvPr/>
        </p:nvPicPr>
        <p:blipFill>
          <a:blip r:embed="rId3"/>
          <a:srcRect/>
          <a:stretch>
            <a:fillRect/>
          </a:stretch>
        </p:blipFill>
        <p:spPr bwMode="auto">
          <a:xfrm>
            <a:off x="-105569" y="2222500"/>
            <a:ext cx="9018588" cy="4724400"/>
          </a:xfrm>
          <a:prstGeom prst="rect">
            <a:avLst/>
          </a:prstGeom>
          <a:noFill/>
          <a:ln w="9525">
            <a:noFill/>
            <a:miter lim="800000"/>
            <a:headEnd/>
            <a:tailEnd/>
          </a:ln>
        </p:spPr>
      </p:pic>
      <p:sp>
        <p:nvSpPr>
          <p:cNvPr id="2574339" name="Rectangle 3"/>
          <p:cNvSpPr>
            <a:spLocks noGrp="1" noChangeArrowheads="1"/>
          </p:cNvSpPr>
          <p:nvPr>
            <p:ph type="title"/>
          </p:nvPr>
        </p:nvSpPr>
        <p:spPr>
          <a:xfrm>
            <a:off x="0" y="423363"/>
            <a:ext cx="9144000" cy="1419225"/>
          </a:xfrm>
        </p:spPr>
        <p:txBody>
          <a:bodyPr/>
          <a:lstStyle/>
          <a:p>
            <a:pPr algn="ctr">
              <a:defRPr/>
            </a:pPr>
            <a:r>
              <a:rPr lang="en-US" sz="4000" b="1" dirty="0"/>
              <a:t>Long-Term Stabilization Profiles</a:t>
            </a:r>
          </a:p>
        </p:txBody>
      </p:sp>
      <p:sp>
        <p:nvSpPr>
          <p:cNvPr id="2574347" name="Text Box 11"/>
          <p:cNvSpPr txBox="1">
            <a:spLocks noChangeArrowheads="1"/>
          </p:cNvSpPr>
          <p:nvPr/>
        </p:nvSpPr>
        <p:spPr bwMode="auto">
          <a:xfrm>
            <a:off x="7038975" y="2309813"/>
            <a:ext cx="900113" cy="457200"/>
          </a:xfrm>
          <a:prstGeom prst="rect">
            <a:avLst/>
          </a:prstGeom>
          <a:noFill/>
          <a:ln w="57150">
            <a:noFill/>
            <a:miter lim="800000"/>
            <a:headEnd/>
            <a:tailEnd/>
          </a:ln>
          <a:effectLst/>
        </p:spPr>
        <p:txBody>
          <a:bodyPr>
            <a:prstTxWarp prst="textNoShape">
              <a:avLst/>
            </a:prstTxWarp>
            <a:spAutoFit/>
          </a:bodyPr>
          <a:lstStyle/>
          <a:p>
            <a:pPr>
              <a:spcBef>
                <a:spcPct val="50000"/>
              </a:spcBef>
              <a:defRPr/>
            </a:pPr>
            <a:r>
              <a:rPr lang="en-US">
                <a:solidFill>
                  <a:srgbClr val="824100"/>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rPr>
              <a:t>A2</a:t>
            </a:r>
            <a:r>
              <a:rPr lang="en-US">
                <a:effectLst>
                  <a:outerShdw blurRad="38100" dist="38100" dir="2700000" algn="tl">
                    <a:srgbClr val="DDDDDD"/>
                  </a:outerShdw>
                </a:effectLst>
                <a:latin typeface="Arial" pitchFamily="-112" charset="0"/>
                <a:ea typeface="ＭＳ Ｐゴシック" pitchFamily="-112" charset="-128"/>
                <a:cs typeface="ＭＳ Ｐゴシック" pitchFamily="-112" charset="-128"/>
              </a:rPr>
              <a:t>       </a:t>
            </a:r>
          </a:p>
        </p:txBody>
      </p:sp>
      <p:sp>
        <p:nvSpPr>
          <p:cNvPr id="2574348" name="Text Box 12"/>
          <p:cNvSpPr txBox="1">
            <a:spLocks noChangeArrowheads="1"/>
          </p:cNvSpPr>
          <p:nvPr/>
        </p:nvSpPr>
        <p:spPr bwMode="auto">
          <a:xfrm>
            <a:off x="7054850" y="3883025"/>
            <a:ext cx="900113" cy="457200"/>
          </a:xfrm>
          <a:prstGeom prst="rect">
            <a:avLst/>
          </a:prstGeom>
          <a:noFill/>
          <a:ln w="57150">
            <a:noFill/>
            <a:miter lim="800000"/>
            <a:headEnd/>
            <a:tailEnd/>
          </a:ln>
          <a:effectLst/>
        </p:spPr>
        <p:txBody>
          <a:bodyPr>
            <a:prstTxWarp prst="textNoShape">
              <a:avLst/>
            </a:prstTxWarp>
            <a:spAutoFit/>
          </a:bodyPr>
          <a:lstStyle/>
          <a:p>
            <a:pPr>
              <a:spcBef>
                <a:spcPct val="50000"/>
              </a:spcBef>
              <a:defRPr/>
            </a:pPr>
            <a:r>
              <a:rPr lang="en-US">
                <a:solidFill>
                  <a:srgbClr val="008000"/>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rPr>
              <a:t>B1</a:t>
            </a:r>
            <a:r>
              <a:rPr lang="en-US">
                <a:effectLst>
                  <a:outerShdw blurRad="38100" dist="38100" dir="2700000" algn="tl">
                    <a:srgbClr val="DDDDDD"/>
                  </a:outerShdw>
                </a:effectLst>
                <a:latin typeface="Arial" pitchFamily="-112" charset="0"/>
                <a:ea typeface="ＭＳ Ｐゴシック" pitchFamily="-112" charset="-128"/>
                <a:cs typeface="ＭＳ Ｐゴシック" pitchFamily="-112" charset="-128"/>
              </a:rPr>
              <a:t>       </a:t>
            </a:r>
          </a:p>
        </p:txBody>
      </p:sp>
      <p:sp>
        <p:nvSpPr>
          <p:cNvPr id="109574" name="TextBox 12"/>
          <p:cNvSpPr txBox="1">
            <a:spLocks noChangeArrowheads="1"/>
          </p:cNvSpPr>
          <p:nvPr/>
        </p:nvSpPr>
        <p:spPr bwMode="auto">
          <a:xfrm>
            <a:off x="0" y="6534150"/>
            <a:ext cx="8153400" cy="323850"/>
          </a:xfrm>
          <a:prstGeom prst="rect">
            <a:avLst/>
          </a:prstGeom>
          <a:noFill/>
          <a:ln w="9525">
            <a:noFill/>
            <a:miter lim="800000"/>
            <a:headEnd/>
            <a:tailEnd/>
          </a:ln>
        </p:spPr>
        <p:txBody>
          <a:bodyPr>
            <a:prstTxWarp prst="textNoShape">
              <a:avLst/>
            </a:prstTxWarp>
            <a:spAutoFit/>
          </a:bodyPr>
          <a:lstStyle/>
          <a:p>
            <a:pPr>
              <a:lnSpc>
                <a:spcPct val="80000"/>
              </a:lnSpc>
            </a:pPr>
            <a:r>
              <a:rPr lang="en-US" sz="1800">
                <a:solidFill>
                  <a:srgbClr val="B21524"/>
                </a:solidFill>
                <a:ea typeface="Arial" pitchFamily="34" charset="0"/>
                <a:cs typeface="Arial" pitchFamily="34" charset="0"/>
              </a:rPr>
              <a:t>Nebojš</a:t>
            </a:r>
            <a:r>
              <a:rPr lang="en-US" sz="1800">
                <a:solidFill>
                  <a:srgbClr val="B21524"/>
                </a:solidFill>
                <a:ea typeface="Times New Roman" pitchFamily="34" charset="0"/>
                <a:cs typeface="Times New Roman" pitchFamily="34" charset="0"/>
              </a:rPr>
              <a:t>a Naki</a:t>
            </a:r>
            <a:r>
              <a:rPr lang="en-US" sz="1800">
                <a:solidFill>
                  <a:srgbClr val="B21524"/>
                </a:solidFill>
                <a:ea typeface="Arial" pitchFamily="34" charset="0"/>
                <a:cs typeface="Arial" pitchFamily="34" charset="0"/>
              </a:rPr>
              <a:t>ć</a:t>
            </a:r>
            <a:r>
              <a:rPr lang="en-US" sz="1800">
                <a:solidFill>
                  <a:srgbClr val="B21524"/>
                </a:solidFill>
                <a:ea typeface="Times New Roman" pitchFamily="34" charset="0"/>
                <a:cs typeface="Times New Roman" pitchFamily="34" charset="0"/>
              </a:rPr>
              <a:t>enovi</a:t>
            </a:r>
            <a:r>
              <a:rPr lang="en-US" sz="1800">
                <a:solidFill>
                  <a:srgbClr val="B21524"/>
                </a:solidFill>
                <a:ea typeface="Arial" pitchFamily="34" charset="0"/>
                <a:cs typeface="Arial" pitchFamily="34" charset="0"/>
              </a:rPr>
              <a:t>ć</a:t>
            </a:r>
            <a:r>
              <a:rPr lang="en-US" sz="1800">
                <a:solidFill>
                  <a:srgbClr val="B21524"/>
                </a:solidFill>
                <a:ea typeface="Times New Roman" pitchFamily="34" charset="0"/>
                <a:cs typeface="Times New Roman" pitchFamily="34" charset="0"/>
              </a:rPr>
              <a:t> IIASA, Vienna</a:t>
            </a:r>
            <a:endParaRPr lang="en-US" sz="1800">
              <a:solidFill>
                <a:srgbClr val="B21524"/>
              </a:solidFill>
              <a:ea typeface="Arial" pitchFamily="34" charset="0"/>
              <a:cs typeface="Arial" pitchFamily="34" charset="0"/>
            </a:endParaRPr>
          </a:p>
        </p:txBody>
      </p:sp>
      <p:sp>
        <p:nvSpPr>
          <p:cNvPr id="109575" name="Rectangle 6"/>
          <p:cNvSpPr>
            <a:spLocks noChangeArrowheads="1"/>
          </p:cNvSpPr>
          <p:nvPr/>
        </p:nvSpPr>
        <p:spPr bwMode="auto">
          <a:xfrm>
            <a:off x="3886200" y="2559049"/>
            <a:ext cx="2667000" cy="1323975"/>
          </a:xfrm>
          <a:prstGeom prst="rect">
            <a:avLst/>
          </a:prstGeom>
          <a:solidFill>
            <a:srgbClr val="FFFFFF"/>
          </a:solidFill>
          <a:ln w="28575">
            <a:solidFill>
              <a:srgbClr val="FF0000"/>
            </a:solidFill>
            <a:round/>
            <a:headEnd/>
            <a:tailEnd/>
          </a:ln>
        </p:spPr>
        <p:txBody>
          <a:bodyPr>
            <a:prstTxWarp prst="textNoShape">
              <a:avLst/>
            </a:prstTxWarp>
          </a:bodyPr>
          <a:lstStyle/>
          <a:p>
            <a:pPr eaLnBrk="0" hangingPunct="0"/>
            <a:endParaRPr lang="en-US"/>
          </a:p>
        </p:txBody>
      </p:sp>
      <p:sp>
        <p:nvSpPr>
          <p:cNvPr id="109576" name="TextBox 7"/>
          <p:cNvSpPr txBox="1">
            <a:spLocks noChangeArrowheads="1"/>
          </p:cNvSpPr>
          <p:nvPr/>
        </p:nvSpPr>
        <p:spPr bwMode="auto">
          <a:xfrm>
            <a:off x="3886200" y="2559050"/>
            <a:ext cx="2667000" cy="1077218"/>
          </a:xfrm>
          <a:prstGeom prst="rect">
            <a:avLst/>
          </a:prstGeom>
          <a:noFill/>
          <a:ln w="9525">
            <a:noFill/>
            <a:miter lim="800000"/>
            <a:headEnd/>
            <a:tailEnd/>
          </a:ln>
        </p:spPr>
        <p:txBody>
          <a:bodyPr>
            <a:prstTxWarp prst="textNoShape">
              <a:avLst/>
            </a:prstTxWarp>
            <a:spAutoFit/>
          </a:bodyPr>
          <a:lstStyle/>
          <a:p>
            <a:r>
              <a:rPr lang="en-US" sz="1600" b="1" dirty="0">
                <a:solidFill>
                  <a:srgbClr val="708F24"/>
                </a:solidFill>
              </a:rPr>
              <a:t>Achieving this emission reduction scenario will provide a </a:t>
            </a:r>
            <a:r>
              <a:rPr lang="en-US" sz="1600" b="1" dirty="0">
                <a:solidFill>
                  <a:srgbClr val="FF0000"/>
                </a:solidFill>
              </a:rPr>
              <a:t>50%</a:t>
            </a:r>
            <a:r>
              <a:rPr lang="en-US" sz="1600" b="1" dirty="0">
                <a:solidFill>
                  <a:srgbClr val="708F24"/>
                </a:solidFill>
              </a:rPr>
              <a:t> chance </a:t>
            </a:r>
            <a:r>
              <a:rPr lang="en-US" sz="1600" b="1" dirty="0" smtClean="0">
                <a:solidFill>
                  <a:srgbClr val="708F24"/>
                </a:solidFill>
              </a:rPr>
              <a:t>of </a:t>
            </a:r>
            <a:r>
              <a:rPr lang="en-US" sz="1600" b="1" dirty="0">
                <a:solidFill>
                  <a:srgbClr val="708F24"/>
                </a:solidFill>
              </a:rPr>
              <a:t>not exceeding the 2</a:t>
            </a:r>
            <a:r>
              <a:rPr lang="en-US" sz="1600" b="1" baseline="30000" dirty="0">
                <a:solidFill>
                  <a:srgbClr val="708F24"/>
                </a:solidFill>
              </a:rPr>
              <a:t>o</a:t>
            </a:r>
            <a:r>
              <a:rPr lang="en-US" sz="1600" b="1" dirty="0">
                <a:solidFill>
                  <a:srgbClr val="708F24"/>
                </a:solidFill>
              </a:rPr>
              <a:t>C guardrail</a:t>
            </a:r>
          </a:p>
        </p:txBody>
      </p:sp>
      <p:cxnSp>
        <p:nvCxnSpPr>
          <p:cNvPr id="109577" name="Straight Arrow Connector 9"/>
          <p:cNvCxnSpPr>
            <a:cxnSpLocks noChangeShapeType="1"/>
            <a:stCxn id="109575" idx="2"/>
          </p:cNvCxnSpPr>
          <p:nvPr/>
        </p:nvCxnSpPr>
        <p:spPr bwMode="auto">
          <a:xfrm rot="16200000" flipH="1">
            <a:off x="4833936" y="4268787"/>
            <a:ext cx="1343026" cy="571499"/>
          </a:xfrm>
          <a:prstGeom prst="straightConnector1">
            <a:avLst/>
          </a:prstGeom>
          <a:noFill/>
          <a:ln w="28575">
            <a:solidFill>
              <a:srgbClr val="FF0000"/>
            </a:solidFill>
            <a:round/>
            <a:headEnd/>
            <a:tailEnd type="arrow" w="med" len="med"/>
          </a:ln>
        </p:spPr>
      </p:cxnSp>
      <p:cxnSp>
        <p:nvCxnSpPr>
          <p:cNvPr id="10" name="Straight Arrow Connector 9"/>
          <p:cNvCxnSpPr/>
          <p:nvPr/>
        </p:nvCxnSpPr>
        <p:spPr>
          <a:xfrm rot="16200000" flipH="1">
            <a:off x="3884421" y="4704035"/>
            <a:ext cx="395833" cy="160653"/>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779683" y="4340225"/>
            <a:ext cx="444653" cy="246221"/>
          </a:xfrm>
          <a:prstGeom prst="rect">
            <a:avLst/>
          </a:prstGeom>
          <a:noFill/>
        </p:spPr>
        <p:txBody>
          <a:bodyPr wrap="square" rtlCol="0">
            <a:spAutoFit/>
          </a:bodyPr>
          <a:lstStyle/>
          <a:p>
            <a:r>
              <a:rPr lang="en-US" sz="1000" dirty="0" smtClean="0"/>
              <a:t>2008</a:t>
            </a:r>
            <a:endParaRPr lang="en-US" sz="1000" dirty="0"/>
          </a:p>
        </p:txBody>
      </p:sp>
      <p:sp>
        <p:nvSpPr>
          <p:cNvPr id="12" name="Oval 11"/>
          <p:cNvSpPr/>
          <p:nvPr/>
        </p:nvSpPr>
        <p:spPr>
          <a:xfrm>
            <a:off x="4152900" y="4972050"/>
            <a:ext cx="66675" cy="69850"/>
          </a:xfrm>
          <a:prstGeom prst="ellipse">
            <a:avLst/>
          </a:prstGeom>
          <a:solidFill>
            <a:srgbClr val="FF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4291011" y="4584700"/>
            <a:ext cx="444653" cy="246221"/>
          </a:xfrm>
          <a:prstGeom prst="rect">
            <a:avLst/>
          </a:prstGeom>
          <a:noFill/>
        </p:spPr>
        <p:txBody>
          <a:bodyPr wrap="square" rtlCol="0">
            <a:spAutoFit/>
          </a:bodyPr>
          <a:lstStyle/>
          <a:p>
            <a:r>
              <a:rPr lang="en-US" sz="1000" dirty="0" smtClean="0"/>
              <a:t>2009</a:t>
            </a:r>
            <a:endParaRPr lang="en-US" sz="1000" dirty="0"/>
          </a:p>
        </p:txBody>
      </p:sp>
      <p:cxnSp>
        <p:nvCxnSpPr>
          <p:cNvPr id="14" name="Straight Arrow Connector 13"/>
          <p:cNvCxnSpPr/>
          <p:nvPr/>
        </p:nvCxnSpPr>
        <p:spPr>
          <a:xfrm rot="5400000">
            <a:off x="4235773" y="4833377"/>
            <a:ext cx="213426" cy="12247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5" name="Oval 14"/>
          <p:cNvSpPr/>
          <p:nvPr/>
        </p:nvSpPr>
        <p:spPr>
          <a:xfrm>
            <a:off x="4224336" y="4991100"/>
            <a:ext cx="66675" cy="69850"/>
          </a:xfrm>
          <a:prstGeom prst="ellipse">
            <a:avLst/>
          </a:prstGeom>
          <a:solidFill>
            <a:srgbClr val="FF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6096000" y="4200464"/>
            <a:ext cx="2658533" cy="1077218"/>
          </a:xfrm>
          <a:prstGeom prst="rect">
            <a:avLst/>
          </a:prstGeom>
          <a:solidFill>
            <a:schemeClr val="bg1"/>
          </a:solidFill>
          <a:ln>
            <a:solidFill>
              <a:srgbClr val="BC0000"/>
            </a:solidFill>
          </a:ln>
        </p:spPr>
        <p:txBody>
          <a:bodyPr wrap="square" rtlCol="0">
            <a:spAutoFit/>
          </a:bodyPr>
          <a:lstStyle/>
          <a:p>
            <a:r>
              <a:rPr lang="en-US" sz="1600" b="1" dirty="0" smtClean="0">
                <a:solidFill>
                  <a:srgbClr val="708F24"/>
                </a:solidFill>
              </a:rPr>
              <a:t>Carbon reductions needed will be </a:t>
            </a:r>
            <a:r>
              <a:rPr lang="en-US" sz="1600" b="1" dirty="0" smtClean="0">
                <a:solidFill>
                  <a:srgbClr val="BC0000"/>
                </a:solidFill>
              </a:rPr>
              <a:t>90 times </a:t>
            </a:r>
            <a:r>
              <a:rPr lang="en-US" sz="1600" b="1" dirty="0" smtClean="0">
                <a:solidFill>
                  <a:srgbClr val="708F24"/>
                </a:solidFill>
              </a:rPr>
              <a:t>as large </a:t>
            </a:r>
          </a:p>
          <a:p>
            <a:r>
              <a:rPr lang="en-US" sz="1600" b="1" dirty="0" smtClean="0">
                <a:solidFill>
                  <a:srgbClr val="708F24"/>
                </a:solidFill>
              </a:rPr>
              <a:t>as the impact of the 2009 recession</a:t>
            </a:r>
            <a:endParaRPr lang="en-US" sz="1600" b="1" dirty="0">
              <a:solidFill>
                <a:srgbClr val="708F24"/>
              </a:solidFill>
            </a:endParaRPr>
          </a:p>
        </p:txBody>
      </p:sp>
    </p:spTree>
    <p:extLst>
      <p:ext uri="{BB962C8B-B14F-4D97-AF65-F5344CB8AC3E}">
        <p14:creationId xmlns:p14="http://schemas.microsoft.com/office/powerpoint/2010/main" val="399564093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5058" y="1896533"/>
            <a:ext cx="7561478" cy="4154983"/>
          </a:xfrm>
          <a:prstGeom prst="rect">
            <a:avLst/>
          </a:prstGeom>
          <a:noFill/>
        </p:spPr>
        <p:txBody>
          <a:bodyPr wrap="square" rtlCol="0">
            <a:spAutoFit/>
          </a:bodyPr>
          <a:lstStyle/>
          <a:p>
            <a:pPr algn="ctr"/>
            <a:r>
              <a:rPr lang="en-US" sz="4400" b="1" dirty="0" smtClean="0">
                <a:solidFill>
                  <a:srgbClr val="0067AC"/>
                </a:solidFill>
              </a:rPr>
              <a:t>Sustaining agricultural production without depleting natural resources will become increasingly difficulty with increasing levels of climate change</a:t>
            </a:r>
          </a:p>
        </p:txBody>
      </p:sp>
    </p:spTree>
    <p:extLst>
      <p:ext uri="{BB962C8B-B14F-4D97-AF65-F5344CB8AC3E}">
        <p14:creationId xmlns:p14="http://schemas.microsoft.com/office/powerpoint/2010/main" val="1813241252"/>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For More Information:</a:t>
            </a:r>
            <a:endParaRPr lang="en-US" dirty="0"/>
          </a:p>
        </p:txBody>
      </p:sp>
      <p:sp>
        <p:nvSpPr>
          <p:cNvPr id="3" name="Content Placeholder 2"/>
          <p:cNvSpPr>
            <a:spLocks noGrp="1"/>
          </p:cNvSpPr>
          <p:nvPr>
            <p:ph idx="1"/>
          </p:nvPr>
        </p:nvSpPr>
        <p:spPr>
          <a:xfrm>
            <a:off x="457200" y="2151062"/>
            <a:ext cx="8229600" cy="4330699"/>
          </a:xfrm>
        </p:spPr>
        <p:txBody>
          <a:bodyPr>
            <a:normAutofit/>
          </a:bodyPr>
          <a:lstStyle/>
          <a:p>
            <a:endParaRPr lang="en-US" dirty="0" smtClean="0"/>
          </a:p>
          <a:p>
            <a:pPr algn="ctr"/>
            <a:r>
              <a:rPr lang="en-US" sz="2400" b="1" dirty="0" smtClean="0">
                <a:solidFill>
                  <a:srgbClr val="708F24"/>
                </a:solidFill>
              </a:rPr>
              <a:t>Climate Science Program</a:t>
            </a:r>
          </a:p>
          <a:p>
            <a:pPr algn="ctr"/>
            <a:r>
              <a:rPr lang="en-US" sz="2400" b="1" dirty="0" smtClean="0">
                <a:solidFill>
                  <a:srgbClr val="708F24"/>
                </a:solidFill>
              </a:rPr>
              <a:t>Iowa State University</a:t>
            </a:r>
          </a:p>
          <a:p>
            <a:pPr algn="ctr"/>
            <a:r>
              <a:rPr lang="en-US" sz="2000" dirty="0" smtClean="0">
                <a:hlinkClick r:id="rId2"/>
              </a:rPr>
              <a:t>http://climate.engineering.iastate.edu/</a:t>
            </a:r>
            <a:endParaRPr lang="en-US" sz="2000" dirty="0" smtClean="0"/>
          </a:p>
          <a:p>
            <a:pPr algn="ctr"/>
            <a:r>
              <a:rPr lang="en-US" sz="2000" dirty="0" err="1" smtClean="0">
                <a:solidFill>
                  <a:srgbClr val="FF0000"/>
                </a:solidFill>
              </a:rPr>
              <a:t>gstakle@iastate.edu</a:t>
            </a:r>
            <a:endParaRPr lang="en-US" sz="2000" dirty="0" smtClean="0">
              <a:solidFill>
                <a:srgbClr val="FF0000"/>
              </a:solidFill>
            </a:endParaRPr>
          </a:p>
          <a:p>
            <a:pPr algn="ctr"/>
            <a:endParaRPr lang="en-US" sz="2400" b="1" dirty="0" smtClean="0">
              <a:solidFill>
                <a:srgbClr val="708F24"/>
              </a:solidFill>
            </a:endParaRPr>
          </a:p>
          <a:p>
            <a:pPr algn="ctr"/>
            <a:r>
              <a:rPr lang="en-US" sz="2400" b="1" dirty="0" smtClean="0">
                <a:solidFill>
                  <a:srgbClr val="708F24"/>
                </a:solidFill>
              </a:rPr>
              <a:t>Iowa Flood Center</a:t>
            </a:r>
          </a:p>
          <a:p>
            <a:pPr algn="ctr"/>
            <a:r>
              <a:rPr lang="en-US" sz="2400" b="1" dirty="0" smtClean="0">
                <a:solidFill>
                  <a:srgbClr val="708F24"/>
                </a:solidFill>
              </a:rPr>
              <a:t>University of Iowa</a:t>
            </a:r>
          </a:p>
          <a:p>
            <a:pPr algn="ctr"/>
            <a:r>
              <a:rPr lang="en-US" sz="2000" dirty="0" smtClean="0">
                <a:hlinkClick r:id="rId3"/>
              </a:rPr>
              <a:t>http://www.iowafloodcenter.org/</a:t>
            </a:r>
            <a:endParaRPr lang="en-US" sz="2000" dirty="0" smtClean="0"/>
          </a:p>
          <a:p>
            <a:pPr algn="ctr"/>
            <a:r>
              <a:rPr lang="en-US" sz="2000" dirty="0" err="1" smtClean="0">
                <a:solidFill>
                  <a:srgbClr val="FF0000"/>
                </a:solidFill>
                <a:latin typeface="Geneva"/>
                <a:ea typeface="Geneva"/>
                <a:cs typeface="Geneva"/>
              </a:rPr>
              <a:t>witold-krajewski@uiowa.edu</a:t>
            </a:r>
            <a:endParaRPr lang="en-US" sz="2000" dirty="0" smtClean="0">
              <a:solidFill>
                <a:srgbClr val="FF0000"/>
              </a:solidFill>
            </a:endParaRPr>
          </a:p>
          <a:p>
            <a:endParaRPr lang="en-US" dirty="0"/>
          </a:p>
        </p:txBody>
      </p:sp>
    </p:spTree>
    <p:extLst>
      <p:ext uri="{BB962C8B-B14F-4D97-AF65-F5344CB8AC3E}">
        <p14:creationId xmlns:p14="http://schemas.microsoft.com/office/powerpoint/2010/main" val="59610976"/>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219200" y="912345"/>
            <a:ext cx="7772400" cy="1143000"/>
          </a:xfrm>
        </p:spPr>
        <p:txBody>
          <a:bodyPr/>
          <a:lstStyle/>
          <a:p>
            <a:pPr>
              <a:defRPr/>
            </a:pPr>
            <a:r>
              <a:rPr lang="en-US" dirty="0">
                <a:latin typeface="Arial" pitchFamily="-112" charset="0"/>
              </a:rPr>
              <a:t>For More Information</a:t>
            </a:r>
            <a:endParaRPr lang="en-US" dirty="0"/>
          </a:p>
        </p:txBody>
      </p:sp>
      <p:sp>
        <p:nvSpPr>
          <p:cNvPr id="86019" name="Rectangle 3"/>
          <p:cNvSpPr>
            <a:spLocks noGrp="1" noChangeArrowheads="1"/>
          </p:cNvSpPr>
          <p:nvPr>
            <p:ph type="body" idx="1"/>
          </p:nvPr>
        </p:nvSpPr>
        <p:spPr>
          <a:xfrm>
            <a:off x="2171700" y="2286000"/>
            <a:ext cx="5867400" cy="4114800"/>
          </a:xfrm>
        </p:spPr>
        <p:txBody>
          <a:bodyPr>
            <a:normAutofit fontScale="92500" lnSpcReduction="10000"/>
          </a:bodyPr>
          <a:lstStyle/>
          <a:p>
            <a:pPr>
              <a:lnSpc>
                <a:spcPct val="90000"/>
              </a:lnSpc>
              <a:buFont typeface="Wingdings" pitchFamily="-112" charset="2"/>
              <a:buChar char=""/>
              <a:defRPr/>
            </a:pPr>
            <a:r>
              <a:rPr lang="en-US" sz="2000" dirty="0" smtClean="0">
                <a:solidFill>
                  <a:srgbClr val="708F24"/>
                </a:solidFill>
                <a:latin typeface="Arial" pitchFamily="-112" charset="0"/>
              </a:rPr>
              <a:t>Contact </a:t>
            </a:r>
            <a:r>
              <a:rPr lang="en-US" sz="2000" dirty="0">
                <a:solidFill>
                  <a:srgbClr val="708F24"/>
                </a:solidFill>
                <a:latin typeface="Arial" pitchFamily="-112" charset="0"/>
              </a:rPr>
              <a:t>me directly:</a:t>
            </a:r>
          </a:p>
          <a:p>
            <a:pPr>
              <a:lnSpc>
                <a:spcPct val="90000"/>
              </a:lnSpc>
              <a:buFont typeface="Monotype Sorts" pitchFamily="-112" charset="2"/>
              <a:buNone/>
              <a:defRPr/>
            </a:pPr>
            <a:r>
              <a:rPr lang="en-US" sz="2000" dirty="0">
                <a:solidFill>
                  <a:srgbClr val="708F24"/>
                </a:solidFill>
                <a:latin typeface="Arial" pitchFamily="-112" charset="0"/>
              </a:rPr>
              <a:t>			</a:t>
            </a:r>
            <a:r>
              <a:rPr lang="en-US" sz="2000" dirty="0">
                <a:solidFill>
                  <a:srgbClr val="708F24"/>
                </a:solidFill>
                <a:latin typeface="Arial" pitchFamily="-112" charset="0"/>
                <a:hlinkClick r:id="rId3"/>
              </a:rPr>
              <a:t>gstakle@iastate.</a:t>
            </a:r>
            <a:r>
              <a:rPr lang="en-US" sz="2000" dirty="0" smtClean="0">
                <a:solidFill>
                  <a:srgbClr val="708F24"/>
                </a:solidFill>
                <a:latin typeface="Arial" pitchFamily="-112" charset="0"/>
                <a:hlinkClick r:id="rId3"/>
              </a:rPr>
              <a:t>edu</a:t>
            </a:r>
            <a:endParaRPr lang="en-US" sz="2000" dirty="0" smtClean="0">
              <a:solidFill>
                <a:srgbClr val="708F24"/>
              </a:solidFill>
              <a:latin typeface="Arial" pitchFamily="-112" charset="0"/>
            </a:endParaRPr>
          </a:p>
          <a:p>
            <a:pPr>
              <a:lnSpc>
                <a:spcPct val="90000"/>
              </a:lnSpc>
              <a:buFont typeface="Wingdings" pitchFamily="-112" charset="2"/>
              <a:buChar char=""/>
              <a:defRPr/>
            </a:pPr>
            <a:r>
              <a:rPr lang="en-US" sz="2000" dirty="0">
                <a:solidFill>
                  <a:srgbClr val="708F24"/>
                </a:solidFill>
                <a:latin typeface="Arial" pitchFamily="-112" charset="0"/>
              </a:rPr>
              <a:t>Current research on regional climate and climate change is being conducted at Iowa State </a:t>
            </a:r>
            <a:r>
              <a:rPr lang="en-US" sz="2000" dirty="0" smtClean="0">
                <a:solidFill>
                  <a:srgbClr val="708F24"/>
                </a:solidFill>
                <a:latin typeface="Arial" pitchFamily="-112" charset="0"/>
              </a:rPr>
              <a:t>University </a:t>
            </a:r>
            <a:r>
              <a:rPr lang="en-US" sz="2000" dirty="0">
                <a:solidFill>
                  <a:srgbClr val="708F24"/>
                </a:solidFill>
                <a:latin typeface="Arial" pitchFamily="-112" charset="0"/>
              </a:rPr>
              <a:t>under the Regional Climate Modeling Laboratory</a:t>
            </a:r>
          </a:p>
          <a:p>
            <a:pPr>
              <a:lnSpc>
                <a:spcPct val="90000"/>
              </a:lnSpc>
              <a:buFont typeface="Monotype Sorts" pitchFamily="-112" charset="2"/>
              <a:buNone/>
              <a:defRPr/>
            </a:pPr>
            <a:r>
              <a:rPr lang="en-US" sz="2000" dirty="0">
                <a:solidFill>
                  <a:srgbClr val="708F24"/>
                </a:solidFill>
                <a:latin typeface="Arial" pitchFamily="-112" charset="0"/>
              </a:rPr>
              <a:t>	 		</a:t>
            </a:r>
            <a:r>
              <a:rPr lang="en-US" sz="2000" dirty="0">
                <a:solidFill>
                  <a:srgbClr val="708F24"/>
                </a:solidFill>
                <a:hlinkClick r:id="rId4"/>
              </a:rPr>
              <a:t>http://rcmlab.agron.iastate.edu</a:t>
            </a:r>
            <a:r>
              <a:rPr lang="en-US" sz="2000" dirty="0" smtClean="0">
                <a:solidFill>
                  <a:srgbClr val="708F24"/>
                </a:solidFill>
                <a:hlinkClick r:id="rId4"/>
              </a:rPr>
              <a:t>/</a:t>
            </a:r>
            <a:endParaRPr lang="en-US" sz="2000" dirty="0" smtClean="0">
              <a:solidFill>
                <a:srgbClr val="708F24"/>
              </a:solidFill>
              <a:latin typeface="Arial" pitchFamily="-112" charset="0"/>
            </a:endParaRPr>
          </a:p>
          <a:p>
            <a:pPr>
              <a:lnSpc>
                <a:spcPct val="90000"/>
              </a:lnSpc>
              <a:buFont typeface="Wingdings" pitchFamily="-112" charset="2"/>
              <a:buChar char=""/>
              <a:defRPr/>
            </a:pPr>
            <a:r>
              <a:rPr lang="en-US" sz="2000" dirty="0">
                <a:solidFill>
                  <a:srgbClr val="708F24"/>
                </a:solidFill>
                <a:latin typeface="Arial" pitchFamily="-112" charset="0"/>
              </a:rPr>
              <a:t>North American Regional Climate Change Assessment Program</a:t>
            </a:r>
          </a:p>
          <a:p>
            <a:pPr>
              <a:lnSpc>
                <a:spcPct val="90000"/>
              </a:lnSpc>
              <a:buFont typeface="Monotype Sorts" pitchFamily="-112" charset="2"/>
              <a:buNone/>
              <a:defRPr/>
            </a:pPr>
            <a:r>
              <a:rPr lang="en-US" sz="2000" dirty="0">
                <a:solidFill>
                  <a:srgbClr val="708F24"/>
                </a:solidFill>
                <a:latin typeface="Arial" pitchFamily="-112" charset="0"/>
              </a:rPr>
              <a:t>			</a:t>
            </a:r>
            <a:r>
              <a:rPr lang="en-US" sz="2000" dirty="0">
                <a:solidFill>
                  <a:srgbClr val="708F24"/>
                </a:solidFill>
                <a:hlinkClick r:id="rId5"/>
              </a:rPr>
              <a:t>http://www.narccap.ucar.edu</a:t>
            </a:r>
            <a:r>
              <a:rPr lang="en-US" sz="2000" dirty="0" smtClean="0">
                <a:solidFill>
                  <a:srgbClr val="708F24"/>
                </a:solidFill>
                <a:hlinkClick r:id="rId5"/>
              </a:rPr>
              <a:t>/</a:t>
            </a:r>
            <a:endParaRPr lang="en-US" sz="2000" dirty="0" smtClean="0">
              <a:solidFill>
                <a:srgbClr val="708F24"/>
              </a:solidFill>
            </a:endParaRPr>
          </a:p>
          <a:p>
            <a:pPr>
              <a:lnSpc>
                <a:spcPct val="90000"/>
              </a:lnSpc>
              <a:buFont typeface="Wingdings" pitchFamily="-112" charset="2"/>
              <a:buChar char=""/>
              <a:defRPr/>
            </a:pPr>
            <a:r>
              <a:rPr lang="en-US" sz="2000" dirty="0" smtClean="0">
                <a:solidFill>
                  <a:srgbClr val="708F24"/>
                </a:solidFill>
                <a:latin typeface="Arial" pitchFamily="-112" charset="0"/>
              </a:rPr>
              <a:t>For current activities on the ISU campus, regionally and nationally relating to climate change see the Climate Science Initiative website:</a:t>
            </a:r>
          </a:p>
          <a:p>
            <a:pPr>
              <a:lnSpc>
                <a:spcPct val="90000"/>
              </a:lnSpc>
              <a:buFont typeface="Monotype Sorts" pitchFamily="-112" charset="2"/>
              <a:buNone/>
              <a:defRPr/>
            </a:pPr>
            <a:r>
              <a:rPr lang="en-US" sz="2000" dirty="0" smtClean="0">
                <a:solidFill>
                  <a:srgbClr val="708F24"/>
                </a:solidFill>
                <a:latin typeface="Arial" pitchFamily="-112" charset="0"/>
              </a:rPr>
              <a:t>			</a:t>
            </a:r>
            <a:r>
              <a:rPr lang="en-US" sz="2000" dirty="0" smtClean="0">
                <a:solidFill>
                  <a:srgbClr val="708F24"/>
                </a:solidFill>
                <a:latin typeface="Arial" pitchFamily="-112" charset="0"/>
                <a:hlinkClick r:id="rId6"/>
              </a:rPr>
              <a:t>http://climate.engineering.iastate.edu/</a:t>
            </a:r>
            <a:endParaRPr lang="en-US" sz="2000" dirty="0" smtClean="0">
              <a:solidFill>
                <a:srgbClr val="708F24"/>
              </a:solidFill>
              <a:latin typeface="Arial" pitchFamily="-112" charset="0"/>
            </a:endParaRPr>
          </a:p>
          <a:p>
            <a:pPr>
              <a:lnSpc>
                <a:spcPct val="90000"/>
              </a:lnSpc>
              <a:buFont typeface="Monotype Sorts" pitchFamily="-112" charset="2"/>
              <a:buNone/>
              <a:defRPr/>
            </a:pPr>
            <a:endParaRPr lang="en-US" sz="1600" dirty="0" smtClean="0">
              <a:latin typeface="Arial" pitchFamily="-112" charset="0"/>
            </a:endParaRPr>
          </a:p>
          <a:p>
            <a:pPr>
              <a:lnSpc>
                <a:spcPct val="90000"/>
              </a:lnSpc>
              <a:buFont typeface="Monotype Sorts" pitchFamily="-112" charset="2"/>
              <a:buNone/>
              <a:defRPr/>
            </a:pPr>
            <a:endParaRPr lang="en-US" sz="1600" dirty="0">
              <a:latin typeface="Arial" pitchFamily="-112" charset="0"/>
            </a:endParaRPr>
          </a:p>
        </p:txBody>
      </p:sp>
      <p:sp>
        <p:nvSpPr>
          <p:cNvPr id="97284" name="Text Box 4"/>
          <p:cNvSpPr txBox="1">
            <a:spLocks noChangeArrowheads="1"/>
          </p:cNvSpPr>
          <p:nvPr/>
        </p:nvSpPr>
        <p:spPr bwMode="auto">
          <a:xfrm>
            <a:off x="0" y="6400800"/>
            <a:ext cx="5105400" cy="369332"/>
          </a:xfrm>
          <a:prstGeom prst="rect">
            <a:avLst/>
          </a:prstGeom>
          <a:noFill/>
          <a:ln w="12700">
            <a:noFill/>
            <a:miter lim="800000"/>
            <a:headEnd/>
            <a:tailEnd/>
          </a:ln>
        </p:spPr>
        <p:txBody>
          <a:bodyPr>
            <a:prstTxWarp prst="textNoShape">
              <a:avLst/>
            </a:prstTxWarp>
            <a:spAutoFit/>
          </a:bodyPr>
          <a:lstStyle/>
          <a:p>
            <a:pPr>
              <a:spcBef>
                <a:spcPct val="50000"/>
              </a:spcBef>
            </a:pPr>
            <a:r>
              <a:rPr lang="en-US" dirty="0">
                <a:solidFill>
                  <a:srgbClr val="708F24"/>
                </a:solidFill>
              </a:rPr>
              <a:t>Or just Google </a:t>
            </a:r>
            <a:r>
              <a:rPr lang="en-US" sz="1800" dirty="0">
                <a:solidFill>
                  <a:srgbClr val="708F24"/>
                </a:solidFill>
                <a:latin typeface="Engravers MT" pitchFamily="29" charset="0"/>
              </a:rPr>
              <a:t>Eugene Takle</a:t>
            </a:r>
            <a:endParaRPr lang="en-US" dirty="0">
              <a:solidFill>
                <a:srgbClr val="708F24"/>
              </a:solidFill>
            </a:endParaRPr>
          </a:p>
        </p:txBody>
      </p:sp>
    </p:spTree>
    <p:extLst>
      <p:ext uri="{BB962C8B-B14F-4D97-AF65-F5344CB8AC3E}">
        <p14:creationId xmlns:p14="http://schemas.microsoft.com/office/powerpoint/2010/main" val="26149381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1113" y="876300"/>
            <a:ext cx="8913813" cy="1447800"/>
          </a:xfrm>
        </p:spPr>
        <p:txBody>
          <a:bodyPr>
            <a:normAutofit/>
          </a:bodyPr>
          <a:lstStyle/>
          <a:p>
            <a:pPr algn="ctr" eaLnBrk="1" hangingPunct="1">
              <a:defRPr/>
            </a:pPr>
            <a:r>
              <a:rPr lang="en-US" sz="3200" b="1" dirty="0" smtClean="0">
                <a:latin typeface="Century Gothic" pitchFamily="-111" charset="0"/>
                <a:ea typeface="ＭＳ Ｐゴシック" pitchFamily="-111" charset="-128"/>
              </a:rPr>
              <a:t>Conditions today are unusual in the context of the last 2,000 years …</a:t>
            </a:r>
          </a:p>
        </p:txBody>
      </p:sp>
      <p:pic>
        <p:nvPicPr>
          <p:cNvPr id="30723" name="Picture 4"/>
          <p:cNvPicPr>
            <a:picLocks noChangeAspect="1"/>
          </p:cNvPicPr>
          <p:nvPr/>
        </p:nvPicPr>
        <p:blipFill>
          <a:blip r:embed="rId2"/>
          <a:srcRect t="3123" b="21866"/>
          <a:stretch>
            <a:fillRect/>
          </a:stretch>
        </p:blipFill>
        <p:spPr bwMode="auto">
          <a:xfrm>
            <a:off x="304800" y="2324100"/>
            <a:ext cx="8597900" cy="4391025"/>
          </a:xfrm>
          <a:prstGeom prst="rect">
            <a:avLst/>
          </a:prstGeom>
          <a:noFill/>
          <a:ln w="9525">
            <a:noFill/>
            <a:miter lim="800000"/>
            <a:headEnd/>
            <a:tailEnd/>
          </a:ln>
        </p:spPr>
      </p:pic>
      <p:sp>
        <p:nvSpPr>
          <p:cNvPr id="4" name="TextBox 3"/>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1295400"/>
            <a:ext cx="8686800" cy="1143000"/>
          </a:xfrm>
        </p:spPr>
        <p:txBody>
          <a:bodyPr>
            <a:normAutofit fontScale="90000"/>
          </a:bodyPr>
          <a:lstStyle/>
          <a:p>
            <a:pPr eaLnBrk="1" hangingPunct="1">
              <a:defRPr/>
            </a:pPr>
            <a:r>
              <a:rPr lang="en-US" sz="3800" b="1" dirty="0" smtClean="0">
                <a:latin typeface="Century Gothic" pitchFamily="-111" charset="0"/>
                <a:ea typeface="ＭＳ Ｐゴシック" pitchFamily="-111" charset="-128"/>
              </a:rPr>
              <a:t>Why does the Earth warm?</a:t>
            </a:r>
            <a:br>
              <a:rPr lang="en-US" sz="3800" b="1" dirty="0" smtClean="0">
                <a:latin typeface="Century Gothic" pitchFamily="-111" charset="0"/>
                <a:ea typeface="ＭＳ Ｐゴシック" pitchFamily="-111" charset="-128"/>
              </a:rPr>
            </a:br>
            <a:r>
              <a:rPr lang="en-US" sz="3800" b="1" dirty="0" smtClean="0">
                <a:latin typeface="Century Gothic" pitchFamily="-111" charset="0"/>
                <a:ea typeface="ＭＳ Ｐゴシック" pitchFamily="-111" charset="-128"/>
              </a:rPr>
              <a:t>1. Natural causes</a:t>
            </a:r>
          </a:p>
        </p:txBody>
      </p:sp>
      <p:sp>
        <p:nvSpPr>
          <p:cNvPr id="29699" name="Rectangle 3"/>
          <p:cNvSpPr>
            <a:spLocks noGrp="1" noChangeArrowheads="1"/>
          </p:cNvSpPr>
          <p:nvPr>
            <p:ph idx="1"/>
          </p:nvPr>
        </p:nvSpPr>
        <p:spPr>
          <a:xfrm>
            <a:off x="152400" y="3217866"/>
            <a:ext cx="5257800" cy="3072658"/>
          </a:xfrm>
        </p:spPr>
        <p:txBody>
          <a:bodyPr>
            <a:normAutofit lnSpcReduction="10000"/>
          </a:bodyPr>
          <a:lstStyle/>
          <a:p>
            <a:pPr eaLnBrk="1" hangingPunct="1">
              <a:buFont typeface="Wingdings 2" pitchFamily="-111" charset="2"/>
              <a:buNone/>
              <a:defRPr/>
            </a:pPr>
            <a:r>
              <a:rPr lang="en-US" b="1" dirty="0" smtClean="0">
                <a:latin typeface="Calibri" pitchFamily="-111" charset="0"/>
                <a:ea typeface="ＭＳ Ｐゴシック" pitchFamily="-111" charset="-128"/>
                <a:cs typeface="ＭＳ Ｐゴシック" pitchFamily="-111" charset="-128"/>
              </a:rPr>
              <a:t>THE GREENHOUSE EFFECT…</a:t>
            </a:r>
          </a:p>
          <a:p>
            <a:pPr eaLnBrk="1" hangingPunct="1">
              <a:buFont typeface="Arial" pitchFamily="-111" charset="0"/>
              <a:buChar char="•"/>
              <a:defRPr/>
            </a:pPr>
            <a:r>
              <a:rPr lang="en-US" b="1" dirty="0" smtClean="0">
                <a:latin typeface="Calibri" pitchFamily="-111" charset="0"/>
                <a:ea typeface="ＭＳ Ｐゴシック" pitchFamily="-111" charset="-128"/>
                <a:cs typeface="ＭＳ Ｐゴシック" pitchFamily="-111" charset="-128"/>
              </a:rPr>
              <a:t>…is 100% natural. </a:t>
            </a:r>
          </a:p>
          <a:p>
            <a:pPr lvl="1" eaLnBrk="1" hangingPunct="1">
              <a:buFont typeface="Arial" pitchFamily="-111" charset="0"/>
              <a:buChar char="–"/>
              <a:defRPr/>
            </a:pPr>
            <a:r>
              <a:rPr lang="en-US" sz="2400" b="1" dirty="0" smtClean="0">
                <a:latin typeface="Calibri" pitchFamily="-111" charset="0"/>
              </a:rPr>
              <a:t>Heat is trapped in the atmosphere.</a:t>
            </a:r>
          </a:p>
          <a:p>
            <a:pPr eaLnBrk="1" hangingPunct="1">
              <a:buFont typeface="Arial" pitchFamily="-111" charset="0"/>
              <a:buChar char="•"/>
              <a:defRPr/>
            </a:pPr>
            <a:r>
              <a:rPr lang="en-US" b="1" dirty="0" smtClean="0">
                <a:latin typeface="Calibri" pitchFamily="-111" charset="0"/>
                <a:ea typeface="ＭＳ Ｐゴシック" pitchFamily="-111" charset="-128"/>
                <a:cs typeface="ＭＳ Ｐゴシック" pitchFamily="-111" charset="-128"/>
              </a:rPr>
              <a:t>…sustains life on Earth.</a:t>
            </a:r>
          </a:p>
          <a:p>
            <a:pPr lvl="1" eaLnBrk="1" hangingPunct="1">
              <a:buFont typeface="Arial" pitchFamily="-111" charset="0"/>
              <a:buChar char="–"/>
              <a:defRPr/>
            </a:pPr>
            <a:r>
              <a:rPr lang="en-US" sz="2400" b="1" dirty="0" smtClean="0">
                <a:latin typeface="Calibri" pitchFamily="-111" charset="0"/>
              </a:rPr>
              <a:t>Keeps average temperatures at 12.8</a:t>
            </a:r>
            <a:r>
              <a:rPr lang="en-US" sz="2400" b="1" baseline="30000" dirty="0" smtClean="0">
                <a:latin typeface="Calibri" pitchFamily="-111" charset="0"/>
              </a:rPr>
              <a:t>o</a:t>
            </a:r>
            <a:r>
              <a:rPr lang="en-US" sz="2400" b="1" dirty="0" smtClean="0">
                <a:latin typeface="Calibri" pitchFamily="-111" charset="0"/>
              </a:rPr>
              <a:t>C </a:t>
            </a:r>
            <a:r>
              <a:rPr lang="en-US" sz="2400" b="1" dirty="0" smtClean="0">
                <a:solidFill>
                  <a:srgbClr val="FF0000"/>
                </a:solidFill>
                <a:latin typeface="Calibri" pitchFamily="-111" charset="0"/>
              </a:rPr>
              <a:t>(55</a:t>
            </a:r>
            <a:r>
              <a:rPr lang="en-US" sz="2400" b="1" baseline="30000" dirty="0" smtClean="0">
                <a:solidFill>
                  <a:srgbClr val="FF0000"/>
                </a:solidFill>
                <a:latin typeface="Calibri" pitchFamily="-111" charset="0"/>
              </a:rPr>
              <a:t>o</a:t>
            </a:r>
            <a:r>
              <a:rPr lang="en-US" sz="2400" b="1" dirty="0" smtClean="0">
                <a:solidFill>
                  <a:srgbClr val="FF0000"/>
                </a:solidFill>
                <a:latin typeface="Calibri" pitchFamily="-111" charset="0"/>
              </a:rPr>
              <a:t>F)</a:t>
            </a:r>
            <a:r>
              <a:rPr lang="en-US" sz="2400" b="1" dirty="0" smtClean="0">
                <a:latin typeface="Calibri" pitchFamily="-111" charset="0"/>
              </a:rPr>
              <a:t>, instead of –29</a:t>
            </a:r>
            <a:r>
              <a:rPr lang="en-US" sz="2400" b="1" baseline="30000" dirty="0" smtClean="0">
                <a:latin typeface="Calibri" pitchFamily="-111" charset="0"/>
              </a:rPr>
              <a:t>o</a:t>
            </a:r>
            <a:r>
              <a:rPr lang="en-US" sz="2400" b="1" dirty="0" smtClean="0">
                <a:latin typeface="Calibri" pitchFamily="-111" charset="0"/>
              </a:rPr>
              <a:t>C </a:t>
            </a:r>
            <a:r>
              <a:rPr lang="en-US" sz="2400" b="1" dirty="0" smtClean="0">
                <a:solidFill>
                  <a:srgbClr val="FF0000"/>
                </a:solidFill>
                <a:latin typeface="Calibri" pitchFamily="-111" charset="0"/>
              </a:rPr>
              <a:t>(-20</a:t>
            </a:r>
            <a:r>
              <a:rPr lang="en-US" sz="2400" b="1" baseline="30000" dirty="0" smtClean="0">
                <a:solidFill>
                  <a:srgbClr val="FF0000"/>
                </a:solidFill>
                <a:latin typeface="Calibri" pitchFamily="-111" charset="0"/>
              </a:rPr>
              <a:t>o</a:t>
            </a:r>
            <a:r>
              <a:rPr lang="en-US" sz="2400" b="1" dirty="0" smtClean="0">
                <a:solidFill>
                  <a:srgbClr val="FF0000"/>
                </a:solidFill>
                <a:latin typeface="Calibri" pitchFamily="-111" charset="0"/>
              </a:rPr>
              <a:t>F)</a:t>
            </a:r>
            <a:r>
              <a:rPr lang="en-US" sz="2400" b="1" dirty="0" smtClean="0">
                <a:latin typeface="Calibri" pitchFamily="-111" charset="0"/>
              </a:rPr>
              <a:t>.</a:t>
            </a:r>
          </a:p>
          <a:p>
            <a:pPr eaLnBrk="1" hangingPunct="1">
              <a:buFont typeface="Arial" pitchFamily="-111" charset="0"/>
              <a:buChar char="•"/>
              <a:defRPr/>
            </a:pPr>
            <a:endParaRPr lang="en-US" b="1" dirty="0" smtClean="0">
              <a:latin typeface="Calibri" pitchFamily="-111" charset="0"/>
              <a:ea typeface="ＭＳ Ｐゴシック" pitchFamily="-111" charset="-128"/>
              <a:cs typeface="ＭＳ Ｐゴシック" pitchFamily="-111" charset="-128"/>
            </a:endParaRPr>
          </a:p>
        </p:txBody>
      </p:sp>
      <p:pic>
        <p:nvPicPr>
          <p:cNvPr id="31748" name="Picture 5"/>
          <p:cNvPicPr>
            <a:picLocks noChangeAspect="1" noChangeArrowheads="1"/>
          </p:cNvPicPr>
          <p:nvPr/>
        </p:nvPicPr>
        <p:blipFill>
          <a:blip r:embed="rId3"/>
          <a:srcRect/>
          <a:stretch>
            <a:fillRect/>
          </a:stretch>
        </p:blipFill>
        <p:spPr bwMode="auto">
          <a:xfrm>
            <a:off x="5410200" y="1121938"/>
            <a:ext cx="3733800" cy="5736062"/>
          </a:xfrm>
          <a:prstGeom prst="rect">
            <a:avLst/>
          </a:prstGeom>
          <a:noFill/>
          <a:ln w="9525">
            <a:noFill/>
            <a:miter lim="800000"/>
            <a:headEnd/>
            <a:tailEnd/>
          </a:ln>
        </p:spPr>
      </p:pic>
      <p:sp>
        <p:nvSpPr>
          <p:cNvPr id="5" name="TextBox 4"/>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idx="1"/>
          </p:nvPr>
        </p:nvSpPr>
        <p:spPr>
          <a:xfrm>
            <a:off x="246593" y="2968376"/>
            <a:ext cx="5042840" cy="3889625"/>
          </a:xfrm>
        </p:spPr>
        <p:txBody>
          <a:bodyPr/>
          <a:lstStyle/>
          <a:p>
            <a:pPr eaLnBrk="1" hangingPunct="1">
              <a:buFont typeface="Wingdings 2" pitchFamily="-111" charset="2"/>
              <a:buNone/>
              <a:defRPr/>
            </a:pPr>
            <a:r>
              <a:rPr lang="en-US" sz="2400" b="1" dirty="0" smtClean="0">
                <a:latin typeface="Calibri" pitchFamily="-111" charset="0"/>
                <a:ea typeface="ＭＳ Ｐゴシック" pitchFamily="-111" charset="-128"/>
                <a:cs typeface="ＭＳ Ｐゴシック" pitchFamily="-111" charset="-128"/>
              </a:rPr>
              <a:t>THE </a:t>
            </a:r>
            <a:r>
              <a:rPr lang="en-US" sz="2400" b="1" u="sng" dirty="0" smtClean="0">
                <a:latin typeface="Calibri" pitchFamily="-111" charset="0"/>
                <a:ea typeface="ＭＳ Ｐゴシック" pitchFamily="-111" charset="-128"/>
                <a:cs typeface="ＭＳ Ｐゴシック" pitchFamily="-111" charset="-128"/>
              </a:rPr>
              <a:t>ENHANCED </a:t>
            </a:r>
            <a:r>
              <a:rPr lang="en-US" sz="2400" b="1" dirty="0" smtClean="0">
                <a:latin typeface="Calibri" pitchFamily="-111" charset="0"/>
                <a:ea typeface="ＭＳ Ｐゴシック" pitchFamily="-111" charset="-128"/>
                <a:cs typeface="ＭＳ Ｐゴシック" pitchFamily="-111" charset="-128"/>
              </a:rPr>
              <a:t>GREENHOUSE EFFECT</a:t>
            </a:r>
          </a:p>
          <a:p>
            <a:pPr eaLnBrk="1" hangingPunct="1">
              <a:buFont typeface="Wingdings 2" pitchFamily="-111" charset="2"/>
              <a:buNone/>
              <a:defRPr/>
            </a:pPr>
            <a:r>
              <a:rPr lang="en-US" sz="2400" b="1" dirty="0" smtClean="0">
                <a:latin typeface="Calibri" pitchFamily="-111" charset="0"/>
                <a:ea typeface="ＭＳ Ｐゴシック" pitchFamily="-111" charset="-128"/>
                <a:cs typeface="ＭＳ Ｐゴシック" pitchFamily="-111" charset="-128"/>
              </a:rPr>
              <a:t>(or GLOBAL WARMING)</a:t>
            </a:r>
          </a:p>
          <a:p>
            <a:pPr eaLnBrk="1" hangingPunct="1">
              <a:buFont typeface="Wingdings 2" pitchFamily="-111" charset="2"/>
              <a:buNone/>
              <a:defRPr/>
            </a:pPr>
            <a:endParaRPr lang="en-US" sz="2400" b="1" dirty="0" smtClean="0">
              <a:latin typeface="Calibri" pitchFamily="-111" charset="0"/>
              <a:ea typeface="ＭＳ Ｐゴシック" pitchFamily="-111" charset="-128"/>
              <a:cs typeface="ＭＳ Ｐゴシック" pitchFamily="-111" charset="-128"/>
            </a:endParaRPr>
          </a:p>
          <a:p>
            <a:pPr eaLnBrk="1" hangingPunct="1">
              <a:buFont typeface="Arial" pitchFamily="-111" charset="0"/>
              <a:buChar char="•"/>
              <a:defRPr/>
            </a:pPr>
            <a:r>
              <a:rPr lang="en-US" sz="2000" b="1" dirty="0" smtClean="0">
                <a:latin typeface="Calibri" pitchFamily="-111" charset="0"/>
                <a:ea typeface="ＭＳ Ｐゴシック" pitchFamily="-111" charset="-128"/>
                <a:cs typeface="ＭＳ Ｐゴシック" pitchFamily="-111" charset="-128"/>
              </a:rPr>
              <a:t>… is primarily human-induced:  </a:t>
            </a:r>
            <a:r>
              <a:rPr lang="en-US" sz="2000" b="1" dirty="0" smtClean="0">
                <a:latin typeface="Calibri" pitchFamily="-111" charset="0"/>
              </a:rPr>
              <a:t>We’re increasing heat-trapping gases in the atmosphere.</a:t>
            </a:r>
          </a:p>
          <a:p>
            <a:pPr eaLnBrk="1" hangingPunct="1">
              <a:buFont typeface="Arial" pitchFamily="-111" charset="0"/>
              <a:buChar char="•"/>
              <a:defRPr/>
            </a:pPr>
            <a:r>
              <a:rPr lang="en-US" sz="2000" b="1" dirty="0" smtClean="0">
                <a:latin typeface="Calibri" pitchFamily="-111" charset="0"/>
                <a:ea typeface="ＭＳ Ｐゴシック" pitchFamily="-111" charset="-128"/>
                <a:cs typeface="ＭＳ Ｐゴシック" pitchFamily="-111" charset="-128"/>
              </a:rPr>
              <a:t>… is like wrapping an extra blanket around the Earth.</a:t>
            </a:r>
          </a:p>
          <a:p>
            <a:pPr eaLnBrk="1" hangingPunct="1">
              <a:buFont typeface="Arial" pitchFamily="-111" charset="0"/>
              <a:buChar char="•"/>
              <a:defRPr/>
            </a:pPr>
            <a:endParaRPr lang="en-US" dirty="0" smtClean="0">
              <a:latin typeface="Calibri" pitchFamily="-111" charset="0"/>
              <a:ea typeface="ＭＳ Ｐゴシック" pitchFamily="-111" charset="-128"/>
              <a:cs typeface="ＭＳ Ｐゴシック" pitchFamily="-111" charset="-128"/>
            </a:endParaRPr>
          </a:p>
        </p:txBody>
      </p:sp>
      <p:pic>
        <p:nvPicPr>
          <p:cNvPr id="33795" name="Picture 6"/>
          <p:cNvPicPr>
            <a:picLocks noChangeAspect="1" noChangeArrowheads="1"/>
          </p:cNvPicPr>
          <p:nvPr/>
        </p:nvPicPr>
        <p:blipFill>
          <a:blip r:embed="rId3"/>
          <a:srcRect/>
          <a:stretch>
            <a:fillRect/>
          </a:stretch>
        </p:blipFill>
        <p:spPr bwMode="auto">
          <a:xfrm>
            <a:off x="5538860" y="1146597"/>
            <a:ext cx="3605140" cy="5711404"/>
          </a:xfrm>
          <a:prstGeom prst="rect">
            <a:avLst/>
          </a:prstGeom>
          <a:noFill/>
          <a:ln w="9525">
            <a:noFill/>
            <a:miter lim="800000"/>
            <a:headEnd/>
            <a:tailEnd/>
          </a:ln>
        </p:spPr>
      </p:pic>
      <p:sp>
        <p:nvSpPr>
          <p:cNvPr id="31748" name="Rectangle 2"/>
          <p:cNvSpPr>
            <a:spLocks noGrp="1" noChangeArrowheads="1"/>
          </p:cNvSpPr>
          <p:nvPr>
            <p:ph type="title"/>
          </p:nvPr>
        </p:nvSpPr>
        <p:spPr>
          <a:xfrm>
            <a:off x="0" y="1295400"/>
            <a:ext cx="8686800" cy="1143000"/>
          </a:xfrm>
        </p:spPr>
        <p:txBody>
          <a:bodyPr>
            <a:normAutofit fontScale="90000"/>
          </a:bodyPr>
          <a:lstStyle/>
          <a:p>
            <a:pPr eaLnBrk="1" hangingPunct="1">
              <a:defRPr/>
            </a:pPr>
            <a:r>
              <a:rPr lang="en-US" sz="3800" b="1" dirty="0" smtClean="0">
                <a:latin typeface="Century Gothic" pitchFamily="-111" charset="0"/>
                <a:ea typeface="ＭＳ Ｐゴシック" pitchFamily="-111" charset="-128"/>
              </a:rPr>
              <a:t>Why does the Earth warm?</a:t>
            </a:r>
            <a:br>
              <a:rPr lang="en-US" sz="3800" b="1" dirty="0" smtClean="0">
                <a:latin typeface="Century Gothic" pitchFamily="-111" charset="0"/>
                <a:ea typeface="ＭＳ Ｐゴシック" pitchFamily="-111" charset="-128"/>
              </a:rPr>
            </a:br>
            <a:r>
              <a:rPr lang="en-US" sz="3800" b="1" dirty="0" smtClean="0">
                <a:latin typeface="Century Gothic" pitchFamily="-111" charset="0"/>
                <a:ea typeface="ＭＳ Ｐゴシック" pitchFamily="-111" charset="-128"/>
              </a:rPr>
              <a:t>2. Human causes</a:t>
            </a:r>
          </a:p>
        </p:txBody>
      </p:sp>
      <p:sp>
        <p:nvSpPr>
          <p:cNvPr id="5" name="TextBox 4"/>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a:xfrm>
            <a:off x="34925" y="1038115"/>
            <a:ext cx="9109075" cy="889000"/>
          </a:xfrm>
        </p:spPr>
        <p:txBody>
          <a:bodyPr/>
          <a:lstStyle/>
          <a:p>
            <a:pPr algn="ctr" eaLnBrk="1" hangingPunct="1">
              <a:defRPr/>
            </a:pPr>
            <a:r>
              <a:rPr lang="en-GB" sz="3600" b="1" dirty="0">
                <a:effectLst>
                  <a:outerShdw blurRad="38100" dist="38100" dir="2700000" algn="tl">
                    <a:srgbClr val="DDDDDD"/>
                  </a:outerShdw>
                </a:effectLst>
                <a:latin typeface="Arial" pitchFamily="-108" charset="0"/>
                <a:ea typeface="Arial" pitchFamily="-108" charset="0"/>
                <a:cs typeface="Arial" pitchFamily="-108" charset="0"/>
              </a:rPr>
              <a:t>Natural factors affect climate</a:t>
            </a:r>
          </a:p>
        </p:txBody>
      </p:sp>
      <p:pic>
        <p:nvPicPr>
          <p:cNvPr id="35845" name="Picture 3" descr="noaaSun"/>
          <p:cNvPicPr>
            <a:picLocks noChangeAspect="1" noChangeArrowheads="1"/>
          </p:cNvPicPr>
          <p:nvPr/>
        </p:nvPicPr>
        <p:blipFill>
          <a:blip r:embed="rId4"/>
          <a:srcRect/>
          <a:stretch>
            <a:fillRect/>
          </a:stretch>
        </p:blipFill>
        <p:spPr bwMode="auto">
          <a:xfrm>
            <a:off x="6156325" y="1987769"/>
            <a:ext cx="1871663" cy="1871662"/>
          </a:xfrm>
          <a:prstGeom prst="rect">
            <a:avLst/>
          </a:prstGeom>
          <a:noFill/>
          <a:ln w="9525">
            <a:solidFill>
              <a:srgbClr val="000000"/>
            </a:solidFill>
            <a:miter lim="800000"/>
            <a:headEnd/>
            <a:tailEnd/>
          </a:ln>
        </p:spPr>
      </p:pic>
      <p:pic>
        <p:nvPicPr>
          <p:cNvPr id="35846" name="Picture 4"/>
          <p:cNvPicPr>
            <a:picLocks noChangeAspect="1" noChangeArrowheads="1"/>
          </p:cNvPicPr>
          <p:nvPr/>
        </p:nvPicPr>
        <p:blipFill>
          <a:blip r:embed="rId5"/>
          <a:srcRect/>
          <a:stretch>
            <a:fillRect/>
          </a:stretch>
        </p:blipFill>
        <p:spPr bwMode="auto">
          <a:xfrm>
            <a:off x="457200" y="4935716"/>
            <a:ext cx="1738313" cy="1673225"/>
          </a:xfrm>
          <a:prstGeom prst="rect">
            <a:avLst/>
          </a:prstGeom>
          <a:noFill/>
          <a:ln w="9525">
            <a:solidFill>
              <a:srgbClr val="000000"/>
            </a:solidFill>
            <a:miter lim="800000"/>
            <a:headEnd/>
            <a:tailEnd/>
          </a:ln>
        </p:spPr>
      </p:pic>
      <p:graphicFrame>
        <p:nvGraphicFramePr>
          <p:cNvPr id="35842" name="Object 2"/>
          <p:cNvGraphicFramePr>
            <a:graphicFrameLocks noChangeAspect="1"/>
          </p:cNvGraphicFramePr>
          <p:nvPr/>
        </p:nvGraphicFramePr>
        <p:xfrm>
          <a:off x="468313" y="1987769"/>
          <a:ext cx="3155950" cy="1889125"/>
        </p:xfrm>
        <a:graphic>
          <a:graphicData uri="http://schemas.openxmlformats.org/presentationml/2006/ole">
            <mc:AlternateContent xmlns:mc="http://schemas.openxmlformats.org/markup-compatibility/2006">
              <mc:Choice xmlns:v="urn:schemas-microsoft-com:vml" Requires="v">
                <p:oleObj spid="_x0000_s56401" name="Bitmap Image" r:id="rId6" imgW="4439270" imgH="2657846" progId="">
                  <p:embed/>
                </p:oleObj>
              </mc:Choice>
              <mc:Fallback>
                <p:oleObj name="Bitmap Image" r:id="rId6" imgW="4439270" imgH="2657846" progId="">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313" y="1987769"/>
                        <a:ext cx="3155950" cy="18891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5843" name="Object 3"/>
          <p:cNvGraphicFramePr>
            <a:graphicFrameLocks noChangeAspect="1"/>
          </p:cNvGraphicFramePr>
          <p:nvPr/>
        </p:nvGraphicFramePr>
        <p:xfrm>
          <a:off x="5435600" y="4885511"/>
          <a:ext cx="3048000" cy="800100"/>
        </p:xfrm>
        <a:graphic>
          <a:graphicData uri="http://schemas.openxmlformats.org/presentationml/2006/ole">
            <mc:AlternateContent xmlns:mc="http://schemas.openxmlformats.org/markup-compatibility/2006">
              <mc:Choice xmlns:v="urn:schemas-microsoft-com:vml" Requires="v">
                <p:oleObj spid="_x0000_s56402" name="Bitmap Image" r:id="rId8" imgW="3048426" imgH="800212" progId="">
                  <p:embed/>
                </p:oleObj>
              </mc:Choice>
              <mc:Fallback>
                <p:oleObj name="Bitmap Image" r:id="rId8" imgW="3048426" imgH="800212" progId="">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35600" y="4885511"/>
                        <a:ext cx="3048000" cy="8001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5847" name="Text Box 7"/>
          <p:cNvSpPr txBox="1">
            <a:spLocks noChangeArrowheads="1"/>
          </p:cNvSpPr>
          <p:nvPr/>
        </p:nvSpPr>
        <p:spPr bwMode="auto">
          <a:xfrm>
            <a:off x="468313" y="4031579"/>
            <a:ext cx="3155950" cy="646331"/>
          </a:xfrm>
          <a:prstGeom prst="rect">
            <a:avLst/>
          </a:prstGeom>
          <a:noFill/>
          <a:ln w="9525">
            <a:noFill/>
            <a:miter lim="800000"/>
            <a:headEnd/>
            <a:tailEnd/>
          </a:ln>
        </p:spPr>
        <p:txBody>
          <a:bodyPr wrap="square">
            <a:prstTxWarp prst="textNoShape">
              <a:avLst/>
            </a:prstTxWarp>
            <a:spAutoFit/>
          </a:bodyPr>
          <a:lstStyle/>
          <a:p>
            <a:pPr algn="ctr"/>
            <a:r>
              <a:rPr lang="en-GB" dirty="0">
                <a:solidFill>
                  <a:srgbClr val="0067AC"/>
                </a:solidFill>
              </a:rPr>
              <a:t>Variations in the Earth's orbit</a:t>
            </a:r>
          </a:p>
          <a:p>
            <a:pPr algn="ctr"/>
            <a:r>
              <a:rPr lang="en-GB" dirty="0">
                <a:solidFill>
                  <a:srgbClr val="0067AC"/>
                </a:solidFill>
              </a:rPr>
              <a:t>(</a:t>
            </a:r>
            <a:r>
              <a:rPr lang="en-GB" dirty="0" err="1">
                <a:solidFill>
                  <a:srgbClr val="0067AC"/>
                </a:solidFill>
              </a:rPr>
              <a:t>Milankovic</a:t>
            </a:r>
            <a:r>
              <a:rPr lang="en-GB" dirty="0">
                <a:solidFill>
                  <a:srgbClr val="0067AC"/>
                </a:solidFill>
              </a:rPr>
              <a:t> effect)</a:t>
            </a:r>
          </a:p>
        </p:txBody>
      </p:sp>
      <p:sp>
        <p:nvSpPr>
          <p:cNvPr id="35848" name="Text Box 8"/>
          <p:cNvSpPr txBox="1">
            <a:spLocks noChangeArrowheads="1"/>
          </p:cNvSpPr>
          <p:nvPr/>
        </p:nvSpPr>
        <p:spPr bwMode="auto">
          <a:xfrm>
            <a:off x="2362669" y="5408612"/>
            <a:ext cx="1943749" cy="1200329"/>
          </a:xfrm>
          <a:prstGeom prst="rect">
            <a:avLst/>
          </a:prstGeom>
          <a:noFill/>
          <a:ln w="9525">
            <a:noFill/>
            <a:miter lim="800000"/>
            <a:headEnd/>
            <a:tailEnd/>
          </a:ln>
        </p:spPr>
        <p:txBody>
          <a:bodyPr wrap="none">
            <a:prstTxWarp prst="textNoShape">
              <a:avLst/>
            </a:prstTxWarp>
            <a:spAutoFit/>
          </a:bodyPr>
          <a:lstStyle/>
          <a:p>
            <a:pPr algn="ctr"/>
            <a:r>
              <a:rPr lang="en-GB" dirty="0">
                <a:solidFill>
                  <a:srgbClr val="0067AC"/>
                </a:solidFill>
              </a:rPr>
              <a:t>Stratospheric </a:t>
            </a:r>
          </a:p>
          <a:p>
            <a:pPr algn="ctr"/>
            <a:r>
              <a:rPr lang="en-GB" dirty="0">
                <a:solidFill>
                  <a:srgbClr val="0067AC"/>
                </a:solidFill>
              </a:rPr>
              <a:t>aerosols from</a:t>
            </a:r>
          </a:p>
          <a:p>
            <a:pPr algn="ctr"/>
            <a:r>
              <a:rPr lang="en-GB" dirty="0">
                <a:solidFill>
                  <a:srgbClr val="0067AC"/>
                </a:solidFill>
              </a:rPr>
              <a:t>energetic</a:t>
            </a:r>
          </a:p>
          <a:p>
            <a:pPr algn="ctr"/>
            <a:r>
              <a:rPr lang="en-GB" dirty="0">
                <a:solidFill>
                  <a:srgbClr val="0067AC"/>
                </a:solidFill>
              </a:rPr>
              <a:t> volcanic eruptions</a:t>
            </a:r>
          </a:p>
        </p:txBody>
      </p:sp>
      <p:sp>
        <p:nvSpPr>
          <p:cNvPr id="35849" name="Text Box 9"/>
          <p:cNvSpPr txBox="1">
            <a:spLocks noChangeArrowheads="1"/>
          </p:cNvSpPr>
          <p:nvPr/>
        </p:nvSpPr>
        <p:spPr bwMode="auto">
          <a:xfrm>
            <a:off x="5942856" y="3859431"/>
            <a:ext cx="2404963" cy="646331"/>
          </a:xfrm>
          <a:prstGeom prst="rect">
            <a:avLst/>
          </a:prstGeom>
          <a:noFill/>
          <a:ln w="9525">
            <a:noFill/>
            <a:miter lim="800000"/>
            <a:headEnd/>
            <a:tailEnd/>
          </a:ln>
        </p:spPr>
        <p:txBody>
          <a:bodyPr wrap="none">
            <a:prstTxWarp prst="textNoShape">
              <a:avLst/>
            </a:prstTxWarp>
            <a:spAutoFit/>
          </a:bodyPr>
          <a:lstStyle/>
          <a:p>
            <a:pPr algn="ctr"/>
            <a:r>
              <a:rPr lang="en-GB" dirty="0">
                <a:solidFill>
                  <a:srgbClr val="0067AC"/>
                </a:solidFill>
              </a:rPr>
              <a:t>Variations in the energy</a:t>
            </a:r>
          </a:p>
          <a:p>
            <a:pPr algn="ctr"/>
            <a:r>
              <a:rPr lang="en-GB" dirty="0">
                <a:solidFill>
                  <a:srgbClr val="0067AC"/>
                </a:solidFill>
              </a:rPr>
              <a:t>received from the sun</a:t>
            </a:r>
          </a:p>
        </p:txBody>
      </p:sp>
      <p:sp>
        <p:nvSpPr>
          <p:cNvPr id="35850" name="Text Box 10"/>
          <p:cNvSpPr txBox="1">
            <a:spLocks noChangeArrowheads="1"/>
          </p:cNvSpPr>
          <p:nvPr/>
        </p:nvSpPr>
        <p:spPr bwMode="auto">
          <a:xfrm>
            <a:off x="5600891" y="5685611"/>
            <a:ext cx="2746928" cy="923330"/>
          </a:xfrm>
          <a:prstGeom prst="rect">
            <a:avLst/>
          </a:prstGeom>
          <a:noFill/>
          <a:ln w="9525">
            <a:noFill/>
            <a:miter lim="800000"/>
            <a:headEnd/>
            <a:tailEnd/>
          </a:ln>
        </p:spPr>
        <p:txBody>
          <a:bodyPr wrap="none">
            <a:prstTxWarp prst="textNoShape">
              <a:avLst/>
            </a:prstTxWarp>
            <a:spAutoFit/>
          </a:bodyPr>
          <a:lstStyle/>
          <a:p>
            <a:pPr algn="ctr"/>
            <a:r>
              <a:rPr lang="en-GB" dirty="0">
                <a:solidFill>
                  <a:srgbClr val="0067AC"/>
                </a:solidFill>
              </a:rPr>
              <a:t>Chaotic interactions in</a:t>
            </a:r>
          </a:p>
          <a:p>
            <a:pPr algn="ctr"/>
            <a:r>
              <a:rPr lang="en-GB" dirty="0">
                <a:solidFill>
                  <a:srgbClr val="0067AC"/>
                </a:solidFill>
              </a:rPr>
              <a:t>the Earth's climate</a:t>
            </a:r>
          </a:p>
          <a:p>
            <a:pPr algn="ctr"/>
            <a:r>
              <a:rPr lang="en-GB" dirty="0">
                <a:solidFill>
                  <a:srgbClr val="0067AC"/>
                </a:solidFill>
              </a:rPr>
              <a:t>(for example, El Nino, NAO)</a:t>
            </a:r>
          </a:p>
        </p:txBody>
      </p:sp>
      <p:sp>
        <p:nvSpPr>
          <p:cNvPr id="11" name="TextBox 10"/>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1144</TotalTime>
  <Words>1630</Words>
  <Application>Microsoft Macintosh PowerPoint</Application>
  <PresentationFormat>On-screen Show (4:3)</PresentationFormat>
  <Paragraphs>272</Paragraphs>
  <Slides>56</Slides>
  <Notes>17</Notes>
  <HiddenSlides>0</HiddenSlides>
  <MMClips>0</MMClips>
  <ScaleCrop>false</ScaleCrop>
  <HeadingPairs>
    <vt:vector size="8" baseType="variant">
      <vt:variant>
        <vt:lpstr>Theme</vt:lpstr>
      </vt:variant>
      <vt:variant>
        <vt:i4>1</vt:i4>
      </vt:variant>
      <vt:variant>
        <vt:lpstr>Links</vt:lpstr>
      </vt:variant>
      <vt:variant>
        <vt:i4>8</vt:i4>
      </vt:variant>
      <vt:variant>
        <vt:lpstr>Embedded OLE Servers</vt:lpstr>
      </vt:variant>
      <vt:variant>
        <vt:i4>1</vt:i4>
      </vt:variant>
      <vt:variant>
        <vt:lpstr>Slide Titles</vt:lpstr>
      </vt:variant>
      <vt:variant>
        <vt:i4>56</vt:i4>
      </vt:variant>
    </vt:vector>
  </HeadingPairs>
  <TitlesOfParts>
    <vt:vector size="66" baseType="lpstr">
      <vt:lpstr>Office Theme</vt:lpstr>
      <vt:lpstr>???</vt:lpstr>
      <vt:lpstr>???</vt:lpstr>
      <vt:lpstr>???</vt:lpstr>
      <vt:lpstr>???</vt:lpstr>
      <vt:lpstr>???</vt:lpstr>
      <vt:lpstr>???</vt:lpstr>
      <vt:lpstr>???</vt:lpstr>
      <vt:lpstr>???</vt:lpstr>
      <vt:lpstr>Bitmap Image</vt:lpstr>
      <vt:lpstr>Climate Change Science: A Basis for Agricultural Decision-Making </vt:lpstr>
      <vt:lpstr>Outline</vt:lpstr>
      <vt:lpstr> Climate change is one of the most important issues facing humanity </vt:lpstr>
      <vt:lpstr>PowerPoint Presentation</vt:lpstr>
      <vt:lpstr>Temperature Changes are Not  Uniform Around the Globe</vt:lpstr>
      <vt:lpstr>Conditions today are unusual in the context of the last 2,000 years …</vt:lpstr>
      <vt:lpstr>Why does the Earth warm? 1. Natural causes</vt:lpstr>
      <vt:lpstr>Why does the Earth warm? 2. Human causes</vt:lpstr>
      <vt:lpstr>Natural factors affect climate</vt:lpstr>
      <vt:lpstr>PowerPoint Presentation</vt:lpstr>
      <vt:lpstr>PowerPoint Presentation</vt:lpstr>
      <vt:lpstr>PowerPoint Presentation</vt:lpstr>
      <vt:lpstr>PowerPoint Presentation</vt:lpstr>
      <vt:lpstr>PowerPoint Presentation</vt:lpstr>
      <vt:lpstr>We have Moved Outside the Range of Historical Variation</vt:lpstr>
      <vt:lpstr>PowerPoint Presentation</vt:lpstr>
      <vt:lpstr>PowerPoint Presentation</vt:lpstr>
      <vt:lpstr>PowerPoint Presentation</vt:lpstr>
      <vt:lpstr>PowerPoint Presentation</vt:lpstr>
      <vt:lpstr>PowerPoint Presentation</vt:lpstr>
      <vt:lpstr>PowerPoint Presentation</vt:lpstr>
      <vt:lpstr>Projected Change in Precipitation: 2081-2099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Iowa Agricultural Producers are Adapting to Climate Change:</vt:lpstr>
      <vt:lpstr>Other Agricultural Impacts:</vt:lpstr>
      <vt:lpstr>Long-Term Stabilization Profiles</vt:lpstr>
      <vt:lpstr>Long-Term Stabilization Profiles</vt:lpstr>
      <vt:lpstr>Long-Term Stabilization Profiles</vt:lpstr>
      <vt:lpstr>PowerPoint Presentation</vt:lpstr>
      <vt:lpstr>For More Information:</vt:lpstr>
      <vt:lpstr>For More Information</vt:lpstr>
    </vt:vector>
  </TitlesOfParts>
  <Company>Iowa State University - ECM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ECM Staff</dc:creator>
  <cp:lastModifiedBy>Gene Takle</cp:lastModifiedBy>
  <cp:revision>79</cp:revision>
  <dcterms:created xsi:type="dcterms:W3CDTF">2011-01-26T00:22:31Z</dcterms:created>
  <dcterms:modified xsi:type="dcterms:W3CDTF">2012-01-22T16:15:45Z</dcterms:modified>
</cp:coreProperties>
</file>