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39"/>
  </p:notesMasterIdLst>
  <p:sldIdLst>
    <p:sldId id="562" r:id="rId3"/>
    <p:sldId id="256" r:id="rId4"/>
    <p:sldId id="578" r:id="rId5"/>
    <p:sldId id="574" r:id="rId6"/>
    <p:sldId id="575" r:id="rId7"/>
    <p:sldId id="565" r:id="rId8"/>
    <p:sldId id="566" r:id="rId9"/>
    <p:sldId id="564" r:id="rId10"/>
    <p:sldId id="576" r:id="rId11"/>
    <p:sldId id="577" r:id="rId12"/>
    <p:sldId id="541" r:id="rId13"/>
    <p:sldId id="569" r:id="rId14"/>
    <p:sldId id="570" r:id="rId15"/>
    <p:sldId id="571" r:id="rId16"/>
    <p:sldId id="572" r:id="rId17"/>
    <p:sldId id="573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43" r:id="rId36"/>
    <p:sldId id="500" r:id="rId37"/>
    <p:sldId id="56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286" autoAdjust="0"/>
  </p:normalViewPr>
  <p:slideViewPr>
    <p:cSldViewPr snapToGrid="0" snapToObjects="1" showGuides="1">
      <p:cViewPr>
        <p:scale>
          <a:sx n="100" d="100"/>
          <a:sy n="100" d="100"/>
        </p:scale>
        <p:origin x="-872" y="19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Temp\Statewide\Seasonal\StatewideTempsDJF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Tmax\DSMTmaxExtrem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Tmax\DSMTmaxExtrem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Statewide\StatewidePrecip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Statewide\StatewidePrecip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Precip\Statewide\StatewidePreci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Temp\Statewide\Seasonal\StatewideTempsDJ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owa%20Climate\Temp\Statewide\Seasonal\StatewideTempsJJ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owa%20Climate\Temp\Statewide\Seasonal\StatewideTempsJJ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Temp\Statewide\Seasonal\StatewideTempsDJF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Temp\Statewide\Seasonal\StatewideTempsDJ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owa%20Climate\Temp\Statewide\Seasonal\StatewideTempsJJ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owa%20Climate\Temp\Statewide\Seasonal\StatewideTempsJJ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wa%20Climate\Tmax\DSMTmaxExtre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Winter</a:t>
            </a:r>
            <a:r>
              <a:rPr lang="en-US" sz="1200" baseline="0"/>
              <a:t> Average State-Wide Temperature Minimum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587642993071"/>
          <c:y val="0.139673078839829"/>
          <c:w val="0.863507438002328"/>
          <c:h val="0.70217980663809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12316627361025"/>
                  <c:y val="-0.22975015781255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cat>
            <c:numRef>
              <c:f>Sheet1!$A$82:$A$124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Sheet1!$M$82:$M$124</c:f>
              <c:numCache>
                <c:formatCode>0.00</c:formatCode>
                <c:ptCount val="43"/>
                <c:pt idx="0">
                  <c:v>9.74666666666667</c:v>
                </c:pt>
                <c:pt idx="1">
                  <c:v>10.91666666666667</c:v>
                </c:pt>
                <c:pt idx="2">
                  <c:v>11.06</c:v>
                </c:pt>
                <c:pt idx="3">
                  <c:v>13.96</c:v>
                </c:pt>
                <c:pt idx="4">
                  <c:v>13.1</c:v>
                </c:pt>
                <c:pt idx="5">
                  <c:v>14.41</c:v>
                </c:pt>
                <c:pt idx="6">
                  <c:v>16.94333333333316</c:v>
                </c:pt>
                <c:pt idx="7">
                  <c:v>6.223333333333338</c:v>
                </c:pt>
                <c:pt idx="8">
                  <c:v>4.93666666666667</c:v>
                </c:pt>
                <c:pt idx="9">
                  <c:v>3.38</c:v>
                </c:pt>
                <c:pt idx="10">
                  <c:v>14.77666666666667</c:v>
                </c:pt>
                <c:pt idx="11">
                  <c:v>15.01333333333334</c:v>
                </c:pt>
                <c:pt idx="12">
                  <c:v>7.83666666666667</c:v>
                </c:pt>
                <c:pt idx="13">
                  <c:v>20.13000000000001</c:v>
                </c:pt>
                <c:pt idx="14">
                  <c:v>11.32666666666668</c:v>
                </c:pt>
                <c:pt idx="15">
                  <c:v>10.79333333333333</c:v>
                </c:pt>
                <c:pt idx="16">
                  <c:v>9.850000000000004</c:v>
                </c:pt>
                <c:pt idx="17">
                  <c:v>19.76333333333316</c:v>
                </c:pt>
                <c:pt idx="18">
                  <c:v>12.32666666666668</c:v>
                </c:pt>
                <c:pt idx="19">
                  <c:v>13.49333333333333</c:v>
                </c:pt>
                <c:pt idx="20">
                  <c:v>14.02333333333333</c:v>
                </c:pt>
                <c:pt idx="21">
                  <c:v>11.74666666666667</c:v>
                </c:pt>
                <c:pt idx="22">
                  <c:v>21.26333333333316</c:v>
                </c:pt>
                <c:pt idx="23">
                  <c:v>12.87666666666667</c:v>
                </c:pt>
                <c:pt idx="24">
                  <c:v>9.15</c:v>
                </c:pt>
                <c:pt idx="25">
                  <c:v>15.60333333333333</c:v>
                </c:pt>
                <c:pt idx="26">
                  <c:v>12.52333333333333</c:v>
                </c:pt>
                <c:pt idx="27">
                  <c:v>11.81</c:v>
                </c:pt>
                <c:pt idx="28">
                  <c:v>21.88666666666667</c:v>
                </c:pt>
                <c:pt idx="29">
                  <c:v>17.28333333333316</c:v>
                </c:pt>
                <c:pt idx="30">
                  <c:v>16.73333333333317</c:v>
                </c:pt>
                <c:pt idx="31">
                  <c:v>7.34</c:v>
                </c:pt>
                <c:pt idx="32">
                  <c:v>19.52</c:v>
                </c:pt>
                <c:pt idx="33">
                  <c:v>12.03666666666667</c:v>
                </c:pt>
                <c:pt idx="34">
                  <c:v>13.93</c:v>
                </c:pt>
                <c:pt idx="35">
                  <c:v>16.62333333333317</c:v>
                </c:pt>
                <c:pt idx="36">
                  <c:v>16.63000000000001</c:v>
                </c:pt>
                <c:pt idx="37">
                  <c:v>13.69666666666667</c:v>
                </c:pt>
                <c:pt idx="38">
                  <c:v>8.88666666666668</c:v>
                </c:pt>
                <c:pt idx="39">
                  <c:v>8.723333333333331</c:v>
                </c:pt>
                <c:pt idx="40">
                  <c:v>8.54666666666667</c:v>
                </c:pt>
                <c:pt idx="41">
                  <c:v>9.936666666666672</c:v>
                </c:pt>
                <c:pt idx="42">
                  <c:v>19.88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927304"/>
        <c:axId val="567062520"/>
      </c:lineChart>
      <c:catAx>
        <c:axId val="533927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670625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67062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Min</a:t>
                </a:r>
                <a:r>
                  <a:rPr lang="en-US" sz="900" baseline="0"/>
                  <a:t> Temperature (</a:t>
                </a:r>
                <a:r>
                  <a:rPr lang="en-US" sz="900" baseline="0">
                    <a:latin typeface="Calibri"/>
                  </a:rPr>
                  <a:t>°F)</a:t>
                </a:r>
                <a:endParaRPr lang="en-US" sz="9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339273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Number of Days with</a:t>
            </a:r>
            <a:r>
              <a:rPr lang="en-US" sz="2000" baseline="0" dirty="0"/>
              <a:t> a Maximum Temperature Greater Than </a:t>
            </a:r>
            <a:endParaRPr lang="en-US" sz="2000" baseline="0" dirty="0" smtClean="0"/>
          </a:p>
          <a:p>
            <a:pPr>
              <a:defRPr/>
            </a:pPr>
            <a:r>
              <a:rPr lang="en-US" sz="2000" baseline="0" dirty="0" smtClean="0"/>
              <a:t>or </a:t>
            </a:r>
            <a:r>
              <a:rPr lang="en-US" sz="2000" baseline="0" dirty="0"/>
              <a:t>Equal to 100</a:t>
            </a:r>
            <a:r>
              <a:rPr lang="en-US" sz="2000" baseline="0" dirty="0">
                <a:latin typeface="Calibri"/>
              </a:rPr>
              <a:t>°</a:t>
            </a:r>
            <a:r>
              <a:rPr lang="en-US" sz="2000" b="1" i="0" u="none" strike="noStrike" baseline="0" dirty="0">
                <a:latin typeface="+mn-lt"/>
              </a:rPr>
              <a:t>F</a:t>
            </a:r>
            <a:endParaRPr lang="en-US" sz="2000" dirty="0"/>
          </a:p>
        </c:rich>
      </c:tx>
      <c:layout>
        <c:manualLayout>
          <c:xMode val="edge"/>
          <c:yMode val="edge"/>
          <c:x val="0.131058617672791"/>
          <c:y val="0.01971427224291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85670480510325"/>
          <c:y val="0.189716153750001"/>
          <c:w val="0.887755438337199"/>
          <c:h val="0.676451789486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numRef>
              <c:f>'# Tmax &gt; 100'!$A$26:$A$68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'# Tmax &gt; 100'!$B$26:$B$68</c:f>
              <c:numCache>
                <c:formatCode>General</c:formatCode>
                <c:ptCount val="4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7.0</c:v>
                </c:pt>
                <c:pt idx="5">
                  <c:v>0.0</c:v>
                </c:pt>
                <c:pt idx="6">
                  <c:v>0.0</c:v>
                </c:pt>
                <c:pt idx="7">
                  <c:v>8.0</c:v>
                </c:pt>
                <c:pt idx="8">
                  <c:v>0.0</c:v>
                </c:pt>
                <c:pt idx="9">
                  <c:v>0.0</c:v>
                </c:pt>
                <c:pt idx="10">
                  <c:v>2.0</c:v>
                </c:pt>
                <c:pt idx="11">
                  <c:v>0.0</c:v>
                </c:pt>
                <c:pt idx="12">
                  <c:v>0.0</c:v>
                </c:pt>
                <c:pt idx="13">
                  <c:v>13.0</c:v>
                </c:pt>
                <c:pt idx="14">
                  <c:v>2.0</c:v>
                </c:pt>
                <c:pt idx="15">
                  <c:v>1.0</c:v>
                </c:pt>
                <c:pt idx="16">
                  <c:v>0.0</c:v>
                </c:pt>
                <c:pt idx="17">
                  <c:v>2.0</c:v>
                </c:pt>
                <c:pt idx="18">
                  <c:v>10.0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2.0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2.0</c:v>
                </c:pt>
                <c:pt idx="34">
                  <c:v>0.0</c:v>
                </c:pt>
                <c:pt idx="35">
                  <c:v>0.0</c:v>
                </c:pt>
                <c:pt idx="36">
                  <c:v>1.0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11.0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037160"/>
        <c:axId val="534404184"/>
      </c:lineChart>
      <c:catAx>
        <c:axId val="534037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440418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34404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4037160"/>
        <c:crosses val="autoZero"/>
        <c:crossBetween val="between"/>
      </c:valAx>
      <c:spPr>
        <a:gradFill>
          <a:gsLst>
            <a:gs pos="0">
              <a:srgbClr val="FACDA8"/>
            </a:gs>
            <a:gs pos="100000">
              <a:srgbClr val="EC7C4A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Number of Days with</a:t>
            </a:r>
            <a:r>
              <a:rPr lang="en-US" sz="2000" baseline="0" dirty="0"/>
              <a:t> a Maximum Temperature Greater Than </a:t>
            </a:r>
            <a:endParaRPr lang="en-US" sz="2000" baseline="0" dirty="0" smtClean="0"/>
          </a:p>
          <a:p>
            <a:pPr>
              <a:defRPr/>
            </a:pPr>
            <a:r>
              <a:rPr lang="en-US" sz="2000" baseline="0" dirty="0" smtClean="0"/>
              <a:t>or </a:t>
            </a:r>
            <a:r>
              <a:rPr lang="en-US" sz="2000" baseline="0" dirty="0"/>
              <a:t>Equal to 100</a:t>
            </a:r>
            <a:r>
              <a:rPr lang="en-US" sz="2000" baseline="0" dirty="0">
                <a:latin typeface="Calibri"/>
              </a:rPr>
              <a:t>°</a:t>
            </a:r>
            <a:r>
              <a:rPr lang="en-US" sz="2000" b="1" i="0" u="none" strike="noStrike" baseline="0" dirty="0">
                <a:latin typeface="+mn-lt"/>
              </a:rPr>
              <a:t>F</a:t>
            </a:r>
            <a:endParaRPr lang="en-US" sz="2000" dirty="0"/>
          </a:p>
        </c:rich>
      </c:tx>
      <c:layout>
        <c:manualLayout>
          <c:xMode val="edge"/>
          <c:yMode val="edge"/>
          <c:x val="0.131058617672791"/>
          <c:y val="0.01971427224291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85670480510325"/>
          <c:y val="0.189716153750001"/>
          <c:w val="0.887755438337199"/>
          <c:h val="0.676451789486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numRef>
              <c:f>'# Tmax &gt; 100'!$A$26:$A$68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'# Tmax &gt; 100'!$B$26:$B$68</c:f>
              <c:numCache>
                <c:formatCode>General</c:formatCode>
                <c:ptCount val="4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7.0</c:v>
                </c:pt>
                <c:pt idx="5">
                  <c:v>0.0</c:v>
                </c:pt>
                <c:pt idx="6">
                  <c:v>0.0</c:v>
                </c:pt>
                <c:pt idx="7">
                  <c:v>8.0</c:v>
                </c:pt>
                <c:pt idx="8">
                  <c:v>0.0</c:v>
                </c:pt>
                <c:pt idx="9">
                  <c:v>0.0</c:v>
                </c:pt>
                <c:pt idx="10">
                  <c:v>2.0</c:v>
                </c:pt>
                <c:pt idx="11">
                  <c:v>0.0</c:v>
                </c:pt>
                <c:pt idx="12">
                  <c:v>0.0</c:v>
                </c:pt>
                <c:pt idx="13">
                  <c:v>13.0</c:v>
                </c:pt>
                <c:pt idx="14">
                  <c:v>2.0</c:v>
                </c:pt>
                <c:pt idx="15">
                  <c:v>1.0</c:v>
                </c:pt>
                <c:pt idx="16">
                  <c:v>0.0</c:v>
                </c:pt>
                <c:pt idx="17">
                  <c:v>2.0</c:v>
                </c:pt>
                <c:pt idx="18">
                  <c:v>10.0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2.0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2.0</c:v>
                </c:pt>
                <c:pt idx="34">
                  <c:v>0.0</c:v>
                </c:pt>
                <c:pt idx="35">
                  <c:v>0.0</c:v>
                </c:pt>
                <c:pt idx="36">
                  <c:v>1.0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11.0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677736"/>
        <c:axId val="491801752"/>
      </c:lineChart>
      <c:catAx>
        <c:axId val="434677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18017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91801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4677736"/>
        <c:crosses val="autoZero"/>
        <c:crossBetween val="between"/>
      </c:valAx>
      <c:spPr>
        <a:gradFill>
          <a:gsLst>
            <a:gs pos="0">
              <a:srgbClr val="FACDA8"/>
            </a:gs>
            <a:gs pos="100000">
              <a:srgbClr val="EC7C4A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Annual State-Wide</a:t>
            </a:r>
            <a:r>
              <a:rPr lang="en-US" sz="2000" baseline="0"/>
              <a:t> Average Precipitation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070820229104"/>
          <c:y val="0.132300415573053"/>
          <c:w val="0.85572691168706"/>
          <c:h val="0.7286833804528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68835273141877"/>
                  <c:y val="0.2668137079455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Yearly!$A$2:$A$143</c:f>
              <c:numCache>
                <c:formatCode>General</c:formatCode>
                <c:ptCount val="142"/>
                <c:pt idx="0">
                  <c:v>1870.0</c:v>
                </c:pt>
                <c:pt idx="1">
                  <c:v>1871.0</c:v>
                </c:pt>
                <c:pt idx="2">
                  <c:v>1872.0</c:v>
                </c:pt>
                <c:pt idx="3" formatCode="0">
                  <c:v>1873.0</c:v>
                </c:pt>
                <c:pt idx="4" formatCode="0">
                  <c:v>1874.0</c:v>
                </c:pt>
                <c:pt idx="5" formatCode="0">
                  <c:v>1875.0</c:v>
                </c:pt>
                <c:pt idx="6" formatCode="0">
                  <c:v>1876.0</c:v>
                </c:pt>
                <c:pt idx="7" formatCode="0">
                  <c:v>1877.0</c:v>
                </c:pt>
                <c:pt idx="8" formatCode="0">
                  <c:v>1878.0</c:v>
                </c:pt>
                <c:pt idx="9" formatCode="0">
                  <c:v>1879.0</c:v>
                </c:pt>
                <c:pt idx="10" formatCode="0">
                  <c:v>1880.0</c:v>
                </c:pt>
                <c:pt idx="11" formatCode="0">
                  <c:v>1881.0</c:v>
                </c:pt>
                <c:pt idx="12" formatCode="0">
                  <c:v>1882.0</c:v>
                </c:pt>
                <c:pt idx="13" formatCode="0">
                  <c:v>1883.0</c:v>
                </c:pt>
                <c:pt idx="14" formatCode="0">
                  <c:v>1884.0</c:v>
                </c:pt>
                <c:pt idx="15" formatCode="0">
                  <c:v>1885.0</c:v>
                </c:pt>
                <c:pt idx="16" formatCode="0">
                  <c:v>1886.0</c:v>
                </c:pt>
                <c:pt idx="17" formatCode="0">
                  <c:v>1887.0</c:v>
                </c:pt>
                <c:pt idx="18" formatCode="0">
                  <c:v>1888.0</c:v>
                </c:pt>
                <c:pt idx="19" formatCode="0">
                  <c:v>1889.0</c:v>
                </c:pt>
                <c:pt idx="20" formatCode="0">
                  <c:v>1890.0</c:v>
                </c:pt>
                <c:pt idx="21" formatCode="0">
                  <c:v>1891.0</c:v>
                </c:pt>
                <c:pt idx="22" formatCode="0">
                  <c:v>1892.0</c:v>
                </c:pt>
                <c:pt idx="23" formatCode="0">
                  <c:v>1893.0</c:v>
                </c:pt>
                <c:pt idx="24" formatCode="0">
                  <c:v>1894.0</c:v>
                </c:pt>
                <c:pt idx="25" formatCode="0">
                  <c:v>1895.0</c:v>
                </c:pt>
                <c:pt idx="26" formatCode="0">
                  <c:v>1896.0</c:v>
                </c:pt>
                <c:pt idx="27" formatCode="0">
                  <c:v>1897.0</c:v>
                </c:pt>
                <c:pt idx="28" formatCode="0">
                  <c:v>1898.0</c:v>
                </c:pt>
                <c:pt idx="29" formatCode="0">
                  <c:v>1899.0</c:v>
                </c:pt>
                <c:pt idx="30" formatCode="0">
                  <c:v>1900.0</c:v>
                </c:pt>
                <c:pt idx="31" formatCode="0">
                  <c:v>1901.0</c:v>
                </c:pt>
                <c:pt idx="32" formatCode="0">
                  <c:v>1902.0</c:v>
                </c:pt>
                <c:pt idx="33" formatCode="0">
                  <c:v>1903.0</c:v>
                </c:pt>
                <c:pt idx="34" formatCode="0">
                  <c:v>1904.0</c:v>
                </c:pt>
                <c:pt idx="35" formatCode="0">
                  <c:v>1905.0</c:v>
                </c:pt>
                <c:pt idx="36" formatCode="0">
                  <c:v>1906.0</c:v>
                </c:pt>
                <c:pt idx="37" formatCode="0">
                  <c:v>1907.0</c:v>
                </c:pt>
                <c:pt idx="38" formatCode="0">
                  <c:v>1908.0</c:v>
                </c:pt>
                <c:pt idx="39" formatCode="0">
                  <c:v>1909.0</c:v>
                </c:pt>
                <c:pt idx="40" formatCode="0">
                  <c:v>1910.0</c:v>
                </c:pt>
                <c:pt idx="41" formatCode="0">
                  <c:v>1911.0</c:v>
                </c:pt>
                <c:pt idx="42" formatCode="0">
                  <c:v>1912.0</c:v>
                </c:pt>
                <c:pt idx="43" formatCode="0">
                  <c:v>1913.0</c:v>
                </c:pt>
                <c:pt idx="44" formatCode="0">
                  <c:v>1914.0</c:v>
                </c:pt>
                <c:pt idx="45" formatCode="0">
                  <c:v>1915.0</c:v>
                </c:pt>
                <c:pt idx="46" formatCode="0">
                  <c:v>1916.0</c:v>
                </c:pt>
                <c:pt idx="47" formatCode="0">
                  <c:v>1917.0</c:v>
                </c:pt>
                <c:pt idx="48" formatCode="0">
                  <c:v>1918.0</c:v>
                </c:pt>
                <c:pt idx="49" formatCode="0">
                  <c:v>1919.0</c:v>
                </c:pt>
                <c:pt idx="50" formatCode="0">
                  <c:v>1920.0</c:v>
                </c:pt>
                <c:pt idx="51" formatCode="0">
                  <c:v>1921.0</c:v>
                </c:pt>
                <c:pt idx="52" formatCode="0">
                  <c:v>1922.0</c:v>
                </c:pt>
                <c:pt idx="53" formatCode="0">
                  <c:v>1923.0</c:v>
                </c:pt>
                <c:pt idx="54" formatCode="0">
                  <c:v>1924.0</c:v>
                </c:pt>
                <c:pt idx="55" formatCode="0">
                  <c:v>1925.0</c:v>
                </c:pt>
                <c:pt idx="56" formatCode="0">
                  <c:v>1926.0</c:v>
                </c:pt>
                <c:pt idx="57" formatCode="0">
                  <c:v>1927.0</c:v>
                </c:pt>
                <c:pt idx="58" formatCode="0">
                  <c:v>1928.0</c:v>
                </c:pt>
                <c:pt idx="59" formatCode="0">
                  <c:v>1929.0</c:v>
                </c:pt>
                <c:pt idx="60" formatCode="0">
                  <c:v>1930.0</c:v>
                </c:pt>
                <c:pt idx="61" formatCode="0">
                  <c:v>1931.0</c:v>
                </c:pt>
                <c:pt idx="62" formatCode="0">
                  <c:v>1932.0</c:v>
                </c:pt>
                <c:pt idx="63" formatCode="0">
                  <c:v>1933.0</c:v>
                </c:pt>
                <c:pt idx="64" formatCode="0">
                  <c:v>1934.0</c:v>
                </c:pt>
                <c:pt idx="65" formatCode="0">
                  <c:v>1935.0</c:v>
                </c:pt>
                <c:pt idx="66" formatCode="0">
                  <c:v>1936.0</c:v>
                </c:pt>
                <c:pt idx="67" formatCode="0">
                  <c:v>1937.0</c:v>
                </c:pt>
                <c:pt idx="68" formatCode="0">
                  <c:v>1938.0</c:v>
                </c:pt>
                <c:pt idx="69" formatCode="0">
                  <c:v>1939.0</c:v>
                </c:pt>
                <c:pt idx="70" formatCode="0">
                  <c:v>1940.0</c:v>
                </c:pt>
                <c:pt idx="71" formatCode="0">
                  <c:v>1941.0</c:v>
                </c:pt>
                <c:pt idx="72" formatCode="0">
                  <c:v>1942.0</c:v>
                </c:pt>
                <c:pt idx="73" formatCode="0">
                  <c:v>1943.0</c:v>
                </c:pt>
                <c:pt idx="74" formatCode="0">
                  <c:v>1944.0</c:v>
                </c:pt>
                <c:pt idx="75" formatCode="0">
                  <c:v>1945.0</c:v>
                </c:pt>
                <c:pt idx="76" formatCode="0">
                  <c:v>1946.0</c:v>
                </c:pt>
                <c:pt idx="77" formatCode="0">
                  <c:v>1947.0</c:v>
                </c:pt>
                <c:pt idx="78" formatCode="0">
                  <c:v>1948.0</c:v>
                </c:pt>
                <c:pt idx="79" formatCode="0">
                  <c:v>1949.0</c:v>
                </c:pt>
                <c:pt idx="80" formatCode="0">
                  <c:v>1950.0</c:v>
                </c:pt>
                <c:pt idx="81" formatCode="0">
                  <c:v>1951.0</c:v>
                </c:pt>
                <c:pt idx="82" formatCode="0">
                  <c:v>1952.0</c:v>
                </c:pt>
                <c:pt idx="83" formatCode="0">
                  <c:v>1953.0</c:v>
                </c:pt>
                <c:pt idx="84" formatCode="0">
                  <c:v>1954.0</c:v>
                </c:pt>
                <c:pt idx="85" formatCode="0">
                  <c:v>1955.0</c:v>
                </c:pt>
                <c:pt idx="86" formatCode="0">
                  <c:v>1956.0</c:v>
                </c:pt>
                <c:pt idx="87" formatCode="0">
                  <c:v>1957.0</c:v>
                </c:pt>
                <c:pt idx="88" formatCode="0">
                  <c:v>1958.0</c:v>
                </c:pt>
                <c:pt idx="89" formatCode="0">
                  <c:v>1959.0</c:v>
                </c:pt>
                <c:pt idx="90" formatCode="0">
                  <c:v>1960.0</c:v>
                </c:pt>
                <c:pt idx="91" formatCode="0">
                  <c:v>1961.0</c:v>
                </c:pt>
                <c:pt idx="92" formatCode="0">
                  <c:v>1962.0</c:v>
                </c:pt>
                <c:pt idx="93" formatCode="0">
                  <c:v>1963.0</c:v>
                </c:pt>
                <c:pt idx="94" formatCode="0">
                  <c:v>1964.0</c:v>
                </c:pt>
                <c:pt idx="95" formatCode="0">
                  <c:v>1965.0</c:v>
                </c:pt>
                <c:pt idx="96" formatCode="0">
                  <c:v>1966.0</c:v>
                </c:pt>
                <c:pt idx="97" formatCode="0">
                  <c:v>1967.0</c:v>
                </c:pt>
                <c:pt idx="98" formatCode="0">
                  <c:v>1968.0</c:v>
                </c:pt>
                <c:pt idx="99" formatCode="0">
                  <c:v>1969.0</c:v>
                </c:pt>
                <c:pt idx="100" formatCode="0">
                  <c:v>1970.0</c:v>
                </c:pt>
                <c:pt idx="101" formatCode="0">
                  <c:v>1971.0</c:v>
                </c:pt>
                <c:pt idx="102" formatCode="0">
                  <c:v>1972.0</c:v>
                </c:pt>
                <c:pt idx="103" formatCode="0">
                  <c:v>1973.0</c:v>
                </c:pt>
                <c:pt idx="104" formatCode="0">
                  <c:v>1974.0</c:v>
                </c:pt>
                <c:pt idx="105" formatCode="0">
                  <c:v>1975.0</c:v>
                </c:pt>
                <c:pt idx="106" formatCode="0">
                  <c:v>1976.0</c:v>
                </c:pt>
                <c:pt idx="107" formatCode="0">
                  <c:v>1977.0</c:v>
                </c:pt>
                <c:pt idx="108" formatCode="0">
                  <c:v>1978.0</c:v>
                </c:pt>
                <c:pt idx="109" formatCode="0">
                  <c:v>1979.0</c:v>
                </c:pt>
                <c:pt idx="110" formatCode="0">
                  <c:v>1980.0</c:v>
                </c:pt>
                <c:pt idx="111" formatCode="0">
                  <c:v>1981.0</c:v>
                </c:pt>
                <c:pt idx="112" formatCode="0">
                  <c:v>1982.0</c:v>
                </c:pt>
                <c:pt idx="113" formatCode="0">
                  <c:v>1983.0</c:v>
                </c:pt>
                <c:pt idx="114" formatCode="0">
                  <c:v>1984.0</c:v>
                </c:pt>
                <c:pt idx="115" formatCode="0">
                  <c:v>1985.0</c:v>
                </c:pt>
                <c:pt idx="116" formatCode="0">
                  <c:v>1986.0</c:v>
                </c:pt>
                <c:pt idx="117" formatCode="0">
                  <c:v>1987.0</c:v>
                </c:pt>
                <c:pt idx="118" formatCode="0">
                  <c:v>1988.0</c:v>
                </c:pt>
                <c:pt idx="119" formatCode="0">
                  <c:v>1989.0</c:v>
                </c:pt>
                <c:pt idx="120" formatCode="0">
                  <c:v>1990.0</c:v>
                </c:pt>
                <c:pt idx="121" formatCode="0">
                  <c:v>1991.0</c:v>
                </c:pt>
                <c:pt idx="122" formatCode="0">
                  <c:v>1992.0</c:v>
                </c:pt>
                <c:pt idx="123" formatCode="0">
                  <c:v>1993.0</c:v>
                </c:pt>
                <c:pt idx="124" formatCode="0">
                  <c:v>1994.0</c:v>
                </c:pt>
                <c:pt idx="125" formatCode="0">
                  <c:v>1995.0</c:v>
                </c:pt>
                <c:pt idx="126" formatCode="0">
                  <c:v>1996.0</c:v>
                </c:pt>
                <c:pt idx="127" formatCode="0">
                  <c:v>1997.0</c:v>
                </c:pt>
                <c:pt idx="128" formatCode="0">
                  <c:v>1998.0</c:v>
                </c:pt>
                <c:pt idx="129" formatCode="0">
                  <c:v>1999.0</c:v>
                </c:pt>
                <c:pt idx="130" formatCode="0">
                  <c:v>2000.0</c:v>
                </c:pt>
                <c:pt idx="131" formatCode="0">
                  <c:v>2001.0</c:v>
                </c:pt>
                <c:pt idx="132" formatCode="0">
                  <c:v>2002.0</c:v>
                </c:pt>
                <c:pt idx="133" formatCode="0">
                  <c:v>2003.0</c:v>
                </c:pt>
                <c:pt idx="134" formatCode="0">
                  <c:v>2004.0</c:v>
                </c:pt>
                <c:pt idx="135" formatCode="0">
                  <c:v>2005.0</c:v>
                </c:pt>
                <c:pt idx="136" formatCode="0">
                  <c:v>2006.0</c:v>
                </c:pt>
                <c:pt idx="137" formatCode="0">
                  <c:v>2007.0</c:v>
                </c:pt>
                <c:pt idx="138" formatCode="0">
                  <c:v>2008.0</c:v>
                </c:pt>
                <c:pt idx="139" formatCode="0">
                  <c:v>2009.0</c:v>
                </c:pt>
                <c:pt idx="140" formatCode="0">
                  <c:v>2010.0</c:v>
                </c:pt>
                <c:pt idx="141" formatCode="0">
                  <c:v>2011.0</c:v>
                </c:pt>
              </c:numCache>
            </c:numRef>
          </c:cat>
          <c:val>
            <c:numRef>
              <c:f>Yearly!$N$2:$N$143</c:f>
              <c:numCache>
                <c:formatCode>General</c:formatCode>
                <c:ptCount val="142"/>
                <c:pt idx="3" formatCode="0.00">
                  <c:v>33.92</c:v>
                </c:pt>
                <c:pt idx="4" formatCode="0.00">
                  <c:v>30.75999999999999</c:v>
                </c:pt>
                <c:pt idx="5" formatCode="0.00">
                  <c:v>35.83</c:v>
                </c:pt>
                <c:pt idx="6" formatCode="0.00">
                  <c:v>36.65</c:v>
                </c:pt>
                <c:pt idx="7" formatCode="0.00">
                  <c:v>35.16000000000001</c:v>
                </c:pt>
                <c:pt idx="8" formatCode="0.00">
                  <c:v>34.53</c:v>
                </c:pt>
                <c:pt idx="9" formatCode="0.00">
                  <c:v>28.24</c:v>
                </c:pt>
                <c:pt idx="10" formatCode="0.00">
                  <c:v>30.95</c:v>
                </c:pt>
                <c:pt idx="11" formatCode="0.00">
                  <c:v>44.16000000000001</c:v>
                </c:pt>
                <c:pt idx="12" formatCode="0.00">
                  <c:v>33.4</c:v>
                </c:pt>
                <c:pt idx="13" formatCode="0.00">
                  <c:v>34.54</c:v>
                </c:pt>
                <c:pt idx="14" formatCode="0.00">
                  <c:v>35.59</c:v>
                </c:pt>
                <c:pt idx="15" formatCode="0.00">
                  <c:v>32.23000000000001</c:v>
                </c:pt>
                <c:pt idx="16" formatCode="0.00">
                  <c:v>24.71</c:v>
                </c:pt>
                <c:pt idx="17" formatCode="0.00">
                  <c:v>26.31000000000001</c:v>
                </c:pt>
                <c:pt idx="18" formatCode="0.00">
                  <c:v>31.43999999999999</c:v>
                </c:pt>
                <c:pt idx="19" formatCode="0.00">
                  <c:v>24.95</c:v>
                </c:pt>
                <c:pt idx="20" formatCode="0.00">
                  <c:v>29.71</c:v>
                </c:pt>
                <c:pt idx="21" formatCode="0.00">
                  <c:v>32.57</c:v>
                </c:pt>
                <c:pt idx="22" formatCode="0.00">
                  <c:v>34.82</c:v>
                </c:pt>
                <c:pt idx="23" formatCode="0.00">
                  <c:v>21.84</c:v>
                </c:pt>
                <c:pt idx="24" formatCode="0.00">
                  <c:v>20.32999999999999</c:v>
                </c:pt>
                <c:pt idx="25" formatCode="0.00">
                  <c:v>25.57</c:v>
                </c:pt>
                <c:pt idx="26" formatCode="0.00">
                  <c:v>34.44</c:v>
                </c:pt>
                <c:pt idx="27" formatCode="0.00">
                  <c:v>26.13000000000001</c:v>
                </c:pt>
                <c:pt idx="28" formatCode="0.00">
                  <c:v>32.48</c:v>
                </c:pt>
                <c:pt idx="29" formatCode="0.00">
                  <c:v>29.23</c:v>
                </c:pt>
                <c:pt idx="30" formatCode="0.00">
                  <c:v>33.66000000000001</c:v>
                </c:pt>
                <c:pt idx="31" formatCode="0.00">
                  <c:v>24.54</c:v>
                </c:pt>
                <c:pt idx="32" formatCode="0.00">
                  <c:v>39.95</c:v>
                </c:pt>
                <c:pt idx="33" formatCode="0.00">
                  <c:v>32.75</c:v>
                </c:pt>
                <c:pt idx="34" formatCode="0.00">
                  <c:v>29.65000000000001</c:v>
                </c:pt>
                <c:pt idx="35" formatCode="0.00">
                  <c:v>35.98</c:v>
                </c:pt>
                <c:pt idx="36" formatCode="0.00">
                  <c:v>29.66</c:v>
                </c:pt>
                <c:pt idx="37" formatCode="0.00">
                  <c:v>32.63</c:v>
                </c:pt>
                <c:pt idx="38" formatCode="0.00">
                  <c:v>34.24</c:v>
                </c:pt>
                <c:pt idx="39" formatCode="0.00">
                  <c:v>40.47</c:v>
                </c:pt>
                <c:pt idx="40" formatCode="0.00">
                  <c:v>20.54</c:v>
                </c:pt>
                <c:pt idx="41" formatCode="0.00">
                  <c:v>31.63000000000001</c:v>
                </c:pt>
                <c:pt idx="42" formatCode="0.00">
                  <c:v>27.71</c:v>
                </c:pt>
                <c:pt idx="43" formatCode="0.00">
                  <c:v>29.57</c:v>
                </c:pt>
                <c:pt idx="44" formatCode="0.00">
                  <c:v>30.77</c:v>
                </c:pt>
                <c:pt idx="45" formatCode="0.00">
                  <c:v>40.68</c:v>
                </c:pt>
                <c:pt idx="46" formatCode="0.00">
                  <c:v>30.56</c:v>
                </c:pt>
                <c:pt idx="47" formatCode="0.00">
                  <c:v>27.35</c:v>
                </c:pt>
                <c:pt idx="48" formatCode="0.00">
                  <c:v>30.36</c:v>
                </c:pt>
                <c:pt idx="49" formatCode="0.00">
                  <c:v>35.52</c:v>
                </c:pt>
                <c:pt idx="50" formatCode="0.00">
                  <c:v>27.53</c:v>
                </c:pt>
                <c:pt idx="51" formatCode="0.00">
                  <c:v>31.11000000000001</c:v>
                </c:pt>
                <c:pt idx="52" formatCode="0.00">
                  <c:v>29.12</c:v>
                </c:pt>
                <c:pt idx="53" formatCode="0.00">
                  <c:v>28.53</c:v>
                </c:pt>
                <c:pt idx="54" formatCode="0.00">
                  <c:v>30.35</c:v>
                </c:pt>
                <c:pt idx="55" formatCode="0.00">
                  <c:v>28.61000000000001</c:v>
                </c:pt>
                <c:pt idx="56" formatCode="0.00">
                  <c:v>33.75</c:v>
                </c:pt>
                <c:pt idx="57" formatCode="0.00">
                  <c:v>30.8</c:v>
                </c:pt>
                <c:pt idx="58" formatCode="0.00">
                  <c:v>35.66000000000001</c:v>
                </c:pt>
                <c:pt idx="59" formatCode="0.00">
                  <c:v>31.18</c:v>
                </c:pt>
                <c:pt idx="60" formatCode="0.00">
                  <c:v>25.5</c:v>
                </c:pt>
                <c:pt idx="61" formatCode="0.00">
                  <c:v>35.17</c:v>
                </c:pt>
                <c:pt idx="62" formatCode="0.00">
                  <c:v>32.86</c:v>
                </c:pt>
                <c:pt idx="63" formatCode="0.00">
                  <c:v>26.14</c:v>
                </c:pt>
                <c:pt idx="64" formatCode="0.00">
                  <c:v>26.3</c:v>
                </c:pt>
                <c:pt idx="65" formatCode="0.00">
                  <c:v>33.92</c:v>
                </c:pt>
                <c:pt idx="66" formatCode="0.00">
                  <c:v>25.81000000000001</c:v>
                </c:pt>
                <c:pt idx="67" formatCode="0.00">
                  <c:v>26.39</c:v>
                </c:pt>
                <c:pt idx="68" formatCode="0.00">
                  <c:v>35.17</c:v>
                </c:pt>
                <c:pt idx="69" formatCode="0.00">
                  <c:v>25.77</c:v>
                </c:pt>
                <c:pt idx="70" formatCode="0.00">
                  <c:v>29.24</c:v>
                </c:pt>
                <c:pt idx="71" formatCode="0.00">
                  <c:v>37.48</c:v>
                </c:pt>
                <c:pt idx="72" formatCode="0.00">
                  <c:v>33.01</c:v>
                </c:pt>
                <c:pt idx="73" formatCode="0.00">
                  <c:v>30.47</c:v>
                </c:pt>
                <c:pt idx="74" formatCode="0.00">
                  <c:v>38.33</c:v>
                </c:pt>
                <c:pt idx="75" formatCode="0.00">
                  <c:v>35.95</c:v>
                </c:pt>
                <c:pt idx="76" formatCode="0.00">
                  <c:v>34.77</c:v>
                </c:pt>
                <c:pt idx="77" formatCode="0.00">
                  <c:v>33.96</c:v>
                </c:pt>
                <c:pt idx="78" formatCode="0.00">
                  <c:v>27.74</c:v>
                </c:pt>
                <c:pt idx="79" formatCode="0.00">
                  <c:v>29.87</c:v>
                </c:pt>
                <c:pt idx="80" formatCode="0.00">
                  <c:v>28.18</c:v>
                </c:pt>
                <c:pt idx="81" formatCode="0.00">
                  <c:v>39.59</c:v>
                </c:pt>
                <c:pt idx="82" formatCode="0.00">
                  <c:v>28.65000000000001</c:v>
                </c:pt>
                <c:pt idx="83" formatCode="0.00">
                  <c:v>23.93</c:v>
                </c:pt>
                <c:pt idx="84" formatCode="0.00">
                  <c:v>32.41</c:v>
                </c:pt>
                <c:pt idx="85" formatCode="0.00">
                  <c:v>22.43999999999999</c:v>
                </c:pt>
                <c:pt idx="86" formatCode="0.00">
                  <c:v>22.89</c:v>
                </c:pt>
                <c:pt idx="87" formatCode="0.00">
                  <c:v>30.82</c:v>
                </c:pt>
                <c:pt idx="88" formatCode="0.00">
                  <c:v>25.88</c:v>
                </c:pt>
                <c:pt idx="89" formatCode="0.00">
                  <c:v>36.66000000000001</c:v>
                </c:pt>
                <c:pt idx="90" formatCode="0.00">
                  <c:v>32.95</c:v>
                </c:pt>
                <c:pt idx="91" formatCode="0.00">
                  <c:v>36.46</c:v>
                </c:pt>
                <c:pt idx="92" formatCode="0.00">
                  <c:v>29.74</c:v>
                </c:pt>
                <c:pt idx="93" formatCode="0.00">
                  <c:v>25.75999999999999</c:v>
                </c:pt>
                <c:pt idx="94" formatCode="0.00">
                  <c:v>29.84</c:v>
                </c:pt>
                <c:pt idx="95" formatCode="0.00">
                  <c:v>38.59</c:v>
                </c:pt>
                <c:pt idx="96" formatCode="0.00">
                  <c:v>24.27</c:v>
                </c:pt>
                <c:pt idx="97" formatCode="0.00">
                  <c:v>30.17</c:v>
                </c:pt>
                <c:pt idx="98" formatCode="0.00">
                  <c:v>30.52</c:v>
                </c:pt>
                <c:pt idx="99" formatCode="0.00">
                  <c:v>33.21</c:v>
                </c:pt>
                <c:pt idx="100" formatCode="0.00">
                  <c:v>32.83</c:v>
                </c:pt>
                <c:pt idx="101" formatCode="0.00">
                  <c:v>28.01</c:v>
                </c:pt>
                <c:pt idx="102" formatCode="0.00">
                  <c:v>34.83</c:v>
                </c:pt>
                <c:pt idx="103" formatCode="0.00">
                  <c:v>41.79000000000001</c:v>
                </c:pt>
                <c:pt idx="104" formatCode="0.00">
                  <c:v>30.33000000000001</c:v>
                </c:pt>
                <c:pt idx="105" formatCode="0.00">
                  <c:v>28.41999999999999</c:v>
                </c:pt>
                <c:pt idx="106" formatCode="0.00">
                  <c:v>22.73</c:v>
                </c:pt>
                <c:pt idx="107" formatCode="0.00">
                  <c:v>35.22000000000001</c:v>
                </c:pt>
                <c:pt idx="108" formatCode="0.00">
                  <c:v>32.93</c:v>
                </c:pt>
                <c:pt idx="109" formatCode="0.00">
                  <c:v>31.89</c:v>
                </c:pt>
                <c:pt idx="110" formatCode="0.00">
                  <c:v>28.08</c:v>
                </c:pt>
                <c:pt idx="111" formatCode="0.00">
                  <c:v>31.41999999999999</c:v>
                </c:pt>
                <c:pt idx="112" formatCode="0.00">
                  <c:v>39.03</c:v>
                </c:pt>
                <c:pt idx="113" formatCode="0.00">
                  <c:v>33.66000000000001</c:v>
                </c:pt>
                <c:pt idx="114" formatCode="0.00">
                  <c:v>35.45</c:v>
                </c:pt>
                <c:pt idx="115" formatCode="0.00">
                  <c:v>30.49</c:v>
                </c:pt>
                <c:pt idx="116" formatCode="0.00">
                  <c:v>37.7</c:v>
                </c:pt>
                <c:pt idx="117" formatCode="0.00">
                  <c:v>31.47</c:v>
                </c:pt>
                <c:pt idx="118" formatCode="0.00">
                  <c:v>20.1</c:v>
                </c:pt>
                <c:pt idx="119" formatCode="0.00">
                  <c:v>23.91999999999999</c:v>
                </c:pt>
                <c:pt idx="120" formatCode="0.00">
                  <c:v>36.27</c:v>
                </c:pt>
                <c:pt idx="121" formatCode="0.00">
                  <c:v>35.66000000000001</c:v>
                </c:pt>
                <c:pt idx="122" formatCode="0.00">
                  <c:v>35.19000000000001</c:v>
                </c:pt>
                <c:pt idx="123" formatCode="0.00">
                  <c:v>46.21</c:v>
                </c:pt>
                <c:pt idx="124" formatCode="0.00">
                  <c:v>28.34</c:v>
                </c:pt>
                <c:pt idx="125" formatCode="0.00">
                  <c:v>31.27</c:v>
                </c:pt>
                <c:pt idx="126" formatCode="0.00">
                  <c:v>32.52</c:v>
                </c:pt>
                <c:pt idx="127" formatCode="0.00">
                  <c:v>28.88</c:v>
                </c:pt>
                <c:pt idx="128" formatCode="0.00">
                  <c:v>39.17</c:v>
                </c:pt>
                <c:pt idx="129" formatCode="0.00">
                  <c:v>31.08</c:v>
                </c:pt>
                <c:pt idx="130" formatCode="0.00">
                  <c:v>28.81000000000001</c:v>
                </c:pt>
                <c:pt idx="131" formatCode="0.00">
                  <c:v>34.08</c:v>
                </c:pt>
                <c:pt idx="132" formatCode="0.00">
                  <c:v>28.2</c:v>
                </c:pt>
                <c:pt idx="133" formatCode="0.00">
                  <c:v>28.05</c:v>
                </c:pt>
                <c:pt idx="134" formatCode="0.00">
                  <c:v>33.08</c:v>
                </c:pt>
                <c:pt idx="135" formatCode="0.00">
                  <c:v>28.3</c:v>
                </c:pt>
                <c:pt idx="136" formatCode="0.00">
                  <c:v>31.36</c:v>
                </c:pt>
                <c:pt idx="137" formatCode="0.00">
                  <c:v>40.82</c:v>
                </c:pt>
                <c:pt idx="138" formatCode="0.00">
                  <c:v>41.9</c:v>
                </c:pt>
                <c:pt idx="139" formatCode="0.00">
                  <c:v>38.36</c:v>
                </c:pt>
                <c:pt idx="140" formatCode="0.00">
                  <c:v>42.37</c:v>
                </c:pt>
                <c:pt idx="141">
                  <c:v>28.93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757624"/>
        <c:axId val="524780376"/>
      </c:lineChart>
      <c:catAx>
        <c:axId val="532757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83998466483825"/>
              <c:y val="0.943573427367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478037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524780376"/>
        <c:scaling>
          <c:orientation val="minMax"/>
          <c:max val="5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Average Precipitation (inches)</a:t>
                </a:r>
                <a:endParaRPr lang="en-US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2757624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Annual State-Wide</a:t>
            </a:r>
            <a:r>
              <a:rPr lang="en-US" sz="2000" baseline="0"/>
              <a:t> Average Precipitation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070820229104"/>
          <c:y val="0.132300415573053"/>
          <c:w val="0.85572691168706"/>
          <c:h val="0.7286833804528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68835273141877"/>
                  <c:y val="0.2668137079455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Yearly!$A$2:$A$143</c:f>
              <c:numCache>
                <c:formatCode>General</c:formatCode>
                <c:ptCount val="142"/>
                <c:pt idx="0">
                  <c:v>1870.0</c:v>
                </c:pt>
                <c:pt idx="1">
                  <c:v>1871.0</c:v>
                </c:pt>
                <c:pt idx="2">
                  <c:v>1872.0</c:v>
                </c:pt>
                <c:pt idx="3" formatCode="0">
                  <c:v>1873.0</c:v>
                </c:pt>
                <c:pt idx="4" formatCode="0">
                  <c:v>1874.0</c:v>
                </c:pt>
                <c:pt idx="5" formatCode="0">
                  <c:v>1875.0</c:v>
                </c:pt>
                <c:pt idx="6" formatCode="0">
                  <c:v>1876.0</c:v>
                </c:pt>
                <c:pt idx="7" formatCode="0">
                  <c:v>1877.0</c:v>
                </c:pt>
                <c:pt idx="8" formatCode="0">
                  <c:v>1878.0</c:v>
                </c:pt>
                <c:pt idx="9" formatCode="0">
                  <c:v>1879.0</c:v>
                </c:pt>
                <c:pt idx="10" formatCode="0">
                  <c:v>1880.0</c:v>
                </c:pt>
                <c:pt idx="11" formatCode="0">
                  <c:v>1881.0</c:v>
                </c:pt>
                <c:pt idx="12" formatCode="0">
                  <c:v>1882.0</c:v>
                </c:pt>
                <c:pt idx="13" formatCode="0">
                  <c:v>1883.0</c:v>
                </c:pt>
                <c:pt idx="14" formatCode="0">
                  <c:v>1884.0</c:v>
                </c:pt>
                <c:pt idx="15" formatCode="0">
                  <c:v>1885.0</c:v>
                </c:pt>
                <c:pt idx="16" formatCode="0">
                  <c:v>1886.0</c:v>
                </c:pt>
                <c:pt idx="17" formatCode="0">
                  <c:v>1887.0</c:v>
                </c:pt>
                <c:pt idx="18" formatCode="0">
                  <c:v>1888.0</c:v>
                </c:pt>
                <c:pt idx="19" formatCode="0">
                  <c:v>1889.0</c:v>
                </c:pt>
                <c:pt idx="20" formatCode="0">
                  <c:v>1890.0</c:v>
                </c:pt>
                <c:pt idx="21" formatCode="0">
                  <c:v>1891.0</c:v>
                </c:pt>
                <c:pt idx="22" formatCode="0">
                  <c:v>1892.0</c:v>
                </c:pt>
                <c:pt idx="23" formatCode="0">
                  <c:v>1893.0</c:v>
                </c:pt>
                <c:pt idx="24" formatCode="0">
                  <c:v>1894.0</c:v>
                </c:pt>
                <c:pt idx="25" formatCode="0">
                  <c:v>1895.0</c:v>
                </c:pt>
                <c:pt idx="26" formatCode="0">
                  <c:v>1896.0</c:v>
                </c:pt>
                <c:pt idx="27" formatCode="0">
                  <c:v>1897.0</c:v>
                </c:pt>
                <c:pt idx="28" formatCode="0">
                  <c:v>1898.0</c:v>
                </c:pt>
                <c:pt idx="29" formatCode="0">
                  <c:v>1899.0</c:v>
                </c:pt>
                <c:pt idx="30" formatCode="0">
                  <c:v>1900.0</c:v>
                </c:pt>
                <c:pt idx="31" formatCode="0">
                  <c:v>1901.0</c:v>
                </c:pt>
                <c:pt idx="32" formatCode="0">
                  <c:v>1902.0</c:v>
                </c:pt>
                <c:pt idx="33" formatCode="0">
                  <c:v>1903.0</c:v>
                </c:pt>
                <c:pt idx="34" formatCode="0">
                  <c:v>1904.0</c:v>
                </c:pt>
                <c:pt idx="35" formatCode="0">
                  <c:v>1905.0</c:v>
                </c:pt>
                <c:pt idx="36" formatCode="0">
                  <c:v>1906.0</c:v>
                </c:pt>
                <c:pt idx="37" formatCode="0">
                  <c:v>1907.0</c:v>
                </c:pt>
                <c:pt idx="38" formatCode="0">
                  <c:v>1908.0</c:v>
                </c:pt>
                <c:pt idx="39" formatCode="0">
                  <c:v>1909.0</c:v>
                </c:pt>
                <c:pt idx="40" formatCode="0">
                  <c:v>1910.0</c:v>
                </c:pt>
                <c:pt idx="41" formatCode="0">
                  <c:v>1911.0</c:v>
                </c:pt>
                <c:pt idx="42" formatCode="0">
                  <c:v>1912.0</c:v>
                </c:pt>
                <c:pt idx="43" formatCode="0">
                  <c:v>1913.0</c:v>
                </c:pt>
                <c:pt idx="44" formatCode="0">
                  <c:v>1914.0</c:v>
                </c:pt>
                <c:pt idx="45" formatCode="0">
                  <c:v>1915.0</c:v>
                </c:pt>
                <c:pt idx="46" formatCode="0">
                  <c:v>1916.0</c:v>
                </c:pt>
                <c:pt idx="47" formatCode="0">
                  <c:v>1917.0</c:v>
                </c:pt>
                <c:pt idx="48" formatCode="0">
                  <c:v>1918.0</c:v>
                </c:pt>
                <c:pt idx="49" formatCode="0">
                  <c:v>1919.0</c:v>
                </c:pt>
                <c:pt idx="50" formatCode="0">
                  <c:v>1920.0</c:v>
                </c:pt>
                <c:pt idx="51" formatCode="0">
                  <c:v>1921.0</c:v>
                </c:pt>
                <c:pt idx="52" formatCode="0">
                  <c:v>1922.0</c:v>
                </c:pt>
                <c:pt idx="53" formatCode="0">
                  <c:v>1923.0</c:v>
                </c:pt>
                <c:pt idx="54" formatCode="0">
                  <c:v>1924.0</c:v>
                </c:pt>
                <c:pt idx="55" formatCode="0">
                  <c:v>1925.0</c:v>
                </c:pt>
                <c:pt idx="56" formatCode="0">
                  <c:v>1926.0</c:v>
                </c:pt>
                <c:pt idx="57" formatCode="0">
                  <c:v>1927.0</c:v>
                </c:pt>
                <c:pt idx="58" formatCode="0">
                  <c:v>1928.0</c:v>
                </c:pt>
                <c:pt idx="59" formatCode="0">
                  <c:v>1929.0</c:v>
                </c:pt>
                <c:pt idx="60" formatCode="0">
                  <c:v>1930.0</c:v>
                </c:pt>
                <c:pt idx="61" formatCode="0">
                  <c:v>1931.0</c:v>
                </c:pt>
                <c:pt idx="62" formatCode="0">
                  <c:v>1932.0</c:v>
                </c:pt>
                <c:pt idx="63" formatCode="0">
                  <c:v>1933.0</c:v>
                </c:pt>
                <c:pt idx="64" formatCode="0">
                  <c:v>1934.0</c:v>
                </c:pt>
                <c:pt idx="65" formatCode="0">
                  <c:v>1935.0</c:v>
                </c:pt>
                <c:pt idx="66" formatCode="0">
                  <c:v>1936.0</c:v>
                </c:pt>
                <c:pt idx="67" formatCode="0">
                  <c:v>1937.0</c:v>
                </c:pt>
                <c:pt idx="68" formatCode="0">
                  <c:v>1938.0</c:v>
                </c:pt>
                <c:pt idx="69" formatCode="0">
                  <c:v>1939.0</c:v>
                </c:pt>
                <c:pt idx="70" formatCode="0">
                  <c:v>1940.0</c:v>
                </c:pt>
                <c:pt idx="71" formatCode="0">
                  <c:v>1941.0</c:v>
                </c:pt>
                <c:pt idx="72" formatCode="0">
                  <c:v>1942.0</c:v>
                </c:pt>
                <c:pt idx="73" formatCode="0">
                  <c:v>1943.0</c:v>
                </c:pt>
                <c:pt idx="74" formatCode="0">
                  <c:v>1944.0</c:v>
                </c:pt>
                <c:pt idx="75" formatCode="0">
                  <c:v>1945.0</c:v>
                </c:pt>
                <c:pt idx="76" formatCode="0">
                  <c:v>1946.0</c:v>
                </c:pt>
                <c:pt idx="77" formatCode="0">
                  <c:v>1947.0</c:v>
                </c:pt>
                <c:pt idx="78" formatCode="0">
                  <c:v>1948.0</c:v>
                </c:pt>
                <c:pt idx="79" formatCode="0">
                  <c:v>1949.0</c:v>
                </c:pt>
                <c:pt idx="80" formatCode="0">
                  <c:v>1950.0</c:v>
                </c:pt>
                <c:pt idx="81" formatCode="0">
                  <c:v>1951.0</c:v>
                </c:pt>
                <c:pt idx="82" formatCode="0">
                  <c:v>1952.0</c:v>
                </c:pt>
                <c:pt idx="83" formatCode="0">
                  <c:v>1953.0</c:v>
                </c:pt>
                <c:pt idx="84" formatCode="0">
                  <c:v>1954.0</c:v>
                </c:pt>
                <c:pt idx="85" formatCode="0">
                  <c:v>1955.0</c:v>
                </c:pt>
                <c:pt idx="86" formatCode="0">
                  <c:v>1956.0</c:v>
                </c:pt>
                <c:pt idx="87" formatCode="0">
                  <c:v>1957.0</c:v>
                </c:pt>
                <c:pt idx="88" formatCode="0">
                  <c:v>1958.0</c:v>
                </c:pt>
                <c:pt idx="89" formatCode="0">
                  <c:v>1959.0</c:v>
                </c:pt>
                <c:pt idx="90" formatCode="0">
                  <c:v>1960.0</c:v>
                </c:pt>
                <c:pt idx="91" formatCode="0">
                  <c:v>1961.0</c:v>
                </c:pt>
                <c:pt idx="92" formatCode="0">
                  <c:v>1962.0</c:v>
                </c:pt>
                <c:pt idx="93" formatCode="0">
                  <c:v>1963.0</c:v>
                </c:pt>
                <c:pt idx="94" formatCode="0">
                  <c:v>1964.0</c:v>
                </c:pt>
                <c:pt idx="95" formatCode="0">
                  <c:v>1965.0</c:v>
                </c:pt>
                <c:pt idx="96" formatCode="0">
                  <c:v>1966.0</c:v>
                </c:pt>
                <c:pt idx="97" formatCode="0">
                  <c:v>1967.0</c:v>
                </c:pt>
                <c:pt idx="98" formatCode="0">
                  <c:v>1968.0</c:v>
                </c:pt>
                <c:pt idx="99" formatCode="0">
                  <c:v>1969.0</c:v>
                </c:pt>
                <c:pt idx="100" formatCode="0">
                  <c:v>1970.0</c:v>
                </c:pt>
                <c:pt idx="101" formatCode="0">
                  <c:v>1971.0</c:v>
                </c:pt>
                <c:pt idx="102" formatCode="0">
                  <c:v>1972.0</c:v>
                </c:pt>
                <c:pt idx="103" formatCode="0">
                  <c:v>1973.0</c:v>
                </c:pt>
                <c:pt idx="104" formatCode="0">
                  <c:v>1974.0</c:v>
                </c:pt>
                <c:pt idx="105" formatCode="0">
                  <c:v>1975.0</c:v>
                </c:pt>
                <c:pt idx="106" formatCode="0">
                  <c:v>1976.0</c:v>
                </c:pt>
                <c:pt idx="107" formatCode="0">
                  <c:v>1977.0</c:v>
                </c:pt>
                <c:pt idx="108" formatCode="0">
                  <c:v>1978.0</c:v>
                </c:pt>
                <c:pt idx="109" formatCode="0">
                  <c:v>1979.0</c:v>
                </c:pt>
                <c:pt idx="110" formatCode="0">
                  <c:v>1980.0</c:v>
                </c:pt>
                <c:pt idx="111" formatCode="0">
                  <c:v>1981.0</c:v>
                </c:pt>
                <c:pt idx="112" formatCode="0">
                  <c:v>1982.0</c:v>
                </c:pt>
                <c:pt idx="113" formatCode="0">
                  <c:v>1983.0</c:v>
                </c:pt>
                <c:pt idx="114" formatCode="0">
                  <c:v>1984.0</c:v>
                </c:pt>
                <c:pt idx="115" formatCode="0">
                  <c:v>1985.0</c:v>
                </c:pt>
                <c:pt idx="116" formatCode="0">
                  <c:v>1986.0</c:v>
                </c:pt>
                <c:pt idx="117" formatCode="0">
                  <c:v>1987.0</c:v>
                </c:pt>
                <c:pt idx="118" formatCode="0">
                  <c:v>1988.0</c:v>
                </c:pt>
                <c:pt idx="119" formatCode="0">
                  <c:v>1989.0</c:v>
                </c:pt>
                <c:pt idx="120" formatCode="0">
                  <c:v>1990.0</c:v>
                </c:pt>
                <c:pt idx="121" formatCode="0">
                  <c:v>1991.0</c:v>
                </c:pt>
                <c:pt idx="122" formatCode="0">
                  <c:v>1992.0</c:v>
                </c:pt>
                <c:pt idx="123" formatCode="0">
                  <c:v>1993.0</c:v>
                </c:pt>
                <c:pt idx="124" formatCode="0">
                  <c:v>1994.0</c:v>
                </c:pt>
                <c:pt idx="125" formatCode="0">
                  <c:v>1995.0</c:v>
                </c:pt>
                <c:pt idx="126" formatCode="0">
                  <c:v>1996.0</c:v>
                </c:pt>
                <c:pt idx="127" formatCode="0">
                  <c:v>1997.0</c:v>
                </c:pt>
                <c:pt idx="128" formatCode="0">
                  <c:v>1998.0</c:v>
                </c:pt>
                <c:pt idx="129" formatCode="0">
                  <c:v>1999.0</c:v>
                </c:pt>
                <c:pt idx="130" formatCode="0">
                  <c:v>2000.0</c:v>
                </c:pt>
                <c:pt idx="131" formatCode="0">
                  <c:v>2001.0</c:v>
                </c:pt>
                <c:pt idx="132" formatCode="0">
                  <c:v>2002.0</c:v>
                </c:pt>
                <c:pt idx="133" formatCode="0">
                  <c:v>2003.0</c:v>
                </c:pt>
                <c:pt idx="134" formatCode="0">
                  <c:v>2004.0</c:v>
                </c:pt>
                <c:pt idx="135" formatCode="0">
                  <c:v>2005.0</c:v>
                </c:pt>
                <c:pt idx="136" formatCode="0">
                  <c:v>2006.0</c:v>
                </c:pt>
                <c:pt idx="137" formatCode="0">
                  <c:v>2007.0</c:v>
                </c:pt>
                <c:pt idx="138" formatCode="0">
                  <c:v>2008.0</c:v>
                </c:pt>
                <c:pt idx="139" formatCode="0">
                  <c:v>2009.0</c:v>
                </c:pt>
                <c:pt idx="140" formatCode="0">
                  <c:v>2010.0</c:v>
                </c:pt>
                <c:pt idx="141" formatCode="0">
                  <c:v>2011.0</c:v>
                </c:pt>
              </c:numCache>
            </c:numRef>
          </c:cat>
          <c:val>
            <c:numRef>
              <c:f>Yearly!$N$2:$N$143</c:f>
              <c:numCache>
                <c:formatCode>General</c:formatCode>
                <c:ptCount val="142"/>
                <c:pt idx="3" formatCode="0.00">
                  <c:v>33.92</c:v>
                </c:pt>
                <c:pt idx="4" formatCode="0.00">
                  <c:v>30.75999999999999</c:v>
                </c:pt>
                <c:pt idx="5" formatCode="0.00">
                  <c:v>35.83</c:v>
                </c:pt>
                <c:pt idx="6" formatCode="0.00">
                  <c:v>36.65</c:v>
                </c:pt>
                <c:pt idx="7" formatCode="0.00">
                  <c:v>35.16000000000001</c:v>
                </c:pt>
                <c:pt idx="8" formatCode="0.00">
                  <c:v>34.53</c:v>
                </c:pt>
                <c:pt idx="9" formatCode="0.00">
                  <c:v>28.24</c:v>
                </c:pt>
                <c:pt idx="10" formatCode="0.00">
                  <c:v>30.95</c:v>
                </c:pt>
                <c:pt idx="11" formatCode="0.00">
                  <c:v>44.16000000000001</c:v>
                </c:pt>
                <c:pt idx="12" formatCode="0.00">
                  <c:v>33.4</c:v>
                </c:pt>
                <c:pt idx="13" formatCode="0.00">
                  <c:v>34.54</c:v>
                </c:pt>
                <c:pt idx="14" formatCode="0.00">
                  <c:v>35.59</c:v>
                </c:pt>
                <c:pt idx="15" formatCode="0.00">
                  <c:v>32.23000000000001</c:v>
                </c:pt>
                <c:pt idx="16" formatCode="0.00">
                  <c:v>24.71</c:v>
                </c:pt>
                <c:pt idx="17" formatCode="0.00">
                  <c:v>26.31000000000001</c:v>
                </c:pt>
                <c:pt idx="18" formatCode="0.00">
                  <c:v>31.43999999999999</c:v>
                </c:pt>
                <c:pt idx="19" formatCode="0.00">
                  <c:v>24.95</c:v>
                </c:pt>
                <c:pt idx="20" formatCode="0.00">
                  <c:v>29.71</c:v>
                </c:pt>
                <c:pt idx="21" formatCode="0.00">
                  <c:v>32.57</c:v>
                </c:pt>
                <c:pt idx="22" formatCode="0.00">
                  <c:v>34.82</c:v>
                </c:pt>
                <c:pt idx="23" formatCode="0.00">
                  <c:v>21.84</c:v>
                </c:pt>
                <c:pt idx="24" formatCode="0.00">
                  <c:v>20.32999999999999</c:v>
                </c:pt>
                <c:pt idx="25" formatCode="0.00">
                  <c:v>25.57</c:v>
                </c:pt>
                <c:pt idx="26" formatCode="0.00">
                  <c:v>34.44</c:v>
                </c:pt>
                <c:pt idx="27" formatCode="0.00">
                  <c:v>26.13000000000001</c:v>
                </c:pt>
                <c:pt idx="28" formatCode="0.00">
                  <c:v>32.48</c:v>
                </c:pt>
                <c:pt idx="29" formatCode="0.00">
                  <c:v>29.23</c:v>
                </c:pt>
                <c:pt idx="30" formatCode="0.00">
                  <c:v>33.66000000000001</c:v>
                </c:pt>
                <c:pt idx="31" formatCode="0.00">
                  <c:v>24.54</c:v>
                </c:pt>
                <c:pt idx="32" formatCode="0.00">
                  <c:v>39.95</c:v>
                </c:pt>
                <c:pt idx="33" formatCode="0.00">
                  <c:v>32.75</c:v>
                </c:pt>
                <c:pt idx="34" formatCode="0.00">
                  <c:v>29.65000000000001</c:v>
                </c:pt>
                <c:pt idx="35" formatCode="0.00">
                  <c:v>35.98</c:v>
                </c:pt>
                <c:pt idx="36" formatCode="0.00">
                  <c:v>29.66</c:v>
                </c:pt>
                <c:pt idx="37" formatCode="0.00">
                  <c:v>32.63</c:v>
                </c:pt>
                <c:pt idx="38" formatCode="0.00">
                  <c:v>34.24</c:v>
                </c:pt>
                <c:pt idx="39" formatCode="0.00">
                  <c:v>40.47</c:v>
                </c:pt>
                <c:pt idx="40" formatCode="0.00">
                  <c:v>20.54</c:v>
                </c:pt>
                <c:pt idx="41" formatCode="0.00">
                  <c:v>31.63000000000001</c:v>
                </c:pt>
                <c:pt idx="42" formatCode="0.00">
                  <c:v>27.71</c:v>
                </c:pt>
                <c:pt idx="43" formatCode="0.00">
                  <c:v>29.57</c:v>
                </c:pt>
                <c:pt idx="44" formatCode="0.00">
                  <c:v>30.77</c:v>
                </c:pt>
                <c:pt idx="45" formatCode="0.00">
                  <c:v>40.68</c:v>
                </c:pt>
                <c:pt idx="46" formatCode="0.00">
                  <c:v>30.56</c:v>
                </c:pt>
                <c:pt idx="47" formatCode="0.00">
                  <c:v>27.35</c:v>
                </c:pt>
                <c:pt idx="48" formatCode="0.00">
                  <c:v>30.36</c:v>
                </c:pt>
                <c:pt idx="49" formatCode="0.00">
                  <c:v>35.52</c:v>
                </c:pt>
                <c:pt idx="50" formatCode="0.00">
                  <c:v>27.53</c:v>
                </c:pt>
                <c:pt idx="51" formatCode="0.00">
                  <c:v>31.11000000000001</c:v>
                </c:pt>
                <c:pt idx="52" formatCode="0.00">
                  <c:v>29.12</c:v>
                </c:pt>
                <c:pt idx="53" formatCode="0.00">
                  <c:v>28.53</c:v>
                </c:pt>
                <c:pt idx="54" formatCode="0.00">
                  <c:v>30.35</c:v>
                </c:pt>
                <c:pt idx="55" formatCode="0.00">
                  <c:v>28.61000000000001</c:v>
                </c:pt>
                <c:pt idx="56" formatCode="0.00">
                  <c:v>33.75</c:v>
                </c:pt>
                <c:pt idx="57" formatCode="0.00">
                  <c:v>30.8</c:v>
                </c:pt>
                <c:pt idx="58" formatCode="0.00">
                  <c:v>35.66000000000001</c:v>
                </c:pt>
                <c:pt idx="59" formatCode="0.00">
                  <c:v>31.18</c:v>
                </c:pt>
                <c:pt idx="60" formatCode="0.00">
                  <c:v>25.5</c:v>
                </c:pt>
                <c:pt idx="61" formatCode="0.00">
                  <c:v>35.17</c:v>
                </c:pt>
                <c:pt idx="62" formatCode="0.00">
                  <c:v>32.86</c:v>
                </c:pt>
                <c:pt idx="63" formatCode="0.00">
                  <c:v>26.14</c:v>
                </c:pt>
                <c:pt idx="64" formatCode="0.00">
                  <c:v>26.3</c:v>
                </c:pt>
                <c:pt idx="65" formatCode="0.00">
                  <c:v>33.92</c:v>
                </c:pt>
                <c:pt idx="66" formatCode="0.00">
                  <c:v>25.81000000000001</c:v>
                </c:pt>
                <c:pt idx="67" formatCode="0.00">
                  <c:v>26.39</c:v>
                </c:pt>
                <c:pt idx="68" formatCode="0.00">
                  <c:v>35.17</c:v>
                </c:pt>
                <c:pt idx="69" formatCode="0.00">
                  <c:v>25.77</c:v>
                </c:pt>
                <c:pt idx="70" formatCode="0.00">
                  <c:v>29.24</c:v>
                </c:pt>
                <c:pt idx="71" formatCode="0.00">
                  <c:v>37.48</c:v>
                </c:pt>
                <c:pt idx="72" formatCode="0.00">
                  <c:v>33.01</c:v>
                </c:pt>
                <c:pt idx="73" formatCode="0.00">
                  <c:v>30.47</c:v>
                </c:pt>
                <c:pt idx="74" formatCode="0.00">
                  <c:v>38.33</c:v>
                </c:pt>
                <c:pt idx="75" formatCode="0.00">
                  <c:v>35.95</c:v>
                </c:pt>
                <c:pt idx="76" formatCode="0.00">
                  <c:v>34.77</c:v>
                </c:pt>
                <c:pt idx="77" formatCode="0.00">
                  <c:v>33.96</c:v>
                </c:pt>
                <c:pt idx="78" formatCode="0.00">
                  <c:v>27.74</c:v>
                </c:pt>
                <c:pt idx="79" formatCode="0.00">
                  <c:v>29.87</c:v>
                </c:pt>
                <c:pt idx="80" formatCode="0.00">
                  <c:v>28.18</c:v>
                </c:pt>
                <c:pt idx="81" formatCode="0.00">
                  <c:v>39.59</c:v>
                </c:pt>
                <c:pt idx="82" formatCode="0.00">
                  <c:v>28.65000000000001</c:v>
                </c:pt>
                <c:pt idx="83" formatCode="0.00">
                  <c:v>23.93</c:v>
                </c:pt>
                <c:pt idx="84" formatCode="0.00">
                  <c:v>32.41</c:v>
                </c:pt>
                <c:pt idx="85" formatCode="0.00">
                  <c:v>22.43999999999999</c:v>
                </c:pt>
                <c:pt idx="86" formatCode="0.00">
                  <c:v>22.89</c:v>
                </c:pt>
                <c:pt idx="87" formatCode="0.00">
                  <c:v>30.82</c:v>
                </c:pt>
                <c:pt idx="88" formatCode="0.00">
                  <c:v>25.88</c:v>
                </c:pt>
                <c:pt idx="89" formatCode="0.00">
                  <c:v>36.66000000000001</c:v>
                </c:pt>
                <c:pt idx="90" formatCode="0.00">
                  <c:v>32.95</c:v>
                </c:pt>
                <c:pt idx="91" formatCode="0.00">
                  <c:v>36.46</c:v>
                </c:pt>
                <c:pt idx="92" formatCode="0.00">
                  <c:v>29.74</c:v>
                </c:pt>
                <c:pt idx="93" formatCode="0.00">
                  <c:v>25.75999999999999</c:v>
                </c:pt>
                <c:pt idx="94" formatCode="0.00">
                  <c:v>29.84</c:v>
                </c:pt>
                <c:pt idx="95" formatCode="0.00">
                  <c:v>38.59</c:v>
                </c:pt>
                <c:pt idx="96" formatCode="0.00">
                  <c:v>24.27</c:v>
                </c:pt>
                <c:pt idx="97" formatCode="0.00">
                  <c:v>30.17</c:v>
                </c:pt>
                <c:pt idx="98" formatCode="0.00">
                  <c:v>30.52</c:v>
                </c:pt>
                <c:pt idx="99" formatCode="0.00">
                  <c:v>33.21</c:v>
                </c:pt>
                <c:pt idx="100" formatCode="0.00">
                  <c:v>32.83</c:v>
                </c:pt>
                <c:pt idx="101" formatCode="0.00">
                  <c:v>28.01</c:v>
                </c:pt>
                <c:pt idx="102" formatCode="0.00">
                  <c:v>34.83</c:v>
                </c:pt>
                <c:pt idx="103" formatCode="0.00">
                  <c:v>41.79000000000001</c:v>
                </c:pt>
                <c:pt idx="104" formatCode="0.00">
                  <c:v>30.33000000000001</c:v>
                </c:pt>
                <c:pt idx="105" formatCode="0.00">
                  <c:v>28.41999999999999</c:v>
                </c:pt>
                <c:pt idx="106" formatCode="0.00">
                  <c:v>22.73</c:v>
                </c:pt>
                <c:pt idx="107" formatCode="0.00">
                  <c:v>35.22000000000001</c:v>
                </c:pt>
                <c:pt idx="108" formatCode="0.00">
                  <c:v>32.93</c:v>
                </c:pt>
                <c:pt idx="109" formatCode="0.00">
                  <c:v>31.89</c:v>
                </c:pt>
                <c:pt idx="110" formatCode="0.00">
                  <c:v>28.08</c:v>
                </c:pt>
                <c:pt idx="111" formatCode="0.00">
                  <c:v>31.41999999999999</c:v>
                </c:pt>
                <c:pt idx="112" formatCode="0.00">
                  <c:v>39.03</c:v>
                </c:pt>
                <c:pt idx="113" formatCode="0.00">
                  <c:v>33.66000000000001</c:v>
                </c:pt>
                <c:pt idx="114" formatCode="0.00">
                  <c:v>35.45</c:v>
                </c:pt>
                <c:pt idx="115" formatCode="0.00">
                  <c:v>30.49</c:v>
                </c:pt>
                <c:pt idx="116" formatCode="0.00">
                  <c:v>37.7</c:v>
                </c:pt>
                <c:pt idx="117" formatCode="0.00">
                  <c:v>31.47</c:v>
                </c:pt>
                <c:pt idx="118" formatCode="0.00">
                  <c:v>20.1</c:v>
                </c:pt>
                <c:pt idx="119" formatCode="0.00">
                  <c:v>23.91999999999999</c:v>
                </c:pt>
                <c:pt idx="120" formatCode="0.00">
                  <c:v>36.27</c:v>
                </c:pt>
                <c:pt idx="121" formatCode="0.00">
                  <c:v>35.66000000000001</c:v>
                </c:pt>
                <c:pt idx="122" formatCode="0.00">
                  <c:v>35.19000000000001</c:v>
                </c:pt>
                <c:pt idx="123" formatCode="0.00">
                  <c:v>46.21</c:v>
                </c:pt>
                <c:pt idx="124" formatCode="0.00">
                  <c:v>28.34</c:v>
                </c:pt>
                <c:pt idx="125" formatCode="0.00">
                  <c:v>31.27</c:v>
                </c:pt>
                <c:pt idx="126" formatCode="0.00">
                  <c:v>32.52</c:v>
                </c:pt>
                <c:pt idx="127" formatCode="0.00">
                  <c:v>28.88</c:v>
                </c:pt>
                <c:pt idx="128" formatCode="0.00">
                  <c:v>39.17</c:v>
                </c:pt>
                <c:pt idx="129" formatCode="0.00">
                  <c:v>31.08</c:v>
                </c:pt>
                <c:pt idx="130" formatCode="0.00">
                  <c:v>28.81000000000001</c:v>
                </c:pt>
                <c:pt idx="131" formatCode="0.00">
                  <c:v>34.08</c:v>
                </c:pt>
                <c:pt idx="132" formatCode="0.00">
                  <c:v>28.2</c:v>
                </c:pt>
                <c:pt idx="133" formatCode="0.00">
                  <c:v>28.05</c:v>
                </c:pt>
                <c:pt idx="134" formatCode="0.00">
                  <c:v>33.08</c:v>
                </c:pt>
                <c:pt idx="135" formatCode="0.00">
                  <c:v>28.3</c:v>
                </c:pt>
                <c:pt idx="136" formatCode="0.00">
                  <c:v>31.36</c:v>
                </c:pt>
                <c:pt idx="137" formatCode="0.00">
                  <c:v>40.82</c:v>
                </c:pt>
                <c:pt idx="138" formatCode="0.00">
                  <c:v>41.9</c:v>
                </c:pt>
                <c:pt idx="139" formatCode="0.00">
                  <c:v>38.36</c:v>
                </c:pt>
                <c:pt idx="140" formatCode="0.00">
                  <c:v>42.37</c:v>
                </c:pt>
                <c:pt idx="141">
                  <c:v>28.93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252408"/>
        <c:axId val="583445368"/>
      </c:lineChart>
      <c:catAx>
        <c:axId val="582252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83998466483825"/>
              <c:y val="0.943573427367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3445368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583445368"/>
        <c:scaling>
          <c:orientation val="minMax"/>
          <c:max val="5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Average Precipitation (inches)</a:t>
                </a:r>
                <a:endParaRPr lang="en-US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2252408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Total Annual State-Wide</a:t>
            </a:r>
            <a:r>
              <a:rPr lang="en-US" sz="2000" baseline="0"/>
              <a:t> Average Precipitation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070820229104"/>
          <c:y val="0.132300415573053"/>
          <c:w val="0.85572691168706"/>
          <c:h val="0.72868338045281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C6C1A"/>
              </a:solidFill>
            </a:ln>
          </c:spPr>
          <c:marker>
            <c:spPr>
              <a:solidFill>
                <a:srgbClr val="2C6C1A"/>
              </a:solidFill>
              <a:ln>
                <a:solidFill>
                  <a:srgbClr val="2C6C1A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68835273141877"/>
                  <c:y val="0.26681370794559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</c:trendlineLbl>
          </c:trendline>
          <c:cat>
            <c:numRef>
              <c:f>Yearly!$A$2:$A$143</c:f>
              <c:numCache>
                <c:formatCode>General</c:formatCode>
                <c:ptCount val="142"/>
                <c:pt idx="0">
                  <c:v>1870.0</c:v>
                </c:pt>
                <c:pt idx="1">
                  <c:v>1871.0</c:v>
                </c:pt>
                <c:pt idx="2">
                  <c:v>1872.0</c:v>
                </c:pt>
                <c:pt idx="3" formatCode="0">
                  <c:v>1873.0</c:v>
                </c:pt>
                <c:pt idx="4" formatCode="0">
                  <c:v>1874.0</c:v>
                </c:pt>
                <c:pt idx="5" formatCode="0">
                  <c:v>1875.0</c:v>
                </c:pt>
                <c:pt idx="6" formatCode="0">
                  <c:v>1876.0</c:v>
                </c:pt>
                <c:pt idx="7" formatCode="0">
                  <c:v>1877.0</c:v>
                </c:pt>
                <c:pt idx="8" formatCode="0">
                  <c:v>1878.0</c:v>
                </c:pt>
                <c:pt idx="9" formatCode="0">
                  <c:v>1879.0</c:v>
                </c:pt>
                <c:pt idx="10" formatCode="0">
                  <c:v>1880.0</c:v>
                </c:pt>
                <c:pt idx="11" formatCode="0">
                  <c:v>1881.0</c:v>
                </c:pt>
                <c:pt idx="12" formatCode="0">
                  <c:v>1882.0</c:v>
                </c:pt>
                <c:pt idx="13" formatCode="0">
                  <c:v>1883.0</c:v>
                </c:pt>
                <c:pt idx="14" formatCode="0">
                  <c:v>1884.0</c:v>
                </c:pt>
                <c:pt idx="15" formatCode="0">
                  <c:v>1885.0</c:v>
                </c:pt>
                <c:pt idx="16" formatCode="0">
                  <c:v>1886.0</c:v>
                </c:pt>
                <c:pt idx="17" formatCode="0">
                  <c:v>1887.0</c:v>
                </c:pt>
                <c:pt idx="18" formatCode="0">
                  <c:v>1888.0</c:v>
                </c:pt>
                <c:pt idx="19" formatCode="0">
                  <c:v>1889.0</c:v>
                </c:pt>
                <c:pt idx="20" formatCode="0">
                  <c:v>1890.0</c:v>
                </c:pt>
                <c:pt idx="21" formatCode="0">
                  <c:v>1891.0</c:v>
                </c:pt>
                <c:pt idx="22" formatCode="0">
                  <c:v>1892.0</c:v>
                </c:pt>
                <c:pt idx="23" formatCode="0">
                  <c:v>1893.0</c:v>
                </c:pt>
                <c:pt idx="24" formatCode="0">
                  <c:v>1894.0</c:v>
                </c:pt>
                <c:pt idx="25" formatCode="0">
                  <c:v>1895.0</c:v>
                </c:pt>
                <c:pt idx="26" formatCode="0">
                  <c:v>1896.0</c:v>
                </c:pt>
                <c:pt idx="27" formatCode="0">
                  <c:v>1897.0</c:v>
                </c:pt>
                <c:pt idx="28" formatCode="0">
                  <c:v>1898.0</c:v>
                </c:pt>
                <c:pt idx="29" formatCode="0">
                  <c:v>1899.0</c:v>
                </c:pt>
                <c:pt idx="30" formatCode="0">
                  <c:v>1900.0</c:v>
                </c:pt>
                <c:pt idx="31" formatCode="0">
                  <c:v>1901.0</c:v>
                </c:pt>
                <c:pt idx="32" formatCode="0">
                  <c:v>1902.0</c:v>
                </c:pt>
                <c:pt idx="33" formatCode="0">
                  <c:v>1903.0</c:v>
                </c:pt>
                <c:pt idx="34" formatCode="0">
                  <c:v>1904.0</c:v>
                </c:pt>
                <c:pt idx="35" formatCode="0">
                  <c:v>1905.0</c:v>
                </c:pt>
                <c:pt idx="36" formatCode="0">
                  <c:v>1906.0</c:v>
                </c:pt>
                <c:pt idx="37" formatCode="0">
                  <c:v>1907.0</c:v>
                </c:pt>
                <c:pt idx="38" formatCode="0">
                  <c:v>1908.0</c:v>
                </c:pt>
                <c:pt idx="39" formatCode="0">
                  <c:v>1909.0</c:v>
                </c:pt>
                <c:pt idx="40" formatCode="0">
                  <c:v>1910.0</c:v>
                </c:pt>
                <c:pt idx="41" formatCode="0">
                  <c:v>1911.0</c:v>
                </c:pt>
                <c:pt idx="42" formatCode="0">
                  <c:v>1912.0</c:v>
                </c:pt>
                <c:pt idx="43" formatCode="0">
                  <c:v>1913.0</c:v>
                </c:pt>
                <c:pt idx="44" formatCode="0">
                  <c:v>1914.0</c:v>
                </c:pt>
                <c:pt idx="45" formatCode="0">
                  <c:v>1915.0</c:v>
                </c:pt>
                <c:pt idx="46" formatCode="0">
                  <c:v>1916.0</c:v>
                </c:pt>
                <c:pt idx="47" formatCode="0">
                  <c:v>1917.0</c:v>
                </c:pt>
                <c:pt idx="48" formatCode="0">
                  <c:v>1918.0</c:v>
                </c:pt>
                <c:pt idx="49" formatCode="0">
                  <c:v>1919.0</c:v>
                </c:pt>
                <c:pt idx="50" formatCode="0">
                  <c:v>1920.0</c:v>
                </c:pt>
                <c:pt idx="51" formatCode="0">
                  <c:v>1921.0</c:v>
                </c:pt>
                <c:pt idx="52" formatCode="0">
                  <c:v>1922.0</c:v>
                </c:pt>
                <c:pt idx="53" formatCode="0">
                  <c:v>1923.0</c:v>
                </c:pt>
                <c:pt idx="54" formatCode="0">
                  <c:v>1924.0</c:v>
                </c:pt>
                <c:pt idx="55" formatCode="0">
                  <c:v>1925.0</c:v>
                </c:pt>
                <c:pt idx="56" formatCode="0">
                  <c:v>1926.0</c:v>
                </c:pt>
                <c:pt idx="57" formatCode="0">
                  <c:v>1927.0</c:v>
                </c:pt>
                <c:pt idx="58" formatCode="0">
                  <c:v>1928.0</c:v>
                </c:pt>
                <c:pt idx="59" formatCode="0">
                  <c:v>1929.0</c:v>
                </c:pt>
                <c:pt idx="60" formatCode="0">
                  <c:v>1930.0</c:v>
                </c:pt>
                <c:pt idx="61" formatCode="0">
                  <c:v>1931.0</c:v>
                </c:pt>
                <c:pt idx="62" formatCode="0">
                  <c:v>1932.0</c:v>
                </c:pt>
                <c:pt idx="63" formatCode="0">
                  <c:v>1933.0</c:v>
                </c:pt>
                <c:pt idx="64" formatCode="0">
                  <c:v>1934.0</c:v>
                </c:pt>
                <c:pt idx="65" formatCode="0">
                  <c:v>1935.0</c:v>
                </c:pt>
                <c:pt idx="66" formatCode="0">
                  <c:v>1936.0</c:v>
                </c:pt>
                <c:pt idx="67" formatCode="0">
                  <c:v>1937.0</c:v>
                </c:pt>
                <c:pt idx="68" formatCode="0">
                  <c:v>1938.0</c:v>
                </c:pt>
                <c:pt idx="69" formatCode="0">
                  <c:v>1939.0</c:v>
                </c:pt>
                <c:pt idx="70" formatCode="0">
                  <c:v>1940.0</c:v>
                </c:pt>
                <c:pt idx="71" formatCode="0">
                  <c:v>1941.0</c:v>
                </c:pt>
                <c:pt idx="72" formatCode="0">
                  <c:v>1942.0</c:v>
                </c:pt>
                <c:pt idx="73" formatCode="0">
                  <c:v>1943.0</c:v>
                </c:pt>
                <c:pt idx="74" formatCode="0">
                  <c:v>1944.0</c:v>
                </c:pt>
                <c:pt idx="75" formatCode="0">
                  <c:v>1945.0</c:v>
                </c:pt>
                <c:pt idx="76" formatCode="0">
                  <c:v>1946.0</c:v>
                </c:pt>
                <c:pt idx="77" formatCode="0">
                  <c:v>1947.0</c:v>
                </c:pt>
                <c:pt idx="78" formatCode="0">
                  <c:v>1948.0</c:v>
                </c:pt>
                <c:pt idx="79" formatCode="0">
                  <c:v>1949.0</c:v>
                </c:pt>
                <c:pt idx="80" formatCode="0">
                  <c:v>1950.0</c:v>
                </c:pt>
                <c:pt idx="81" formatCode="0">
                  <c:v>1951.0</c:v>
                </c:pt>
                <c:pt idx="82" formatCode="0">
                  <c:v>1952.0</c:v>
                </c:pt>
                <c:pt idx="83" formatCode="0">
                  <c:v>1953.0</c:v>
                </c:pt>
                <c:pt idx="84" formatCode="0">
                  <c:v>1954.0</c:v>
                </c:pt>
                <c:pt idx="85" formatCode="0">
                  <c:v>1955.0</c:v>
                </c:pt>
                <c:pt idx="86" formatCode="0">
                  <c:v>1956.0</c:v>
                </c:pt>
                <c:pt idx="87" formatCode="0">
                  <c:v>1957.0</c:v>
                </c:pt>
                <c:pt idx="88" formatCode="0">
                  <c:v>1958.0</c:v>
                </c:pt>
                <c:pt idx="89" formatCode="0">
                  <c:v>1959.0</c:v>
                </c:pt>
                <c:pt idx="90" formatCode="0">
                  <c:v>1960.0</c:v>
                </c:pt>
                <c:pt idx="91" formatCode="0">
                  <c:v>1961.0</c:v>
                </c:pt>
                <c:pt idx="92" formatCode="0">
                  <c:v>1962.0</c:v>
                </c:pt>
                <c:pt idx="93" formatCode="0">
                  <c:v>1963.0</c:v>
                </c:pt>
                <c:pt idx="94" formatCode="0">
                  <c:v>1964.0</c:v>
                </c:pt>
                <c:pt idx="95" formatCode="0">
                  <c:v>1965.0</c:v>
                </c:pt>
                <c:pt idx="96" formatCode="0">
                  <c:v>1966.0</c:v>
                </c:pt>
                <c:pt idx="97" formatCode="0">
                  <c:v>1967.0</c:v>
                </c:pt>
                <c:pt idx="98" formatCode="0">
                  <c:v>1968.0</c:v>
                </c:pt>
                <c:pt idx="99" formatCode="0">
                  <c:v>1969.0</c:v>
                </c:pt>
                <c:pt idx="100" formatCode="0">
                  <c:v>1970.0</c:v>
                </c:pt>
                <c:pt idx="101" formatCode="0">
                  <c:v>1971.0</c:v>
                </c:pt>
                <c:pt idx="102" formatCode="0">
                  <c:v>1972.0</c:v>
                </c:pt>
                <c:pt idx="103" formatCode="0">
                  <c:v>1973.0</c:v>
                </c:pt>
                <c:pt idx="104" formatCode="0">
                  <c:v>1974.0</c:v>
                </c:pt>
                <c:pt idx="105" formatCode="0">
                  <c:v>1975.0</c:v>
                </c:pt>
                <c:pt idx="106" formatCode="0">
                  <c:v>1976.0</c:v>
                </c:pt>
                <c:pt idx="107" formatCode="0">
                  <c:v>1977.0</c:v>
                </c:pt>
                <c:pt idx="108" formatCode="0">
                  <c:v>1978.0</c:v>
                </c:pt>
                <c:pt idx="109" formatCode="0">
                  <c:v>1979.0</c:v>
                </c:pt>
                <c:pt idx="110" formatCode="0">
                  <c:v>1980.0</c:v>
                </c:pt>
                <c:pt idx="111" formatCode="0">
                  <c:v>1981.0</c:v>
                </c:pt>
                <c:pt idx="112" formatCode="0">
                  <c:v>1982.0</c:v>
                </c:pt>
                <c:pt idx="113" formatCode="0">
                  <c:v>1983.0</c:v>
                </c:pt>
                <c:pt idx="114" formatCode="0">
                  <c:v>1984.0</c:v>
                </c:pt>
                <c:pt idx="115" formatCode="0">
                  <c:v>1985.0</c:v>
                </c:pt>
                <c:pt idx="116" formatCode="0">
                  <c:v>1986.0</c:v>
                </c:pt>
                <c:pt idx="117" formatCode="0">
                  <c:v>1987.0</c:v>
                </c:pt>
                <c:pt idx="118" formatCode="0">
                  <c:v>1988.0</c:v>
                </c:pt>
                <c:pt idx="119" formatCode="0">
                  <c:v>1989.0</c:v>
                </c:pt>
                <c:pt idx="120" formatCode="0">
                  <c:v>1990.0</c:v>
                </c:pt>
                <c:pt idx="121" formatCode="0">
                  <c:v>1991.0</c:v>
                </c:pt>
                <c:pt idx="122" formatCode="0">
                  <c:v>1992.0</c:v>
                </c:pt>
                <c:pt idx="123" formatCode="0">
                  <c:v>1993.0</c:v>
                </c:pt>
                <c:pt idx="124" formatCode="0">
                  <c:v>1994.0</c:v>
                </c:pt>
                <c:pt idx="125" formatCode="0">
                  <c:v>1995.0</c:v>
                </c:pt>
                <c:pt idx="126" formatCode="0">
                  <c:v>1996.0</c:v>
                </c:pt>
                <c:pt idx="127" formatCode="0">
                  <c:v>1997.0</c:v>
                </c:pt>
                <c:pt idx="128" formatCode="0">
                  <c:v>1998.0</c:v>
                </c:pt>
                <c:pt idx="129" formatCode="0">
                  <c:v>1999.0</c:v>
                </c:pt>
                <c:pt idx="130" formatCode="0">
                  <c:v>2000.0</c:v>
                </c:pt>
                <c:pt idx="131" formatCode="0">
                  <c:v>2001.0</c:v>
                </c:pt>
                <c:pt idx="132" formatCode="0">
                  <c:v>2002.0</c:v>
                </c:pt>
                <c:pt idx="133" formatCode="0">
                  <c:v>2003.0</c:v>
                </c:pt>
                <c:pt idx="134" formatCode="0">
                  <c:v>2004.0</c:v>
                </c:pt>
                <c:pt idx="135" formatCode="0">
                  <c:v>2005.0</c:v>
                </c:pt>
                <c:pt idx="136" formatCode="0">
                  <c:v>2006.0</c:v>
                </c:pt>
                <c:pt idx="137" formatCode="0">
                  <c:v>2007.0</c:v>
                </c:pt>
                <c:pt idx="138" formatCode="0">
                  <c:v>2008.0</c:v>
                </c:pt>
                <c:pt idx="139" formatCode="0">
                  <c:v>2009.0</c:v>
                </c:pt>
                <c:pt idx="140" formatCode="0">
                  <c:v>2010.0</c:v>
                </c:pt>
                <c:pt idx="141" formatCode="0">
                  <c:v>2011.0</c:v>
                </c:pt>
              </c:numCache>
            </c:numRef>
          </c:cat>
          <c:val>
            <c:numRef>
              <c:f>Yearly!$N$2:$N$143</c:f>
              <c:numCache>
                <c:formatCode>General</c:formatCode>
                <c:ptCount val="142"/>
                <c:pt idx="3" formatCode="0.00">
                  <c:v>33.92</c:v>
                </c:pt>
                <c:pt idx="4" formatCode="0.00">
                  <c:v>30.75999999999999</c:v>
                </c:pt>
                <c:pt idx="5" formatCode="0.00">
                  <c:v>35.83</c:v>
                </c:pt>
                <c:pt idx="6" formatCode="0.00">
                  <c:v>36.65</c:v>
                </c:pt>
                <c:pt idx="7" formatCode="0.00">
                  <c:v>35.16000000000001</c:v>
                </c:pt>
                <c:pt idx="8" formatCode="0.00">
                  <c:v>34.53</c:v>
                </c:pt>
                <c:pt idx="9" formatCode="0.00">
                  <c:v>28.24</c:v>
                </c:pt>
                <c:pt idx="10" formatCode="0.00">
                  <c:v>30.95</c:v>
                </c:pt>
                <c:pt idx="11" formatCode="0.00">
                  <c:v>44.16000000000001</c:v>
                </c:pt>
                <c:pt idx="12" formatCode="0.00">
                  <c:v>33.4</c:v>
                </c:pt>
                <c:pt idx="13" formatCode="0.00">
                  <c:v>34.54</c:v>
                </c:pt>
                <c:pt idx="14" formatCode="0.00">
                  <c:v>35.59</c:v>
                </c:pt>
                <c:pt idx="15" formatCode="0.00">
                  <c:v>32.23000000000001</c:v>
                </c:pt>
                <c:pt idx="16" formatCode="0.00">
                  <c:v>24.71</c:v>
                </c:pt>
                <c:pt idx="17" formatCode="0.00">
                  <c:v>26.31000000000001</c:v>
                </c:pt>
                <c:pt idx="18" formatCode="0.00">
                  <c:v>31.43999999999999</c:v>
                </c:pt>
                <c:pt idx="19" formatCode="0.00">
                  <c:v>24.95</c:v>
                </c:pt>
                <c:pt idx="20" formatCode="0.00">
                  <c:v>29.71</c:v>
                </c:pt>
                <c:pt idx="21" formatCode="0.00">
                  <c:v>32.57</c:v>
                </c:pt>
                <c:pt idx="22" formatCode="0.00">
                  <c:v>34.82</c:v>
                </c:pt>
                <c:pt idx="23" formatCode="0.00">
                  <c:v>21.84</c:v>
                </c:pt>
                <c:pt idx="24" formatCode="0.00">
                  <c:v>20.32999999999999</c:v>
                </c:pt>
                <c:pt idx="25" formatCode="0.00">
                  <c:v>25.57</c:v>
                </c:pt>
                <c:pt idx="26" formatCode="0.00">
                  <c:v>34.44</c:v>
                </c:pt>
                <c:pt idx="27" formatCode="0.00">
                  <c:v>26.13000000000001</c:v>
                </c:pt>
                <c:pt idx="28" formatCode="0.00">
                  <c:v>32.48</c:v>
                </c:pt>
                <c:pt idx="29" formatCode="0.00">
                  <c:v>29.23</c:v>
                </c:pt>
                <c:pt idx="30" formatCode="0.00">
                  <c:v>33.66000000000001</c:v>
                </c:pt>
                <c:pt idx="31" formatCode="0.00">
                  <c:v>24.54</c:v>
                </c:pt>
                <c:pt idx="32" formatCode="0.00">
                  <c:v>39.95</c:v>
                </c:pt>
                <c:pt idx="33" formatCode="0.00">
                  <c:v>32.75</c:v>
                </c:pt>
                <c:pt idx="34" formatCode="0.00">
                  <c:v>29.65000000000001</c:v>
                </c:pt>
                <c:pt idx="35" formatCode="0.00">
                  <c:v>35.98</c:v>
                </c:pt>
                <c:pt idx="36" formatCode="0.00">
                  <c:v>29.66</c:v>
                </c:pt>
                <c:pt idx="37" formatCode="0.00">
                  <c:v>32.63</c:v>
                </c:pt>
                <c:pt idx="38" formatCode="0.00">
                  <c:v>34.24</c:v>
                </c:pt>
                <c:pt idx="39" formatCode="0.00">
                  <c:v>40.47</c:v>
                </c:pt>
                <c:pt idx="40" formatCode="0.00">
                  <c:v>20.54</c:v>
                </c:pt>
                <c:pt idx="41" formatCode="0.00">
                  <c:v>31.63000000000001</c:v>
                </c:pt>
                <c:pt idx="42" formatCode="0.00">
                  <c:v>27.71</c:v>
                </c:pt>
                <c:pt idx="43" formatCode="0.00">
                  <c:v>29.57</c:v>
                </c:pt>
                <c:pt idx="44" formatCode="0.00">
                  <c:v>30.77</c:v>
                </c:pt>
                <c:pt idx="45" formatCode="0.00">
                  <c:v>40.68</c:v>
                </c:pt>
                <c:pt idx="46" formatCode="0.00">
                  <c:v>30.56</c:v>
                </c:pt>
                <c:pt idx="47" formatCode="0.00">
                  <c:v>27.35</c:v>
                </c:pt>
                <c:pt idx="48" formatCode="0.00">
                  <c:v>30.36</c:v>
                </c:pt>
                <c:pt idx="49" formatCode="0.00">
                  <c:v>35.52</c:v>
                </c:pt>
                <c:pt idx="50" formatCode="0.00">
                  <c:v>27.53</c:v>
                </c:pt>
                <c:pt idx="51" formatCode="0.00">
                  <c:v>31.11000000000001</c:v>
                </c:pt>
                <c:pt idx="52" formatCode="0.00">
                  <c:v>29.12</c:v>
                </c:pt>
                <c:pt idx="53" formatCode="0.00">
                  <c:v>28.53</c:v>
                </c:pt>
                <c:pt idx="54" formatCode="0.00">
                  <c:v>30.35</c:v>
                </c:pt>
                <c:pt idx="55" formatCode="0.00">
                  <c:v>28.61000000000001</c:v>
                </c:pt>
                <c:pt idx="56" formatCode="0.00">
                  <c:v>33.75</c:v>
                </c:pt>
                <c:pt idx="57" formatCode="0.00">
                  <c:v>30.8</c:v>
                </c:pt>
                <c:pt idx="58" formatCode="0.00">
                  <c:v>35.66000000000001</c:v>
                </c:pt>
                <c:pt idx="59" formatCode="0.00">
                  <c:v>31.18</c:v>
                </c:pt>
                <c:pt idx="60" formatCode="0.00">
                  <c:v>25.5</c:v>
                </c:pt>
                <c:pt idx="61" formatCode="0.00">
                  <c:v>35.17</c:v>
                </c:pt>
                <c:pt idx="62" formatCode="0.00">
                  <c:v>32.86</c:v>
                </c:pt>
                <c:pt idx="63" formatCode="0.00">
                  <c:v>26.14</c:v>
                </c:pt>
                <c:pt idx="64" formatCode="0.00">
                  <c:v>26.3</c:v>
                </c:pt>
                <c:pt idx="65" formatCode="0.00">
                  <c:v>33.92</c:v>
                </c:pt>
                <c:pt idx="66" formatCode="0.00">
                  <c:v>25.81000000000001</c:v>
                </c:pt>
                <c:pt idx="67" formatCode="0.00">
                  <c:v>26.39</c:v>
                </c:pt>
                <c:pt idx="68" formatCode="0.00">
                  <c:v>35.17</c:v>
                </c:pt>
                <c:pt idx="69" formatCode="0.00">
                  <c:v>25.77</c:v>
                </c:pt>
                <c:pt idx="70" formatCode="0.00">
                  <c:v>29.24</c:v>
                </c:pt>
                <c:pt idx="71" formatCode="0.00">
                  <c:v>37.48</c:v>
                </c:pt>
                <c:pt idx="72" formatCode="0.00">
                  <c:v>33.01</c:v>
                </c:pt>
                <c:pt idx="73" formatCode="0.00">
                  <c:v>30.47</c:v>
                </c:pt>
                <c:pt idx="74" formatCode="0.00">
                  <c:v>38.33</c:v>
                </c:pt>
                <c:pt idx="75" formatCode="0.00">
                  <c:v>35.95</c:v>
                </c:pt>
                <c:pt idx="76" formatCode="0.00">
                  <c:v>34.77</c:v>
                </c:pt>
                <c:pt idx="77" formatCode="0.00">
                  <c:v>33.96</c:v>
                </c:pt>
                <c:pt idx="78" formatCode="0.00">
                  <c:v>27.74</c:v>
                </c:pt>
                <c:pt idx="79" formatCode="0.00">
                  <c:v>29.87</c:v>
                </c:pt>
                <c:pt idx="80" formatCode="0.00">
                  <c:v>28.18</c:v>
                </c:pt>
                <c:pt idx="81" formatCode="0.00">
                  <c:v>39.59</c:v>
                </c:pt>
                <c:pt idx="82" formatCode="0.00">
                  <c:v>28.65000000000001</c:v>
                </c:pt>
                <c:pt idx="83" formatCode="0.00">
                  <c:v>23.93</c:v>
                </c:pt>
                <c:pt idx="84" formatCode="0.00">
                  <c:v>32.41</c:v>
                </c:pt>
                <c:pt idx="85" formatCode="0.00">
                  <c:v>22.43999999999999</c:v>
                </c:pt>
                <c:pt idx="86" formatCode="0.00">
                  <c:v>22.89</c:v>
                </c:pt>
                <c:pt idx="87" formatCode="0.00">
                  <c:v>30.82</c:v>
                </c:pt>
                <c:pt idx="88" formatCode="0.00">
                  <c:v>25.88</c:v>
                </c:pt>
                <c:pt idx="89" formatCode="0.00">
                  <c:v>36.66000000000001</c:v>
                </c:pt>
                <c:pt idx="90" formatCode="0.00">
                  <c:v>32.95</c:v>
                </c:pt>
                <c:pt idx="91" formatCode="0.00">
                  <c:v>36.46</c:v>
                </c:pt>
                <c:pt idx="92" formatCode="0.00">
                  <c:v>29.74</c:v>
                </c:pt>
                <c:pt idx="93" formatCode="0.00">
                  <c:v>25.75999999999999</c:v>
                </c:pt>
                <c:pt idx="94" formatCode="0.00">
                  <c:v>29.84</c:v>
                </c:pt>
                <c:pt idx="95" formatCode="0.00">
                  <c:v>38.59</c:v>
                </c:pt>
                <c:pt idx="96" formatCode="0.00">
                  <c:v>24.27</c:v>
                </c:pt>
                <c:pt idx="97" formatCode="0.00">
                  <c:v>30.17</c:v>
                </c:pt>
                <c:pt idx="98" formatCode="0.00">
                  <c:v>30.52</c:v>
                </c:pt>
                <c:pt idx="99" formatCode="0.00">
                  <c:v>33.21</c:v>
                </c:pt>
                <c:pt idx="100" formatCode="0.00">
                  <c:v>32.83</c:v>
                </c:pt>
                <c:pt idx="101" formatCode="0.00">
                  <c:v>28.01</c:v>
                </c:pt>
                <c:pt idx="102" formatCode="0.00">
                  <c:v>34.83</c:v>
                </c:pt>
                <c:pt idx="103" formatCode="0.00">
                  <c:v>41.79000000000001</c:v>
                </c:pt>
                <c:pt idx="104" formatCode="0.00">
                  <c:v>30.33000000000001</c:v>
                </c:pt>
                <c:pt idx="105" formatCode="0.00">
                  <c:v>28.41999999999999</c:v>
                </c:pt>
                <c:pt idx="106" formatCode="0.00">
                  <c:v>22.73</c:v>
                </c:pt>
                <c:pt idx="107" formatCode="0.00">
                  <c:v>35.22000000000001</c:v>
                </c:pt>
                <c:pt idx="108" formatCode="0.00">
                  <c:v>32.93</c:v>
                </c:pt>
                <c:pt idx="109" formatCode="0.00">
                  <c:v>31.89</c:v>
                </c:pt>
                <c:pt idx="110" formatCode="0.00">
                  <c:v>28.08</c:v>
                </c:pt>
                <c:pt idx="111" formatCode="0.00">
                  <c:v>31.41999999999999</c:v>
                </c:pt>
                <c:pt idx="112" formatCode="0.00">
                  <c:v>39.03</c:v>
                </c:pt>
                <c:pt idx="113" formatCode="0.00">
                  <c:v>33.66000000000001</c:v>
                </c:pt>
                <c:pt idx="114" formatCode="0.00">
                  <c:v>35.45</c:v>
                </c:pt>
                <c:pt idx="115" formatCode="0.00">
                  <c:v>30.49</c:v>
                </c:pt>
                <c:pt idx="116" formatCode="0.00">
                  <c:v>37.7</c:v>
                </c:pt>
                <c:pt idx="117" formatCode="0.00">
                  <c:v>31.47</c:v>
                </c:pt>
                <c:pt idx="118" formatCode="0.00">
                  <c:v>20.1</c:v>
                </c:pt>
                <c:pt idx="119" formatCode="0.00">
                  <c:v>23.91999999999999</c:v>
                </c:pt>
                <c:pt idx="120" formatCode="0.00">
                  <c:v>36.27</c:v>
                </c:pt>
                <c:pt idx="121" formatCode="0.00">
                  <c:v>35.66000000000001</c:v>
                </c:pt>
                <c:pt idx="122" formatCode="0.00">
                  <c:v>35.19000000000001</c:v>
                </c:pt>
                <c:pt idx="123" formatCode="0.00">
                  <c:v>46.21</c:v>
                </c:pt>
                <c:pt idx="124" formatCode="0.00">
                  <c:v>28.34</c:v>
                </c:pt>
                <c:pt idx="125" formatCode="0.00">
                  <c:v>31.27</c:v>
                </c:pt>
                <c:pt idx="126" formatCode="0.00">
                  <c:v>32.52</c:v>
                </c:pt>
                <c:pt idx="127" formatCode="0.00">
                  <c:v>28.88</c:v>
                </c:pt>
                <c:pt idx="128" formatCode="0.00">
                  <c:v>39.17</c:v>
                </c:pt>
                <c:pt idx="129" formatCode="0.00">
                  <c:v>31.08</c:v>
                </c:pt>
                <c:pt idx="130" formatCode="0.00">
                  <c:v>28.81000000000001</c:v>
                </c:pt>
                <c:pt idx="131" formatCode="0.00">
                  <c:v>34.08</c:v>
                </c:pt>
                <c:pt idx="132" formatCode="0.00">
                  <c:v>28.2</c:v>
                </c:pt>
                <c:pt idx="133" formatCode="0.00">
                  <c:v>28.05</c:v>
                </c:pt>
                <c:pt idx="134" formatCode="0.00">
                  <c:v>33.08</c:v>
                </c:pt>
                <c:pt idx="135" formatCode="0.00">
                  <c:v>28.3</c:v>
                </c:pt>
                <c:pt idx="136" formatCode="0.00">
                  <c:v>31.36</c:v>
                </c:pt>
                <c:pt idx="137" formatCode="0.00">
                  <c:v>40.82</c:v>
                </c:pt>
                <c:pt idx="138" formatCode="0.00">
                  <c:v>41.9</c:v>
                </c:pt>
                <c:pt idx="139" formatCode="0.00">
                  <c:v>38.36</c:v>
                </c:pt>
                <c:pt idx="140" formatCode="0.00">
                  <c:v>42.37</c:v>
                </c:pt>
                <c:pt idx="141">
                  <c:v>28.93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351032"/>
        <c:axId val="582258104"/>
      </c:lineChart>
      <c:catAx>
        <c:axId val="583351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483998466483825"/>
              <c:y val="0.943573427367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225810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582258104"/>
        <c:scaling>
          <c:orientation val="minMax"/>
          <c:max val="5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Average Precipitation (inches)</a:t>
                </a:r>
                <a:endParaRPr lang="en-US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3351032"/>
        <c:crosses val="autoZero"/>
        <c:crossBetween val="between"/>
      </c:valAx>
      <c:spPr>
        <a:gradFill>
          <a:gsLst>
            <a:gs pos="0">
              <a:srgbClr val="EEF8E4"/>
            </a:gs>
            <a:gs pos="100000">
              <a:srgbClr val="A4D76B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Winter Average State-Wide</a:t>
            </a:r>
            <a:r>
              <a:rPr lang="en-US" sz="1200" baseline="0"/>
              <a:t> Temperature Maximum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769857941244"/>
          <c:y val="0.130000082278116"/>
          <c:w val="0.861325223054157"/>
          <c:h val="0.7175198084565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716500076362086"/>
                  <c:y val="-0.25556010827800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cat>
            <c:numRef>
              <c:f>Sheet1!$A$82:$A$124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Sheet1!$F$82:$F$124</c:f>
              <c:numCache>
                <c:formatCode>0.00</c:formatCode>
                <c:ptCount val="43"/>
                <c:pt idx="0">
                  <c:v>29.23333333333317</c:v>
                </c:pt>
                <c:pt idx="1">
                  <c:v>29.23666666666666</c:v>
                </c:pt>
                <c:pt idx="2">
                  <c:v>29.64666666666666</c:v>
                </c:pt>
                <c:pt idx="3">
                  <c:v>30.41999999999999</c:v>
                </c:pt>
                <c:pt idx="4">
                  <c:v>30.45666666666667</c:v>
                </c:pt>
                <c:pt idx="5">
                  <c:v>31.13000000000001</c:v>
                </c:pt>
                <c:pt idx="6">
                  <c:v>37.13666666666638</c:v>
                </c:pt>
                <c:pt idx="7">
                  <c:v>29.62</c:v>
                </c:pt>
                <c:pt idx="8">
                  <c:v>23.49</c:v>
                </c:pt>
                <c:pt idx="9">
                  <c:v>21.81333333333328</c:v>
                </c:pt>
                <c:pt idx="10">
                  <c:v>32.84</c:v>
                </c:pt>
                <c:pt idx="11">
                  <c:v>36.32</c:v>
                </c:pt>
                <c:pt idx="12">
                  <c:v>26.68666666666667</c:v>
                </c:pt>
                <c:pt idx="13">
                  <c:v>35.50333333333333</c:v>
                </c:pt>
                <c:pt idx="14">
                  <c:v>28.52666666666667</c:v>
                </c:pt>
                <c:pt idx="15">
                  <c:v>30.49666666666667</c:v>
                </c:pt>
                <c:pt idx="16">
                  <c:v>28.24333333333316</c:v>
                </c:pt>
                <c:pt idx="17">
                  <c:v>37.73000000000001</c:v>
                </c:pt>
                <c:pt idx="18">
                  <c:v>30.23333333333317</c:v>
                </c:pt>
                <c:pt idx="19">
                  <c:v>33.17666666666639</c:v>
                </c:pt>
                <c:pt idx="20">
                  <c:v>34.27</c:v>
                </c:pt>
                <c:pt idx="21">
                  <c:v>30.66</c:v>
                </c:pt>
                <c:pt idx="22">
                  <c:v>36.74666666666639</c:v>
                </c:pt>
                <c:pt idx="23">
                  <c:v>28.15666666666668</c:v>
                </c:pt>
                <c:pt idx="24">
                  <c:v>27.04333333333316</c:v>
                </c:pt>
                <c:pt idx="25">
                  <c:v>32.11333333333334</c:v>
                </c:pt>
                <c:pt idx="26">
                  <c:v>30.36999999999999</c:v>
                </c:pt>
                <c:pt idx="27">
                  <c:v>28.15333333333328</c:v>
                </c:pt>
                <c:pt idx="28">
                  <c:v>35.04</c:v>
                </c:pt>
                <c:pt idx="29">
                  <c:v>35.21666666666638</c:v>
                </c:pt>
                <c:pt idx="30">
                  <c:v>36.58</c:v>
                </c:pt>
                <c:pt idx="31">
                  <c:v>24.89</c:v>
                </c:pt>
                <c:pt idx="32">
                  <c:v>39.36666666666636</c:v>
                </c:pt>
                <c:pt idx="33">
                  <c:v>33.04333333333333</c:v>
                </c:pt>
                <c:pt idx="34">
                  <c:v>30.91999999999999</c:v>
                </c:pt>
                <c:pt idx="35">
                  <c:v>34.11333333333334</c:v>
                </c:pt>
                <c:pt idx="36">
                  <c:v>34.15</c:v>
                </c:pt>
                <c:pt idx="37">
                  <c:v>31.31333333333328</c:v>
                </c:pt>
                <c:pt idx="38">
                  <c:v>26.23666666666667</c:v>
                </c:pt>
                <c:pt idx="39">
                  <c:v>29.28333333333316</c:v>
                </c:pt>
                <c:pt idx="40">
                  <c:v>24.74666666666667</c:v>
                </c:pt>
                <c:pt idx="41">
                  <c:v>27.11666666666667</c:v>
                </c:pt>
                <c:pt idx="42">
                  <c:v>37.94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295256"/>
        <c:axId val="544959192"/>
      </c:lineChart>
      <c:catAx>
        <c:axId val="533295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4495919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44959192"/>
        <c:scaling>
          <c:orientation val="minMax"/>
          <c:min val="1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Max Temperature (</a:t>
                </a:r>
                <a:r>
                  <a:rPr lang="en-US" sz="900">
                    <a:latin typeface="Calibri"/>
                  </a:rPr>
                  <a:t>°F)</a:t>
                </a:r>
                <a:endParaRPr lang="en-US" sz="9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332952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Summer Average State-Wide Temperature</a:t>
            </a:r>
            <a:r>
              <a:rPr lang="en-US" sz="1200" baseline="0"/>
              <a:t> Maximum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735166724849"/>
          <c:y val="0.117460897325138"/>
          <c:w val="0.864909300130589"/>
          <c:h val="0.72169953677420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45440871615186"/>
                  <c:y val="-0.30856136713318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cat>
            <c:numRef>
              <c:f>Sheet1!$A$82:$A$124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Sheet1!$F$82:$F$124</c:f>
              <c:numCache>
                <c:formatCode>0.00</c:formatCode>
                <c:ptCount val="43"/>
                <c:pt idx="0">
                  <c:v>84.19</c:v>
                </c:pt>
                <c:pt idx="1">
                  <c:v>84.28666666666667</c:v>
                </c:pt>
                <c:pt idx="2">
                  <c:v>82.15333333333297</c:v>
                </c:pt>
                <c:pt idx="3">
                  <c:v>84.07666666666667</c:v>
                </c:pt>
                <c:pt idx="4">
                  <c:v>83.18333333333302</c:v>
                </c:pt>
                <c:pt idx="5">
                  <c:v>84.55333333333309</c:v>
                </c:pt>
                <c:pt idx="6">
                  <c:v>85.09666666666666</c:v>
                </c:pt>
                <c:pt idx="7">
                  <c:v>84.72666666666667</c:v>
                </c:pt>
                <c:pt idx="8">
                  <c:v>83.53333333333325</c:v>
                </c:pt>
                <c:pt idx="9">
                  <c:v>82.48</c:v>
                </c:pt>
                <c:pt idx="10">
                  <c:v>85.79666666666666</c:v>
                </c:pt>
                <c:pt idx="11">
                  <c:v>82.61666666666665</c:v>
                </c:pt>
                <c:pt idx="12">
                  <c:v>81.12</c:v>
                </c:pt>
                <c:pt idx="13">
                  <c:v>87.4666666666667</c:v>
                </c:pt>
                <c:pt idx="14">
                  <c:v>84.6033333333331</c:v>
                </c:pt>
                <c:pt idx="15">
                  <c:v>81.67333333333293</c:v>
                </c:pt>
                <c:pt idx="16">
                  <c:v>82.65</c:v>
                </c:pt>
                <c:pt idx="17">
                  <c:v>84.76</c:v>
                </c:pt>
                <c:pt idx="18">
                  <c:v>88.8</c:v>
                </c:pt>
                <c:pt idx="19">
                  <c:v>83.0833333333331</c:v>
                </c:pt>
                <c:pt idx="20">
                  <c:v>81.82</c:v>
                </c:pt>
                <c:pt idx="21">
                  <c:v>83.9666666666667</c:v>
                </c:pt>
                <c:pt idx="22">
                  <c:v>78.37666666666665</c:v>
                </c:pt>
                <c:pt idx="23">
                  <c:v>79.82666666666667</c:v>
                </c:pt>
                <c:pt idx="24">
                  <c:v>81.06666666666666</c:v>
                </c:pt>
                <c:pt idx="25">
                  <c:v>84.26333333333328</c:v>
                </c:pt>
                <c:pt idx="26">
                  <c:v>80.84333333333328</c:v>
                </c:pt>
                <c:pt idx="27">
                  <c:v>82.34333333333331</c:v>
                </c:pt>
                <c:pt idx="28">
                  <c:v>81.26</c:v>
                </c:pt>
                <c:pt idx="29">
                  <c:v>82.4066666666667</c:v>
                </c:pt>
                <c:pt idx="30">
                  <c:v>81.32</c:v>
                </c:pt>
                <c:pt idx="31">
                  <c:v>82.7</c:v>
                </c:pt>
                <c:pt idx="32">
                  <c:v>84.2166666666667</c:v>
                </c:pt>
                <c:pt idx="33">
                  <c:v>83.0</c:v>
                </c:pt>
                <c:pt idx="34">
                  <c:v>78.48333333333331</c:v>
                </c:pt>
                <c:pt idx="35">
                  <c:v>84.28</c:v>
                </c:pt>
                <c:pt idx="36">
                  <c:v>83.78333333333325</c:v>
                </c:pt>
                <c:pt idx="37">
                  <c:v>83.69333333333311</c:v>
                </c:pt>
                <c:pt idx="38">
                  <c:v>81.85666666666667</c:v>
                </c:pt>
                <c:pt idx="39">
                  <c:v>78.78333333333325</c:v>
                </c:pt>
                <c:pt idx="40">
                  <c:v>83.49333333333331</c:v>
                </c:pt>
                <c:pt idx="41">
                  <c:v>83.39666666666666</c:v>
                </c:pt>
                <c:pt idx="42">
                  <c:v>86.79333333333331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120664"/>
        <c:axId val="544218808"/>
      </c:lineChart>
      <c:catAx>
        <c:axId val="585120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4421880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44218808"/>
        <c:scaling>
          <c:orientation val="minMax"/>
          <c:max val="95.0"/>
          <c:min val="7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Max Temperature (</a:t>
                </a:r>
                <a:r>
                  <a:rPr lang="en-US" sz="900">
                    <a:latin typeface="Calibri"/>
                  </a:rPr>
                  <a:t>°F)</a:t>
                </a:r>
                <a:endParaRPr lang="en-US" sz="9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851206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Summer Average State-Wide</a:t>
            </a:r>
            <a:r>
              <a:rPr lang="en-US" sz="1200" baseline="0"/>
              <a:t> Temperature Minimum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735166724849"/>
          <c:y val="0.118201975541701"/>
          <c:w val="0.864909300130589"/>
          <c:h val="0.72414979673282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0.000911117266120629"/>
                  <c:y val="0.33371883719582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cat>
            <c:numRef>
              <c:f>Sheet1!$A$82:$A$124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Sheet1!$M$82:$M$124</c:f>
              <c:numCache>
                <c:formatCode>0.00</c:formatCode>
                <c:ptCount val="43"/>
                <c:pt idx="0">
                  <c:v>61.04</c:v>
                </c:pt>
                <c:pt idx="1">
                  <c:v>60.22000000000001</c:v>
                </c:pt>
                <c:pt idx="2">
                  <c:v>60.09</c:v>
                </c:pt>
                <c:pt idx="3">
                  <c:v>62.13666666666639</c:v>
                </c:pt>
                <c:pt idx="4">
                  <c:v>59.53666666666639</c:v>
                </c:pt>
                <c:pt idx="5">
                  <c:v>61.68666666666638</c:v>
                </c:pt>
                <c:pt idx="6">
                  <c:v>59.65666666666635</c:v>
                </c:pt>
                <c:pt idx="7">
                  <c:v>60.71666666666639</c:v>
                </c:pt>
                <c:pt idx="8">
                  <c:v>60.41666666666634</c:v>
                </c:pt>
                <c:pt idx="9">
                  <c:v>60.31666666666631</c:v>
                </c:pt>
                <c:pt idx="10">
                  <c:v>62.06333333333333</c:v>
                </c:pt>
                <c:pt idx="11">
                  <c:v>60.84333333333333</c:v>
                </c:pt>
                <c:pt idx="12">
                  <c:v>59.27666666666642</c:v>
                </c:pt>
                <c:pt idx="13">
                  <c:v>63.73000000000001</c:v>
                </c:pt>
                <c:pt idx="14">
                  <c:v>60.91333333333333</c:v>
                </c:pt>
                <c:pt idx="15">
                  <c:v>57.89333333333334</c:v>
                </c:pt>
                <c:pt idx="16">
                  <c:v>61.27666666666642</c:v>
                </c:pt>
                <c:pt idx="17">
                  <c:v>62.73000000000001</c:v>
                </c:pt>
                <c:pt idx="18">
                  <c:v>62.69666666666647</c:v>
                </c:pt>
                <c:pt idx="19">
                  <c:v>60.58333333333334</c:v>
                </c:pt>
                <c:pt idx="20">
                  <c:v>62.08666666666635</c:v>
                </c:pt>
                <c:pt idx="21">
                  <c:v>62.58000000000001</c:v>
                </c:pt>
                <c:pt idx="22">
                  <c:v>56.98666666666635</c:v>
                </c:pt>
                <c:pt idx="23">
                  <c:v>61.56</c:v>
                </c:pt>
                <c:pt idx="24">
                  <c:v>59.82333333333333</c:v>
                </c:pt>
                <c:pt idx="25">
                  <c:v>63.39000000000001</c:v>
                </c:pt>
                <c:pt idx="26">
                  <c:v>60.15333333333333</c:v>
                </c:pt>
                <c:pt idx="27">
                  <c:v>60.81</c:v>
                </c:pt>
                <c:pt idx="28">
                  <c:v>61.89000000000001</c:v>
                </c:pt>
                <c:pt idx="29">
                  <c:v>61.93666666666639</c:v>
                </c:pt>
                <c:pt idx="30">
                  <c:v>60.95666666666635</c:v>
                </c:pt>
                <c:pt idx="31">
                  <c:v>61.60666666666639</c:v>
                </c:pt>
                <c:pt idx="32">
                  <c:v>62.68</c:v>
                </c:pt>
                <c:pt idx="33">
                  <c:v>60.39333333333334</c:v>
                </c:pt>
                <c:pt idx="34">
                  <c:v>57.77333333333333</c:v>
                </c:pt>
                <c:pt idx="35">
                  <c:v>62.10666666666639</c:v>
                </c:pt>
                <c:pt idx="36">
                  <c:v>62.06666666666639</c:v>
                </c:pt>
                <c:pt idx="37">
                  <c:v>62.28666666666639</c:v>
                </c:pt>
                <c:pt idx="38">
                  <c:v>60.20000000000001</c:v>
                </c:pt>
                <c:pt idx="39">
                  <c:v>58.3</c:v>
                </c:pt>
                <c:pt idx="40">
                  <c:v>63.48</c:v>
                </c:pt>
                <c:pt idx="41">
                  <c:v>63.81333333333333</c:v>
                </c:pt>
                <c:pt idx="42">
                  <c:v>62.43333333333334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916232"/>
        <c:axId val="585162712"/>
      </c:lineChart>
      <c:catAx>
        <c:axId val="532916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851627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85162712"/>
        <c:scaling>
          <c:orientation val="minMax"/>
          <c:min val="5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Min Temperature (</a:t>
                </a:r>
                <a:r>
                  <a:rPr lang="en-US" sz="900">
                    <a:latin typeface="Calibri"/>
                  </a:rPr>
                  <a:t>°F)</a:t>
                </a:r>
                <a:endParaRPr lang="en-US" sz="9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329162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Winter</a:t>
            </a:r>
            <a:r>
              <a:rPr lang="en-US" sz="1200" baseline="0"/>
              <a:t> Average State-Wide Temperature Minimum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587642993071"/>
          <c:y val="0.139673078839829"/>
          <c:w val="0.863507438002328"/>
          <c:h val="0.70217980663809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812316627361025"/>
                  <c:y val="-0.22975015781255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cat>
            <c:numRef>
              <c:f>Sheet1!$A$82:$A$124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Sheet1!$M$82:$M$124</c:f>
              <c:numCache>
                <c:formatCode>0.00</c:formatCode>
                <c:ptCount val="43"/>
                <c:pt idx="0">
                  <c:v>9.74666666666667</c:v>
                </c:pt>
                <c:pt idx="1">
                  <c:v>10.91666666666667</c:v>
                </c:pt>
                <c:pt idx="2">
                  <c:v>11.06</c:v>
                </c:pt>
                <c:pt idx="3">
                  <c:v>13.96</c:v>
                </c:pt>
                <c:pt idx="4">
                  <c:v>13.1</c:v>
                </c:pt>
                <c:pt idx="5">
                  <c:v>14.41</c:v>
                </c:pt>
                <c:pt idx="6">
                  <c:v>16.94333333333314</c:v>
                </c:pt>
                <c:pt idx="7">
                  <c:v>6.223333333333338</c:v>
                </c:pt>
                <c:pt idx="8">
                  <c:v>4.93666666666667</c:v>
                </c:pt>
                <c:pt idx="9">
                  <c:v>3.38</c:v>
                </c:pt>
                <c:pt idx="10">
                  <c:v>14.77666666666667</c:v>
                </c:pt>
                <c:pt idx="11">
                  <c:v>15.01333333333334</c:v>
                </c:pt>
                <c:pt idx="12">
                  <c:v>7.83666666666667</c:v>
                </c:pt>
                <c:pt idx="13">
                  <c:v>20.13000000000001</c:v>
                </c:pt>
                <c:pt idx="14">
                  <c:v>11.32666666666668</c:v>
                </c:pt>
                <c:pt idx="15">
                  <c:v>10.79333333333333</c:v>
                </c:pt>
                <c:pt idx="16">
                  <c:v>9.850000000000004</c:v>
                </c:pt>
                <c:pt idx="17">
                  <c:v>19.76333333333314</c:v>
                </c:pt>
                <c:pt idx="18">
                  <c:v>12.32666666666668</c:v>
                </c:pt>
                <c:pt idx="19">
                  <c:v>13.49333333333333</c:v>
                </c:pt>
                <c:pt idx="20">
                  <c:v>14.02333333333333</c:v>
                </c:pt>
                <c:pt idx="21">
                  <c:v>11.74666666666667</c:v>
                </c:pt>
                <c:pt idx="22">
                  <c:v>21.26333333333314</c:v>
                </c:pt>
                <c:pt idx="23">
                  <c:v>12.87666666666667</c:v>
                </c:pt>
                <c:pt idx="24">
                  <c:v>9.15</c:v>
                </c:pt>
                <c:pt idx="25">
                  <c:v>15.60333333333333</c:v>
                </c:pt>
                <c:pt idx="26">
                  <c:v>12.52333333333333</c:v>
                </c:pt>
                <c:pt idx="27">
                  <c:v>11.81</c:v>
                </c:pt>
                <c:pt idx="28">
                  <c:v>21.88666666666667</c:v>
                </c:pt>
                <c:pt idx="29">
                  <c:v>17.28333333333314</c:v>
                </c:pt>
                <c:pt idx="30">
                  <c:v>16.73333333333315</c:v>
                </c:pt>
                <c:pt idx="31">
                  <c:v>7.34</c:v>
                </c:pt>
                <c:pt idx="32">
                  <c:v>19.52</c:v>
                </c:pt>
                <c:pt idx="33">
                  <c:v>12.03666666666667</c:v>
                </c:pt>
                <c:pt idx="34">
                  <c:v>13.93</c:v>
                </c:pt>
                <c:pt idx="35">
                  <c:v>16.62333333333315</c:v>
                </c:pt>
                <c:pt idx="36">
                  <c:v>16.63000000000001</c:v>
                </c:pt>
                <c:pt idx="37">
                  <c:v>13.69666666666667</c:v>
                </c:pt>
                <c:pt idx="38">
                  <c:v>8.88666666666668</c:v>
                </c:pt>
                <c:pt idx="39">
                  <c:v>8.723333333333331</c:v>
                </c:pt>
                <c:pt idx="40">
                  <c:v>8.54666666666667</c:v>
                </c:pt>
                <c:pt idx="41">
                  <c:v>9.936666666666672</c:v>
                </c:pt>
                <c:pt idx="42">
                  <c:v>19.88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648488"/>
        <c:axId val="566623560"/>
      </c:lineChart>
      <c:catAx>
        <c:axId val="534648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6662356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66623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Min</a:t>
                </a:r>
                <a:r>
                  <a:rPr lang="en-US" sz="900" baseline="0"/>
                  <a:t> Temperature (</a:t>
                </a:r>
                <a:r>
                  <a:rPr lang="en-US" sz="900" baseline="0">
                    <a:latin typeface="Calibri"/>
                  </a:rPr>
                  <a:t>°F)</a:t>
                </a:r>
                <a:endParaRPr lang="en-US" sz="9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346484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Winter Average State-Wide</a:t>
            </a:r>
            <a:r>
              <a:rPr lang="en-US" sz="1200" baseline="0"/>
              <a:t> Temperature Maximum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769857941244"/>
          <c:y val="0.130000082278116"/>
          <c:w val="0.861325223054157"/>
          <c:h val="0.7175198084565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716500076362086"/>
                  <c:y val="-0.25556010827800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cat>
            <c:numRef>
              <c:f>Sheet1!$A$82:$A$124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Sheet1!$F$82:$F$124</c:f>
              <c:numCache>
                <c:formatCode>0.00</c:formatCode>
                <c:ptCount val="43"/>
                <c:pt idx="0">
                  <c:v>29.23333333333315</c:v>
                </c:pt>
                <c:pt idx="1">
                  <c:v>29.23666666666666</c:v>
                </c:pt>
                <c:pt idx="2">
                  <c:v>29.64666666666666</c:v>
                </c:pt>
                <c:pt idx="3">
                  <c:v>30.41999999999999</c:v>
                </c:pt>
                <c:pt idx="4">
                  <c:v>30.45666666666667</c:v>
                </c:pt>
                <c:pt idx="5">
                  <c:v>31.13000000000001</c:v>
                </c:pt>
                <c:pt idx="6">
                  <c:v>37.13666666666634</c:v>
                </c:pt>
                <c:pt idx="7">
                  <c:v>29.62</c:v>
                </c:pt>
                <c:pt idx="8">
                  <c:v>23.49</c:v>
                </c:pt>
                <c:pt idx="9">
                  <c:v>21.81333333333328</c:v>
                </c:pt>
                <c:pt idx="10">
                  <c:v>32.84</c:v>
                </c:pt>
                <c:pt idx="11">
                  <c:v>36.32</c:v>
                </c:pt>
                <c:pt idx="12">
                  <c:v>26.68666666666667</c:v>
                </c:pt>
                <c:pt idx="13">
                  <c:v>35.50333333333333</c:v>
                </c:pt>
                <c:pt idx="14">
                  <c:v>28.52666666666667</c:v>
                </c:pt>
                <c:pt idx="15">
                  <c:v>30.49666666666667</c:v>
                </c:pt>
                <c:pt idx="16">
                  <c:v>28.24333333333314</c:v>
                </c:pt>
                <c:pt idx="17">
                  <c:v>37.73000000000001</c:v>
                </c:pt>
                <c:pt idx="18">
                  <c:v>30.23333333333315</c:v>
                </c:pt>
                <c:pt idx="19">
                  <c:v>33.17666666666636</c:v>
                </c:pt>
                <c:pt idx="20">
                  <c:v>34.27</c:v>
                </c:pt>
                <c:pt idx="21">
                  <c:v>30.66</c:v>
                </c:pt>
                <c:pt idx="22">
                  <c:v>36.74666666666636</c:v>
                </c:pt>
                <c:pt idx="23">
                  <c:v>28.15666666666668</c:v>
                </c:pt>
                <c:pt idx="24">
                  <c:v>27.04333333333314</c:v>
                </c:pt>
                <c:pt idx="25">
                  <c:v>32.11333333333334</c:v>
                </c:pt>
                <c:pt idx="26">
                  <c:v>30.36999999999999</c:v>
                </c:pt>
                <c:pt idx="27">
                  <c:v>28.15333333333328</c:v>
                </c:pt>
                <c:pt idx="28">
                  <c:v>35.04</c:v>
                </c:pt>
                <c:pt idx="29">
                  <c:v>35.21666666666634</c:v>
                </c:pt>
                <c:pt idx="30">
                  <c:v>36.58</c:v>
                </c:pt>
                <c:pt idx="31">
                  <c:v>24.89</c:v>
                </c:pt>
                <c:pt idx="32">
                  <c:v>39.36666666666633</c:v>
                </c:pt>
                <c:pt idx="33">
                  <c:v>33.04333333333333</c:v>
                </c:pt>
                <c:pt idx="34">
                  <c:v>30.91999999999999</c:v>
                </c:pt>
                <c:pt idx="35">
                  <c:v>34.11333333333334</c:v>
                </c:pt>
                <c:pt idx="36">
                  <c:v>34.15</c:v>
                </c:pt>
                <c:pt idx="37">
                  <c:v>31.31333333333328</c:v>
                </c:pt>
                <c:pt idx="38">
                  <c:v>26.23666666666667</c:v>
                </c:pt>
                <c:pt idx="39">
                  <c:v>29.28333333333314</c:v>
                </c:pt>
                <c:pt idx="40">
                  <c:v>24.74666666666667</c:v>
                </c:pt>
                <c:pt idx="41">
                  <c:v>27.11666666666667</c:v>
                </c:pt>
                <c:pt idx="42">
                  <c:v>37.94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026872"/>
        <c:axId val="434666408"/>
      </c:lineChart>
      <c:catAx>
        <c:axId val="567026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3466640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34666408"/>
        <c:scaling>
          <c:orientation val="minMax"/>
          <c:min val="1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Max Temperature (</a:t>
                </a:r>
                <a:r>
                  <a:rPr lang="en-US" sz="900">
                    <a:latin typeface="Calibri"/>
                  </a:rPr>
                  <a:t>°F)</a:t>
                </a:r>
                <a:endParaRPr lang="en-US" sz="9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67026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Summer Average State-Wide Temperature</a:t>
            </a:r>
            <a:r>
              <a:rPr lang="en-US" sz="1200" baseline="0"/>
              <a:t> Maximum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735166724849"/>
          <c:y val="0.117460897325138"/>
          <c:w val="0.864909300130589"/>
          <c:h val="0.72169953677420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-0.0045440871615186"/>
                  <c:y val="-0.30856136713318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cat>
            <c:numRef>
              <c:f>Sheet1!$A$82:$A$124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Sheet1!$F$82:$F$124</c:f>
              <c:numCache>
                <c:formatCode>0.00</c:formatCode>
                <c:ptCount val="43"/>
                <c:pt idx="0">
                  <c:v>84.19</c:v>
                </c:pt>
                <c:pt idx="1">
                  <c:v>84.28666666666667</c:v>
                </c:pt>
                <c:pt idx="2">
                  <c:v>82.15333333333294</c:v>
                </c:pt>
                <c:pt idx="3">
                  <c:v>84.07666666666667</c:v>
                </c:pt>
                <c:pt idx="4">
                  <c:v>83.18333333333298</c:v>
                </c:pt>
                <c:pt idx="5">
                  <c:v>84.55333333333306</c:v>
                </c:pt>
                <c:pt idx="6">
                  <c:v>85.09666666666666</c:v>
                </c:pt>
                <c:pt idx="7">
                  <c:v>84.72666666666667</c:v>
                </c:pt>
                <c:pt idx="8">
                  <c:v>83.53333333333325</c:v>
                </c:pt>
                <c:pt idx="9">
                  <c:v>82.48</c:v>
                </c:pt>
                <c:pt idx="10">
                  <c:v>85.79666666666666</c:v>
                </c:pt>
                <c:pt idx="11">
                  <c:v>82.61666666666665</c:v>
                </c:pt>
                <c:pt idx="12">
                  <c:v>81.12</c:v>
                </c:pt>
                <c:pt idx="13">
                  <c:v>87.4666666666667</c:v>
                </c:pt>
                <c:pt idx="14">
                  <c:v>84.60333333333307</c:v>
                </c:pt>
                <c:pt idx="15">
                  <c:v>81.67333333333289</c:v>
                </c:pt>
                <c:pt idx="16">
                  <c:v>82.65</c:v>
                </c:pt>
                <c:pt idx="17">
                  <c:v>84.76</c:v>
                </c:pt>
                <c:pt idx="18">
                  <c:v>88.8</c:v>
                </c:pt>
                <c:pt idx="19">
                  <c:v>83.08333333333307</c:v>
                </c:pt>
                <c:pt idx="20">
                  <c:v>81.82</c:v>
                </c:pt>
                <c:pt idx="21">
                  <c:v>83.9666666666667</c:v>
                </c:pt>
                <c:pt idx="22">
                  <c:v>78.37666666666665</c:v>
                </c:pt>
                <c:pt idx="23">
                  <c:v>79.82666666666667</c:v>
                </c:pt>
                <c:pt idx="24">
                  <c:v>81.06666666666666</c:v>
                </c:pt>
                <c:pt idx="25">
                  <c:v>84.26333333333328</c:v>
                </c:pt>
                <c:pt idx="26">
                  <c:v>80.84333333333328</c:v>
                </c:pt>
                <c:pt idx="27">
                  <c:v>82.34333333333331</c:v>
                </c:pt>
                <c:pt idx="28">
                  <c:v>81.26</c:v>
                </c:pt>
                <c:pt idx="29">
                  <c:v>82.4066666666667</c:v>
                </c:pt>
                <c:pt idx="30">
                  <c:v>81.32</c:v>
                </c:pt>
                <c:pt idx="31">
                  <c:v>82.7</c:v>
                </c:pt>
                <c:pt idx="32">
                  <c:v>84.2166666666667</c:v>
                </c:pt>
                <c:pt idx="33">
                  <c:v>83.0</c:v>
                </c:pt>
                <c:pt idx="34">
                  <c:v>78.48333333333331</c:v>
                </c:pt>
                <c:pt idx="35">
                  <c:v>84.28</c:v>
                </c:pt>
                <c:pt idx="36">
                  <c:v>83.78333333333325</c:v>
                </c:pt>
                <c:pt idx="37">
                  <c:v>83.69333333333309</c:v>
                </c:pt>
                <c:pt idx="38">
                  <c:v>81.85666666666667</c:v>
                </c:pt>
                <c:pt idx="39">
                  <c:v>78.78333333333325</c:v>
                </c:pt>
                <c:pt idx="40">
                  <c:v>83.49333333333331</c:v>
                </c:pt>
                <c:pt idx="41">
                  <c:v>83.39666666666666</c:v>
                </c:pt>
                <c:pt idx="42">
                  <c:v>86.79333333333331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302904"/>
        <c:axId val="566308360"/>
      </c:lineChart>
      <c:catAx>
        <c:axId val="566302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6630836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66308360"/>
        <c:scaling>
          <c:orientation val="minMax"/>
          <c:max val="95.0"/>
          <c:min val="7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Max Temperature (</a:t>
                </a:r>
                <a:r>
                  <a:rPr lang="en-US" sz="900">
                    <a:latin typeface="Calibri"/>
                  </a:rPr>
                  <a:t>°F)</a:t>
                </a:r>
                <a:endParaRPr lang="en-US" sz="9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663029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Summer Average State-Wide</a:t>
            </a:r>
            <a:r>
              <a:rPr lang="en-US" sz="1200" baseline="0"/>
              <a:t> Temperature Minimum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735166724849"/>
          <c:y val="0.118201975541701"/>
          <c:w val="0.864909300130589"/>
          <c:h val="0.72414979673282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trendline>
            <c:trendlineType val="linear"/>
            <c:dispRSqr val="1"/>
            <c:dispEq val="0"/>
            <c:trendlineLbl>
              <c:layout>
                <c:manualLayout>
                  <c:x val="0.000911117266120629"/>
                  <c:y val="0.33371883719582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cat>
            <c:numRef>
              <c:f>Sheet1!$A$82:$A$124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Sheet1!$M$82:$M$124</c:f>
              <c:numCache>
                <c:formatCode>0.00</c:formatCode>
                <c:ptCount val="43"/>
                <c:pt idx="0">
                  <c:v>61.04</c:v>
                </c:pt>
                <c:pt idx="1">
                  <c:v>60.22000000000001</c:v>
                </c:pt>
                <c:pt idx="2">
                  <c:v>60.09</c:v>
                </c:pt>
                <c:pt idx="3">
                  <c:v>62.13666666666636</c:v>
                </c:pt>
                <c:pt idx="4">
                  <c:v>59.53666666666636</c:v>
                </c:pt>
                <c:pt idx="5">
                  <c:v>61.68666666666634</c:v>
                </c:pt>
                <c:pt idx="6">
                  <c:v>59.65666666666631</c:v>
                </c:pt>
                <c:pt idx="7">
                  <c:v>60.71666666666636</c:v>
                </c:pt>
                <c:pt idx="8">
                  <c:v>60.4166666666663</c:v>
                </c:pt>
                <c:pt idx="9">
                  <c:v>60.31666666666627</c:v>
                </c:pt>
                <c:pt idx="10">
                  <c:v>62.06333333333333</c:v>
                </c:pt>
                <c:pt idx="11">
                  <c:v>60.84333333333333</c:v>
                </c:pt>
                <c:pt idx="12">
                  <c:v>59.27666666666639</c:v>
                </c:pt>
                <c:pt idx="13">
                  <c:v>63.73000000000001</c:v>
                </c:pt>
                <c:pt idx="14">
                  <c:v>60.91333333333333</c:v>
                </c:pt>
                <c:pt idx="15">
                  <c:v>57.89333333333334</c:v>
                </c:pt>
                <c:pt idx="16">
                  <c:v>61.27666666666639</c:v>
                </c:pt>
                <c:pt idx="17">
                  <c:v>62.73000000000001</c:v>
                </c:pt>
                <c:pt idx="18">
                  <c:v>62.69666666666645</c:v>
                </c:pt>
                <c:pt idx="19">
                  <c:v>60.58333333333334</c:v>
                </c:pt>
                <c:pt idx="20">
                  <c:v>62.08666666666631</c:v>
                </c:pt>
                <c:pt idx="21">
                  <c:v>62.58000000000001</c:v>
                </c:pt>
                <c:pt idx="22">
                  <c:v>56.98666666666631</c:v>
                </c:pt>
                <c:pt idx="23">
                  <c:v>61.56</c:v>
                </c:pt>
                <c:pt idx="24">
                  <c:v>59.82333333333333</c:v>
                </c:pt>
                <c:pt idx="25">
                  <c:v>63.39000000000001</c:v>
                </c:pt>
                <c:pt idx="26">
                  <c:v>60.15333333333333</c:v>
                </c:pt>
                <c:pt idx="27">
                  <c:v>60.81</c:v>
                </c:pt>
                <c:pt idx="28">
                  <c:v>61.89000000000001</c:v>
                </c:pt>
                <c:pt idx="29">
                  <c:v>61.93666666666636</c:v>
                </c:pt>
                <c:pt idx="30">
                  <c:v>60.95666666666631</c:v>
                </c:pt>
                <c:pt idx="31">
                  <c:v>61.60666666666636</c:v>
                </c:pt>
                <c:pt idx="32">
                  <c:v>62.68</c:v>
                </c:pt>
                <c:pt idx="33">
                  <c:v>60.39333333333334</c:v>
                </c:pt>
                <c:pt idx="34">
                  <c:v>57.77333333333333</c:v>
                </c:pt>
                <c:pt idx="35">
                  <c:v>62.10666666666636</c:v>
                </c:pt>
                <c:pt idx="36">
                  <c:v>62.06666666666636</c:v>
                </c:pt>
                <c:pt idx="37">
                  <c:v>62.28666666666636</c:v>
                </c:pt>
                <c:pt idx="38">
                  <c:v>60.20000000000001</c:v>
                </c:pt>
                <c:pt idx="39">
                  <c:v>58.3</c:v>
                </c:pt>
                <c:pt idx="40">
                  <c:v>63.48</c:v>
                </c:pt>
                <c:pt idx="41">
                  <c:v>63.81333333333333</c:v>
                </c:pt>
                <c:pt idx="42">
                  <c:v>62.43333333333334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155864"/>
        <c:axId val="448063592"/>
      </c:lineChart>
      <c:catAx>
        <c:axId val="586155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4806359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48063592"/>
        <c:scaling>
          <c:orientation val="minMax"/>
          <c:min val="5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Min Temperature (</a:t>
                </a:r>
                <a:r>
                  <a:rPr lang="en-US" sz="900">
                    <a:latin typeface="Calibri"/>
                  </a:rPr>
                  <a:t>°F)</a:t>
                </a:r>
                <a:endParaRPr lang="en-US" sz="9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861558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Number of Days with</a:t>
            </a:r>
            <a:r>
              <a:rPr lang="en-US" sz="2000" baseline="0" dirty="0"/>
              <a:t> a Maximum Temperature Greater Than </a:t>
            </a:r>
            <a:endParaRPr lang="en-US" sz="2000" baseline="0" dirty="0" smtClean="0"/>
          </a:p>
          <a:p>
            <a:pPr>
              <a:defRPr/>
            </a:pPr>
            <a:r>
              <a:rPr lang="en-US" sz="2000" baseline="0" dirty="0" smtClean="0"/>
              <a:t>or </a:t>
            </a:r>
            <a:r>
              <a:rPr lang="en-US" sz="2000" baseline="0" dirty="0"/>
              <a:t>Equal to 100</a:t>
            </a:r>
            <a:r>
              <a:rPr lang="en-US" sz="2000" baseline="0" dirty="0">
                <a:latin typeface="Calibri"/>
              </a:rPr>
              <a:t>°</a:t>
            </a:r>
            <a:r>
              <a:rPr lang="en-US" sz="2000" b="1" i="0" u="none" strike="noStrike" baseline="0" dirty="0">
                <a:latin typeface="+mn-lt"/>
              </a:rPr>
              <a:t>F</a:t>
            </a:r>
            <a:endParaRPr lang="en-US" sz="2000" dirty="0"/>
          </a:p>
        </c:rich>
      </c:tx>
      <c:layout>
        <c:manualLayout>
          <c:xMode val="edge"/>
          <c:yMode val="edge"/>
          <c:x val="0.131058617672791"/>
          <c:y val="0.01971427224291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85670480510325"/>
          <c:y val="0.189716153750001"/>
          <c:w val="0.887755438337199"/>
          <c:h val="0.676451789486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numRef>
              <c:f>'# Tmax &gt; 100'!$A$26:$A$68</c:f>
              <c:numCache>
                <c:formatCode>General</c:formatCode>
                <c:ptCount val="43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</c:numCache>
            </c:numRef>
          </c:cat>
          <c:val>
            <c:numRef>
              <c:f>'# Tmax &gt; 100'!$B$26:$B$68</c:f>
              <c:numCache>
                <c:formatCode>General</c:formatCode>
                <c:ptCount val="4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7.0</c:v>
                </c:pt>
                <c:pt idx="5">
                  <c:v>0.0</c:v>
                </c:pt>
                <c:pt idx="6">
                  <c:v>0.0</c:v>
                </c:pt>
                <c:pt idx="7">
                  <c:v>8.0</c:v>
                </c:pt>
                <c:pt idx="8">
                  <c:v>0.0</c:v>
                </c:pt>
                <c:pt idx="9">
                  <c:v>0.0</c:v>
                </c:pt>
                <c:pt idx="10">
                  <c:v>2.0</c:v>
                </c:pt>
                <c:pt idx="11">
                  <c:v>0.0</c:v>
                </c:pt>
                <c:pt idx="12">
                  <c:v>0.0</c:v>
                </c:pt>
                <c:pt idx="13">
                  <c:v>13.0</c:v>
                </c:pt>
                <c:pt idx="14">
                  <c:v>2.0</c:v>
                </c:pt>
                <c:pt idx="15">
                  <c:v>1.0</c:v>
                </c:pt>
                <c:pt idx="16">
                  <c:v>0.0</c:v>
                </c:pt>
                <c:pt idx="17">
                  <c:v>2.0</c:v>
                </c:pt>
                <c:pt idx="18">
                  <c:v>10.0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2.0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1.0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2.0</c:v>
                </c:pt>
                <c:pt idx="34">
                  <c:v>0.0</c:v>
                </c:pt>
                <c:pt idx="35">
                  <c:v>0.0</c:v>
                </c:pt>
                <c:pt idx="36">
                  <c:v>1.0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11.0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106936"/>
        <c:axId val="461796888"/>
      </c:lineChart>
      <c:catAx>
        <c:axId val="462106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179688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61796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2106936"/>
        <c:crosses val="autoZero"/>
        <c:crossBetween val="between"/>
      </c:valAx>
      <c:spPr>
        <a:gradFill>
          <a:gsLst>
            <a:gs pos="0">
              <a:srgbClr val="FACDA8"/>
            </a:gs>
            <a:gs pos="100000">
              <a:srgbClr val="EC7C4A"/>
            </a:gs>
          </a:gsLst>
          <a:lin ang="5400000" scaled="0"/>
        </a:gradFill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C644-870B-49A9-85A0-AF54458653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2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5914-DF5F-5E46-9073-4E5C0EB1EA53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A48B-FB17-344D-91D5-BEC7B738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04999"/>
          </a:xfrm>
        </p:spPr>
        <p:txBody>
          <a:bodyPr/>
          <a:lstStyle/>
          <a:p>
            <a:pPr algn="ctr"/>
            <a:r>
              <a:rPr lang="en-US" dirty="0" smtClean="0"/>
              <a:t>Welcome to</a:t>
            </a:r>
            <a:br>
              <a:rPr lang="en-US" dirty="0" smtClean="0"/>
            </a:br>
            <a:r>
              <a:rPr lang="en-US" dirty="0" smtClean="0"/>
              <a:t>ANR at Noon</a:t>
            </a:r>
            <a:br>
              <a:rPr lang="en-US" dirty="0" smtClean="0"/>
            </a:br>
            <a:r>
              <a:rPr lang="en-US" sz="2000" dirty="0" smtClean="0"/>
              <a:t>January 18, 2013</a:t>
            </a:r>
            <a:endParaRPr lang="en-US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Adapting to Climate Change in Iowa:  </a:t>
            </a:r>
            <a:endParaRPr lang="en-US" b="1" dirty="0" smtClean="0"/>
          </a:p>
          <a:p>
            <a:r>
              <a:rPr lang="en-US" b="1" dirty="0" smtClean="0"/>
              <a:t>Past </a:t>
            </a:r>
            <a:r>
              <a:rPr lang="en-US" b="1" dirty="0"/>
              <a:t>and </a:t>
            </a:r>
            <a:r>
              <a:rPr lang="en-US" b="1" dirty="0" smtClean="0"/>
              <a:t>Future</a:t>
            </a:r>
            <a:endParaRPr lang="en-US" sz="1100" b="1" dirty="0" smtClean="0"/>
          </a:p>
          <a:p>
            <a:endParaRPr lang="en-US" sz="1100" b="1" dirty="0"/>
          </a:p>
          <a:p>
            <a:r>
              <a:rPr lang="en-US" sz="3300" b="1" dirty="0" smtClean="0"/>
              <a:t>Dr. Gene </a:t>
            </a:r>
            <a:r>
              <a:rPr lang="en-US" sz="3300" b="1" dirty="0" err="1" smtClean="0"/>
              <a:t>Takle</a:t>
            </a:r>
            <a:r>
              <a:rPr lang="en-US" sz="3300" b="1" dirty="0" smtClean="0"/>
              <a:t>, </a:t>
            </a:r>
          </a:p>
          <a:p>
            <a:endParaRPr lang="en-US" sz="1100" dirty="0" smtClean="0"/>
          </a:p>
          <a:p>
            <a:r>
              <a:rPr lang="en-US" sz="2600" dirty="0" smtClean="0"/>
              <a:t>Professor of Agronomy,</a:t>
            </a:r>
          </a:p>
          <a:p>
            <a:r>
              <a:rPr lang="en-US" sz="2600" dirty="0" smtClean="0"/>
              <a:t>Dept. of Geological &amp; Atmospheric Sciences </a:t>
            </a:r>
          </a:p>
          <a:p>
            <a:endParaRPr lang="en-US" dirty="0"/>
          </a:p>
        </p:txBody>
      </p:sp>
      <p:pic>
        <p:nvPicPr>
          <p:cNvPr id="2" name="Picture 1" descr="Title E&amp;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215707"/>
            <a:ext cx="4902200" cy="5642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84" y="1285042"/>
            <a:ext cx="4037116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7AC"/>
                </a:solidFill>
              </a:rPr>
              <a:t>Climate changes are both </a:t>
            </a:r>
            <a:r>
              <a:rPr lang="en-US" sz="2400" b="1" dirty="0" smtClean="0">
                <a:solidFill>
                  <a:srgbClr val="708F24"/>
                </a:solidFill>
              </a:rPr>
              <a:t>favorable</a:t>
            </a:r>
            <a:r>
              <a:rPr lang="en-US" sz="2400" b="1" dirty="0" smtClean="0">
                <a:solidFill>
                  <a:srgbClr val="0067AC"/>
                </a:solidFill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unfavorable</a:t>
            </a:r>
            <a:r>
              <a:rPr lang="en-US" sz="2400" b="1" dirty="0" smtClean="0">
                <a:solidFill>
                  <a:srgbClr val="0067AC"/>
                </a:solidFill>
              </a:rPr>
              <a:t> to agriculture </a:t>
            </a:r>
          </a:p>
          <a:p>
            <a:endParaRPr lang="en-US" dirty="0"/>
          </a:p>
          <a:p>
            <a:r>
              <a:rPr lang="en-US" dirty="0" smtClean="0"/>
              <a:t>Lengthening of the growing season</a:t>
            </a:r>
          </a:p>
          <a:p>
            <a:r>
              <a:rPr lang="en-US" dirty="0"/>
              <a:t>	</a:t>
            </a:r>
            <a:r>
              <a:rPr lang="en-US" sz="1600" dirty="0" smtClean="0">
                <a:solidFill>
                  <a:srgbClr val="708F24"/>
                </a:solidFill>
              </a:rPr>
              <a:t>higher yields of commodity crops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Reduction in number of frost days</a:t>
            </a:r>
          </a:p>
          <a:p>
            <a:r>
              <a:rPr lang="en-US" dirty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reduced chilling hours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708F24"/>
                </a:solidFill>
              </a:rPr>
              <a:t>reduced frost damage to some crops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Number of dry days </a:t>
            </a:r>
            <a:r>
              <a:rPr lang="en-US" dirty="0" smtClean="0">
                <a:solidFill>
                  <a:srgbClr val="708F24"/>
                </a:solidFill>
              </a:rPr>
              <a:t>increases</a:t>
            </a:r>
            <a:r>
              <a:rPr lang="en-US" dirty="0" smtClean="0">
                <a:solidFill>
                  <a:srgbClr val="000000"/>
                </a:solidFill>
              </a:rPr>
              <a:t> is east, west and south, </a:t>
            </a:r>
            <a:r>
              <a:rPr lang="en-US" dirty="0" smtClean="0">
                <a:solidFill>
                  <a:srgbClr val="FF0000"/>
                </a:solidFill>
              </a:rPr>
              <a:t>decreases</a:t>
            </a:r>
            <a:r>
              <a:rPr lang="en-US" dirty="0" smtClean="0">
                <a:solidFill>
                  <a:srgbClr val="000000"/>
                </a:solidFill>
              </a:rPr>
              <a:t> in north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708F24"/>
                </a:solidFill>
              </a:rPr>
              <a:t>increased number of field work days</a:t>
            </a:r>
          </a:p>
          <a:p>
            <a:r>
              <a:rPr lang="en-US" sz="1600" dirty="0">
                <a:solidFill>
                  <a:srgbClr val="708F24"/>
                </a:solidFill>
              </a:rPr>
              <a:t>	</a:t>
            </a:r>
            <a:r>
              <a:rPr lang="en-US" sz="1600" dirty="0">
                <a:solidFill>
                  <a:srgbClr val="FF0000"/>
                </a:solidFill>
              </a:rPr>
              <a:t>increased moisture stress, pathogens</a:t>
            </a:r>
            <a:endParaRPr lang="en-US" sz="1600" dirty="0" smtClean="0">
              <a:solidFill>
                <a:srgbClr val="708F24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	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Increase in number of hot nights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reduced grain weight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reduced weight gain in meat animals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1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4673600" y="6368411"/>
            <a:ext cx="447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B21524"/>
                </a:solidFill>
              </a:rPr>
              <a:t>Karl, T. R., J. M. </a:t>
            </a:r>
            <a:r>
              <a:rPr lang="en-US" sz="1000" dirty="0" err="1">
                <a:solidFill>
                  <a:srgbClr val="B21524"/>
                </a:solidFill>
              </a:rPr>
              <a:t>Melillo</a:t>
            </a:r>
            <a:r>
              <a:rPr lang="en-US" sz="1000" dirty="0">
                <a:solidFill>
                  <a:srgbClr val="B21524"/>
                </a:solidFill>
              </a:rPr>
              <a:t>, and T. C. Peterson, (eds.), 2009:  Global Climate Change Impacts in the United States. Cambridge University Press, 2009, 196pp.</a:t>
            </a:r>
          </a:p>
        </p:txBody>
      </p:sp>
    </p:spTree>
    <p:extLst>
      <p:ext uri="{BB962C8B-B14F-4D97-AF65-F5344CB8AC3E}">
        <p14:creationId xmlns:p14="http://schemas.microsoft.com/office/powerpoint/2010/main" val="88549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30359"/>
              </p:ext>
            </p:extLst>
          </p:nvPr>
        </p:nvGraphicFramePr>
        <p:xfrm>
          <a:off x="0" y="203835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44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520390"/>
              </p:ext>
            </p:extLst>
          </p:nvPr>
        </p:nvGraphicFramePr>
        <p:xfrm>
          <a:off x="0" y="203835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ft Brace 9"/>
          <p:cNvSpPr>
            <a:spLocks/>
          </p:cNvSpPr>
          <p:nvPr/>
        </p:nvSpPr>
        <p:spPr bwMode="auto">
          <a:xfrm rot="5400000" flipH="1">
            <a:off x="7950198" y="4483099"/>
            <a:ext cx="431800" cy="1117601"/>
          </a:xfrm>
          <a:prstGeom prst="leftBrace">
            <a:avLst>
              <a:gd name="adj1" fmla="val 8331"/>
              <a:gd name="adj2" fmla="val 50591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7600" y="5398076"/>
            <a:ext cx="2527299" cy="7620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97600" y="5461000"/>
            <a:ext cx="2527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1990-2011 highly favorable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for crops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2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71123"/>
              </p:ext>
            </p:extLst>
          </p:nvPr>
        </p:nvGraphicFramePr>
        <p:xfrm>
          <a:off x="0" y="203835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982133" y="2924413"/>
            <a:ext cx="146667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6667" y="2994529"/>
            <a:ext cx="775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91366" y="2685264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105400" y="2907479"/>
            <a:ext cx="3810000" cy="7535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105399" y="4724400"/>
            <a:ext cx="3111501" cy="67892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581332" y="4869924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4267" y="4989620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8186" y="4869924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4400" y="3082397"/>
            <a:ext cx="8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297766" y="5347892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Totals </a:t>
            </a:r>
            <a:r>
              <a:rPr lang="en-US" sz="2400" b="1" dirty="0" smtClean="0">
                <a:solidFill>
                  <a:srgbClr val="FF0000"/>
                </a:solidFill>
              </a:rPr>
              <a:t>below 25”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685211" y="5192225"/>
            <a:ext cx="98425" cy="94061"/>
          </a:xfrm>
          <a:prstGeom prst="ellipse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12787" y="5053995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8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.hayhoe.narccap.1yr.apr.sep.p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27464"/>
            <a:ext cx="6605461" cy="503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C4DE1"/>
                </a:solidFill>
              </a:rPr>
              <a:t>Projected Future Variability in Growing Season Precipitation for Iowa</a:t>
            </a:r>
            <a:endParaRPr lang="en-US" sz="2400" b="1" dirty="0">
              <a:solidFill>
                <a:srgbClr val="3C4D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900" y="2925177"/>
            <a:ext cx="2006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high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300" y="6070600"/>
            <a:ext cx="2260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low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41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CJ Anderson, ISU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498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.hayhoe.narccap.1yr.apr.sep.p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27464"/>
            <a:ext cx="6605461" cy="503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C4DE1"/>
                </a:solidFill>
              </a:rPr>
              <a:t>Future Variability in Growing Season Precipitation for Iowa</a:t>
            </a:r>
            <a:endParaRPr lang="en-US" sz="2800" b="1" dirty="0">
              <a:solidFill>
                <a:srgbClr val="3C4D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900" y="2925177"/>
            <a:ext cx="2006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high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300" y="6070600"/>
            <a:ext cx="2260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low </a:t>
            </a:r>
            <a:r>
              <a:rPr lang="en-US" sz="1600" b="1" dirty="0" err="1" smtClean="0">
                <a:solidFill>
                  <a:srgbClr val="FF0000"/>
                </a:solidFill>
              </a:rPr>
              <a:t>precip</a:t>
            </a:r>
            <a:r>
              <a:rPr lang="en-US" sz="1600" b="1" dirty="0" smtClean="0">
                <a:solidFill>
                  <a:srgbClr val="FF0000"/>
                </a:solidFill>
              </a:rPr>
              <a:t> years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41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CJ Anderson, ISU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98900" y="5041900"/>
            <a:ext cx="977900" cy="127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76800" y="4787900"/>
            <a:ext cx="1968500" cy="254000"/>
          </a:xfrm>
          <a:prstGeom prst="line">
            <a:avLst/>
          </a:prstGeom>
          <a:ln w="762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900" y="3378200"/>
            <a:ext cx="0" cy="3172023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98900" y="3609201"/>
            <a:ext cx="3048000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7300" y="5664200"/>
            <a:ext cx="3149600" cy="40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6900" y="3964801"/>
            <a:ext cx="20066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Lines drawn by eye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946900" y="3708400"/>
            <a:ext cx="279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46900" y="4318000"/>
            <a:ext cx="381000" cy="46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972300" y="4241800"/>
            <a:ext cx="903161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5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9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3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7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736600" y="3014132"/>
            <a:ext cx="7391400" cy="1871134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Eugene </a:t>
            </a:r>
            <a:r>
              <a:rPr lang="en-US" sz="4000" b="1" dirty="0"/>
              <a:t>S. </a:t>
            </a:r>
            <a:r>
              <a:rPr lang="en-US" sz="4000" b="1" dirty="0" smtClean="0"/>
              <a:t>Takle</a:t>
            </a:r>
          </a:p>
          <a:p>
            <a:r>
              <a:rPr lang="en-US" sz="3000" dirty="0"/>
              <a:t/>
            </a:r>
            <a:br>
              <a:rPr lang="en-US" sz="3000" dirty="0"/>
            </a:br>
            <a:r>
              <a:rPr lang="en-US" dirty="0" smtClean="0"/>
              <a:t>Professor of Agricultural Meteorology</a:t>
            </a:r>
          </a:p>
          <a:p>
            <a:r>
              <a:rPr lang="en-US" sz="2400" b="1" dirty="0" smtClean="0"/>
              <a:t>Department of Agronomy</a:t>
            </a:r>
          </a:p>
          <a:p>
            <a:r>
              <a:rPr lang="en-US" sz="2400" b="1" dirty="0" smtClean="0"/>
              <a:t>Director, Climate Science Program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gstakle</a:t>
            </a:r>
            <a:r>
              <a:rPr lang="en-US" sz="2400" b="1" dirty="0" err="1">
                <a:solidFill>
                  <a:schemeClr val="bg1"/>
                </a:solidFill>
              </a:rPr>
              <a:t>@iastate.edu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98612" y="5943599"/>
            <a:ext cx="18466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673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4000" dirty="0" smtClean="0"/>
              <a:t>Adapting to Climate Change in Iowa: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Past </a:t>
            </a:r>
            <a:r>
              <a:rPr lang="en-US" sz="4000" dirty="0" smtClean="0"/>
              <a:t>and Future</a:t>
            </a:r>
            <a:endParaRPr lang="en-US" sz="3200" b="1" dirty="0" smtClean="0">
              <a:latin typeface="Times New Roman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068" y="5358823"/>
            <a:ext cx="712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Agriculture and Natural Resources Extension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Lunch &amp; Learn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18 January 2013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6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4156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7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6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7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7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3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142" y="2363057"/>
            <a:ext cx="746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best available science have to say?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7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666"/>
            <a:ext cx="8229600" cy="931862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690"/>
            <a:ext cx="8229600" cy="45799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Trends in Iowa temperature</a:t>
            </a:r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>
                <a:solidFill>
                  <a:srgbClr val="708F24"/>
                </a:solidFill>
              </a:rPr>
              <a:t>	</a:t>
            </a:r>
            <a:r>
              <a:rPr lang="en-US" dirty="0" smtClean="0">
                <a:solidFill>
                  <a:srgbClr val="708F24"/>
                </a:solidFill>
              </a:rPr>
              <a:t>Recent past</a:t>
            </a:r>
          </a:p>
          <a:p>
            <a:r>
              <a:rPr lang="en-US" dirty="0">
                <a:solidFill>
                  <a:srgbClr val="708F24"/>
                </a:solidFill>
              </a:rPr>
              <a:t>	</a:t>
            </a:r>
            <a:r>
              <a:rPr lang="en-US" dirty="0" smtClean="0">
                <a:solidFill>
                  <a:srgbClr val="708F24"/>
                </a:solidFill>
              </a:rPr>
              <a:t>Future projections</a:t>
            </a:r>
          </a:p>
          <a:p>
            <a:r>
              <a:rPr lang="en-US" dirty="0">
                <a:solidFill>
                  <a:srgbClr val="708F24"/>
                </a:solidFill>
              </a:rPr>
              <a:t>Trends in Iowa </a:t>
            </a:r>
            <a:r>
              <a:rPr lang="en-US" dirty="0" smtClean="0">
                <a:solidFill>
                  <a:srgbClr val="708F24"/>
                </a:solidFill>
              </a:rPr>
              <a:t>precipitation</a:t>
            </a:r>
            <a:endParaRPr lang="en-US" dirty="0">
              <a:solidFill>
                <a:srgbClr val="708F24"/>
              </a:solidFill>
            </a:endParaRPr>
          </a:p>
          <a:p>
            <a:r>
              <a:rPr lang="en-US" dirty="0">
                <a:solidFill>
                  <a:srgbClr val="708F24"/>
                </a:solidFill>
              </a:rPr>
              <a:t>	Recent past</a:t>
            </a:r>
          </a:p>
          <a:p>
            <a:r>
              <a:rPr lang="en-US" dirty="0">
                <a:solidFill>
                  <a:srgbClr val="708F24"/>
                </a:solidFill>
              </a:rPr>
              <a:t>	Future projections</a:t>
            </a:r>
          </a:p>
          <a:p>
            <a:r>
              <a:rPr lang="en-US" dirty="0" smtClean="0">
                <a:solidFill>
                  <a:srgbClr val="708F24"/>
                </a:solidFill>
              </a:rPr>
              <a:t>Planning for Iowa’s future climate </a:t>
            </a:r>
          </a:p>
          <a:p>
            <a:r>
              <a:rPr lang="en-US" dirty="0" smtClean="0">
                <a:solidFill>
                  <a:srgbClr val="708F24"/>
                </a:solidFill>
              </a:rPr>
              <a:t>Recent producer adaptation to climate change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>
              <a:solidFill>
                <a:srgbClr val="708F24"/>
              </a:solidFill>
            </a:endParaRPr>
          </a:p>
          <a:p>
            <a:endParaRPr lang="en-US" dirty="0" smtClean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6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8869" y="2426903"/>
            <a:ext cx="71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Based on climate models, climate scientists overwhelmingly agree that the future will be more extreme than today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2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38157" y="2416372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will be more extreme than today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5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8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Best </a:t>
            </a:r>
            <a:r>
              <a:rPr lang="en-US" sz="4400" b="1" smtClean="0">
                <a:solidFill>
                  <a:srgbClr val="0067AC"/>
                </a:solidFill>
              </a:rPr>
              <a:t>Available Science</a:t>
            </a:r>
            <a:endParaRPr lang="en-US" sz="44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696526">
            <a:off x="5526914" y="369177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Prudent View of the Future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0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069664"/>
            <a:ext cx="8839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 smtClean="0"/>
              <a:t>Current Adaptations Enable Producers to Maintain High Yields (Iowa Example):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463525"/>
            <a:ext cx="7747000" cy="36070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" y="5715000"/>
            <a:ext cx="883920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67A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US" sz="2400" dirty="0" smtClean="0"/>
              <a:t>Future </a:t>
            </a:r>
            <a:r>
              <a:rPr lang="en-US" sz="2400" dirty="0" smtClean="0"/>
              <a:t>climate </a:t>
            </a:r>
            <a:r>
              <a:rPr lang="en-US" sz="2400" dirty="0"/>
              <a:t>c</a:t>
            </a:r>
            <a:r>
              <a:rPr lang="en-US" sz="2400" dirty="0" smtClean="0"/>
              <a:t>hange </a:t>
            </a:r>
            <a:r>
              <a:rPr lang="en-US" sz="2400" dirty="0"/>
              <a:t>w</a:t>
            </a:r>
            <a:r>
              <a:rPr lang="en-US" sz="2400" dirty="0" smtClean="0"/>
              <a:t>ill </a:t>
            </a:r>
            <a:r>
              <a:rPr lang="en-US" sz="2400" dirty="0"/>
              <a:t>d</a:t>
            </a:r>
            <a:r>
              <a:rPr lang="en-US" sz="2400" dirty="0" smtClean="0"/>
              <a:t>emand </a:t>
            </a:r>
            <a:r>
              <a:rPr lang="en-US" sz="2400" dirty="0"/>
              <a:t>n</a:t>
            </a:r>
            <a:r>
              <a:rPr lang="en-US" sz="2400" dirty="0" smtClean="0"/>
              <a:t>ew </a:t>
            </a:r>
            <a:r>
              <a:rPr lang="en-US" sz="2400" dirty="0"/>
              <a:t>i</a:t>
            </a:r>
            <a:r>
              <a:rPr lang="en-US" sz="2400" dirty="0" smtClean="0"/>
              <a:t>nnovations in both technology and management </a:t>
            </a:r>
            <a:r>
              <a:rPr lang="en-US" sz="2400" dirty="0" smtClean="0"/>
              <a:t>for </a:t>
            </a:r>
            <a:r>
              <a:rPr lang="en-US" sz="2400" dirty="0" smtClean="0"/>
              <a:t>successful </a:t>
            </a:r>
            <a:r>
              <a:rPr lang="en-US" sz="2400" dirty="0"/>
              <a:t>a</a:t>
            </a:r>
            <a:r>
              <a:rPr lang="en-US" sz="2400" dirty="0" smtClean="0"/>
              <a:t>daptation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1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666"/>
            <a:ext cx="8229600" cy="931862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690"/>
            <a:ext cx="8229600" cy="45799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Recent climate trends, with a few exceptions, have been favorable to agriculture</a:t>
            </a:r>
          </a:p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Iowa’s future climate will likely have more extremes in precipitation, both high and low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Years with low precipitation will be accompanied by more extreme high temperatures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Future adaptation to climate change will require more innovation in technology and management</a:t>
            </a:r>
            <a:endParaRPr lang="en-US" dirty="0" smtClean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7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ing E&amp;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128986"/>
              </p:ext>
            </p:extLst>
          </p:nvPr>
        </p:nvGraphicFramePr>
        <p:xfrm>
          <a:off x="0" y="1295401"/>
          <a:ext cx="448056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13226"/>
              </p:ext>
            </p:extLst>
          </p:nvPr>
        </p:nvGraphicFramePr>
        <p:xfrm>
          <a:off x="4663440" y="1295401"/>
          <a:ext cx="448056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71823" y="4080933"/>
          <a:ext cx="4472177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0" y="4080933"/>
          <a:ext cx="4480559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77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11695"/>
              </p:ext>
            </p:extLst>
          </p:nvPr>
        </p:nvGraphicFramePr>
        <p:xfrm>
          <a:off x="0" y="1295401"/>
          <a:ext cx="448056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495282"/>
              </p:ext>
            </p:extLst>
          </p:nvPr>
        </p:nvGraphicFramePr>
        <p:xfrm>
          <a:off x="4663440" y="1295401"/>
          <a:ext cx="448056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71823" y="4080933"/>
          <a:ext cx="4472177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0" y="4080933"/>
          <a:ext cx="4480559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Oval 9"/>
          <p:cNvSpPr/>
          <p:nvPr/>
        </p:nvSpPr>
        <p:spPr>
          <a:xfrm>
            <a:off x="4824700" y="3714047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81741"/>
              </p:ext>
            </p:extLst>
          </p:nvPr>
        </p:nvGraphicFramePr>
        <p:xfrm>
          <a:off x="0" y="2085975"/>
          <a:ext cx="9144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82700" y="1273175"/>
            <a:ext cx="6741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</a:t>
            </a:r>
            <a:r>
              <a:rPr lang="en-US" sz="4000" b="1" dirty="0" smtClean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Moines, Iowa </a:t>
            </a:r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Airport Data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969"/>
            <a:ext cx="1003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932985"/>
            <a:ext cx="10117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6215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34975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888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514896"/>
              </p:ext>
            </p:extLst>
          </p:nvPr>
        </p:nvGraphicFramePr>
        <p:xfrm>
          <a:off x="0" y="2085975"/>
          <a:ext cx="9144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969"/>
            <a:ext cx="1003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932985"/>
            <a:ext cx="10117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6215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34975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1" name="Left Brace 9"/>
          <p:cNvSpPr>
            <a:spLocks/>
          </p:cNvSpPr>
          <p:nvPr/>
        </p:nvSpPr>
        <p:spPr bwMode="auto">
          <a:xfrm rot="5400000">
            <a:off x="6112933" y="3459627"/>
            <a:ext cx="762000" cy="40513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876799" y="4564648"/>
            <a:ext cx="327236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</a:t>
            </a:r>
            <a:r>
              <a:rPr lang="en-US" sz="1800" dirty="0" smtClean="0"/>
              <a:t>in 23 </a:t>
            </a:r>
            <a:r>
              <a:rPr lang="en-US" sz="1800" dirty="0"/>
              <a:t>years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82700" y="1273175"/>
            <a:ext cx="6741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</a:t>
            </a:r>
            <a:r>
              <a:rPr lang="en-US" sz="4000" b="1" dirty="0" smtClean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Moines, Iowa </a:t>
            </a:r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Airport Data</a:t>
            </a:r>
          </a:p>
        </p:txBody>
      </p:sp>
    </p:spTree>
    <p:extLst>
      <p:ext uri="{BB962C8B-B14F-4D97-AF65-F5344CB8AC3E}">
        <p14:creationId xmlns:p14="http://schemas.microsoft.com/office/powerpoint/2010/main" val="205866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432328"/>
              </p:ext>
            </p:extLst>
          </p:nvPr>
        </p:nvGraphicFramePr>
        <p:xfrm>
          <a:off x="0" y="2085975"/>
          <a:ext cx="9144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969"/>
            <a:ext cx="1003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932985"/>
            <a:ext cx="10117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6215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34975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1" name="Left Brace 9"/>
          <p:cNvSpPr>
            <a:spLocks/>
          </p:cNvSpPr>
          <p:nvPr/>
        </p:nvSpPr>
        <p:spPr bwMode="auto">
          <a:xfrm rot="5400000">
            <a:off x="6112933" y="3459627"/>
            <a:ext cx="762000" cy="40513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59251" y="3203320"/>
            <a:ext cx="173178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days in 2012</a:t>
            </a:r>
            <a:endParaRPr lang="en-US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876799" y="4564648"/>
            <a:ext cx="327236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</a:t>
            </a:r>
            <a:r>
              <a:rPr lang="en-US" sz="1800" dirty="0" smtClean="0"/>
              <a:t>in 23 </a:t>
            </a:r>
            <a:r>
              <a:rPr lang="en-US" sz="1800" dirty="0"/>
              <a:t>years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282700" y="1273175"/>
            <a:ext cx="6741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</a:t>
            </a:r>
            <a:r>
              <a:rPr lang="en-US" sz="4000" b="1" dirty="0" smtClean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Moines, Iowa </a:t>
            </a:r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Airport Data</a:t>
            </a:r>
          </a:p>
        </p:txBody>
      </p:sp>
    </p:spTree>
    <p:extLst>
      <p:ext uri="{BB962C8B-B14F-4D97-AF65-F5344CB8AC3E}">
        <p14:creationId xmlns:p14="http://schemas.microsoft.com/office/powerpoint/2010/main" val="130335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l tem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7632"/>
            <a:ext cx="8699500" cy="4935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6375400"/>
            <a:ext cx="836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Projected US summer surface temperature changes from a 16-model ensemble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6099" y="2120900"/>
            <a:ext cx="80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+1-2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8499" y="4419600"/>
            <a:ext cx="80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+1-2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0149" y="1943100"/>
            <a:ext cx="80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+2-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2999" y="4419600"/>
            <a:ext cx="80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+4-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5450</TotalTime>
  <Words>1357</Words>
  <Application>Microsoft Macintosh PowerPoint</Application>
  <PresentationFormat>On-screen Show (4:3)</PresentationFormat>
  <Paragraphs>265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Custom Design</vt:lpstr>
      <vt:lpstr>Welcome to ANR at Noon January 18, 2013</vt:lpstr>
      <vt:lpstr>Adapting to Climate Change in Iowa: Past and Future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Adaptations Enable Producers to Maintain High Yields (Iowa Example):</vt:lpstr>
      <vt:lpstr>Summary</vt:lpstr>
      <vt:lpstr>PowerPoint Presentation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209</cp:revision>
  <dcterms:created xsi:type="dcterms:W3CDTF">2011-01-26T00:22:31Z</dcterms:created>
  <dcterms:modified xsi:type="dcterms:W3CDTF">2013-01-16T22:15:25Z</dcterms:modified>
</cp:coreProperties>
</file>