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notesSlides/notesSlide16.xml" ContentType="application/vnd.openxmlformats-officedocument.presentationml.notesSlide+xml"/>
  <Override PartName="/ppt/charts/chart1.xml" ContentType="application/vnd.openxmlformats-officedocument.drawingml.chart+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charts/chart3.xml" ContentType="application/vnd.openxmlformats-officedocument.drawingml.chart+xml"/>
  <Override PartName="/ppt/embeddings/oleObject2.bin" ContentType="application/vnd.openxmlformats-officedocument.oleObject"/>
  <Override PartName="/ppt/charts/chart2.xml" ContentType="application/vnd.openxmlformats-officedocument.drawingml.char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charts/chart4.xml" ContentType="application/vnd.openxmlformats-officedocument.drawingml.chart+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slides/slide53.xml" ContentType="application/vnd.openxmlformats-officedocument.presentationml.slide+xml"/>
  <Override PartName="/ppt/notesSlides/notesSlide24.xml" ContentType="application/vnd.openxmlformats-officedocument.presentationml.notesSlide+xml"/>
  <Override PartName="/ppt/slides/slide55.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drawings/drawing1.xml" ContentType="application/vnd.openxmlformats-officedocument.drawingml.chartshapes+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notesSlides/notesSlide3.xml" ContentType="application/vnd.openxmlformats-officedocument.presentationml.notesSlide+xml"/>
  <Override PartName="/ppt/notesSlides/notesSlide29.xml" ContentType="application/vnd.openxmlformats-officedocument.presentationml.notesSlide+xml"/>
  <Override PartName="/ppt/slides/slide58.xml" ContentType="application/vnd.openxmlformats-officedocument.presentationml.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embeddings/oleObject1.bin" ContentType="application/vnd.openxmlformats-officedocument.oleObject"/>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Default Extension="pdf" ContentType="application/pdf"/>
  <Override PartName="/ppt/notesSlides/notesSlide20.xml" ContentType="application/vnd.openxmlformats-officedocument.presentationml.notesSlide+xml"/>
  <Default Extension="gif" ContentType="image/gif"/>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64"/>
  </p:notesMasterIdLst>
  <p:sldIdLst>
    <p:sldId id="383" r:id="rId2"/>
    <p:sldId id="256" r:id="rId3"/>
    <p:sldId id="384" r:id="rId4"/>
    <p:sldId id="276" r:id="rId5"/>
    <p:sldId id="278" r:id="rId6"/>
    <p:sldId id="279" r:id="rId7"/>
    <p:sldId id="280" r:id="rId8"/>
    <p:sldId id="282" r:id="rId9"/>
    <p:sldId id="283" r:id="rId10"/>
    <p:sldId id="284" r:id="rId11"/>
    <p:sldId id="285" r:id="rId12"/>
    <p:sldId id="299" r:id="rId13"/>
    <p:sldId id="330" r:id="rId14"/>
    <p:sldId id="331" r:id="rId15"/>
    <p:sldId id="332" r:id="rId16"/>
    <p:sldId id="334" r:id="rId17"/>
    <p:sldId id="302" r:id="rId18"/>
    <p:sldId id="303" r:id="rId19"/>
    <p:sldId id="290" r:id="rId20"/>
    <p:sldId id="291" r:id="rId21"/>
    <p:sldId id="359" r:id="rId22"/>
    <p:sldId id="360" r:id="rId23"/>
    <p:sldId id="361" r:id="rId24"/>
    <p:sldId id="385" r:id="rId25"/>
    <p:sldId id="363" r:id="rId26"/>
    <p:sldId id="364" r:id="rId27"/>
    <p:sldId id="295" r:id="rId28"/>
    <p:sldId id="365" r:id="rId29"/>
    <p:sldId id="297" r:id="rId30"/>
    <p:sldId id="324" r:id="rId31"/>
    <p:sldId id="387" r:id="rId32"/>
    <p:sldId id="350" r:id="rId33"/>
    <p:sldId id="381" r:id="rId34"/>
    <p:sldId id="382" r:id="rId35"/>
    <p:sldId id="358" r:id="rId36"/>
    <p:sldId id="389" r:id="rId37"/>
    <p:sldId id="326" r:id="rId38"/>
    <p:sldId id="311" r:id="rId39"/>
    <p:sldId id="325" r:id="rId40"/>
    <p:sldId id="313" r:id="rId41"/>
    <p:sldId id="327" r:id="rId42"/>
    <p:sldId id="315" r:id="rId43"/>
    <p:sldId id="390" r:id="rId44"/>
    <p:sldId id="316" r:id="rId45"/>
    <p:sldId id="317" r:id="rId46"/>
    <p:sldId id="318" r:id="rId47"/>
    <p:sldId id="328" r:id="rId48"/>
    <p:sldId id="320" r:id="rId49"/>
    <p:sldId id="391" r:id="rId50"/>
    <p:sldId id="392" r:id="rId51"/>
    <p:sldId id="393" r:id="rId52"/>
    <p:sldId id="335" r:id="rId53"/>
    <p:sldId id="351" r:id="rId54"/>
    <p:sldId id="388" r:id="rId55"/>
    <p:sldId id="368" r:id="rId56"/>
    <p:sldId id="369" r:id="rId57"/>
    <p:sldId id="380" r:id="rId58"/>
    <p:sldId id="379" r:id="rId59"/>
    <p:sldId id="371" r:id="rId60"/>
    <p:sldId id="373" r:id="rId61"/>
    <p:sldId id="377" r:id="rId62"/>
    <p:sldId id="367"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C4DE1"/>
    <a:srgbClr val="4457FF"/>
    <a:srgbClr val="0067AC"/>
    <a:srgbClr val="708F2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showGuides="1">
      <p:cViewPr>
        <p:scale>
          <a:sx n="75" d="100"/>
          <a:sy n="75" d="100"/>
        </p:scale>
        <p:origin x="-1848" y="-440"/>
      </p:cViewPr>
      <p:guideLst>
        <p:guide orient="horz" pos="2160"/>
        <p:guide pos="2880"/>
      </p:guideLst>
    </p:cSldViewPr>
  </p:slideViewPr>
  <p:notesTextViewPr>
    <p:cViewPr>
      <p:scale>
        <a:sx n="75" d="100"/>
        <a:sy n="75" d="100"/>
      </p:scale>
      <p:origin x="0" y="0"/>
    </p:cViewPr>
  </p:notesTextViewPr>
  <p:sorterViewPr>
    <p:cViewPr>
      <p:scale>
        <a:sx n="66" d="100"/>
        <a:sy n="66" d="100"/>
      </p:scale>
      <p:origin x="0" y="3344"/>
    </p:cViewPr>
  </p:sorter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notesMaster" Target="notesMasters/notesMaster1.xml"/><Relationship Id="rId60" Type="http://schemas.openxmlformats.org/officeDocument/2006/relationships/slide" Target="slides/slide59.xml"/><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slide" Target="slides/slide62.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69" Type="http://schemas.openxmlformats.org/officeDocument/2006/relationships/tableStyles" Target="tableStyles.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presProps" Target="presProps.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printerSettings" Target="printerSettings/printerSettings1.bin"/><Relationship Id="rId67" Type="http://schemas.openxmlformats.org/officeDocument/2006/relationships/viewProps" Target="viewProps.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theme" Target="theme/theme1.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genetakle:Documents:Microsoft%20User%20Data:Saved%20Attachments:dsm-est-01.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genetakle:Documents:Microsoft%20User%20Data:Saved%20Attachments:dsm-est-01.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genetakle:Takle%20Files:Research:Projects:Climate%20Science:2010:Iowa%20climate%20data:Daily:AnnMoreThan1p25.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genetakle:Takle%20Files:Research:Projects:Climate%20Science:2010:Iowa%20climate%20data:Daily:AnnMoreThan1p2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sz="1600" b="1" i="0" u="none" strike="noStrike" baseline="0">
                <a:solidFill>
                  <a:srgbClr val="000000"/>
                </a:solidFill>
                <a:latin typeface="Calibri"/>
                <a:ea typeface="Calibri"/>
                <a:cs typeface="Calibri"/>
              </a:defRPr>
            </a:pPr>
            <a:r>
              <a:rPr lang="en-US"/>
              <a:t>Des Moines Annual Precipitation (inches)</a:t>
            </a:r>
          </a:p>
        </c:rich>
      </c:tx>
      <c:layout>
        <c:manualLayout>
          <c:xMode val="edge"/>
          <c:yMode val="edge"/>
          <c:x val="0.130555555555556"/>
          <c:y val="0.0231481481481481"/>
        </c:manualLayout>
      </c:layout>
      <c:spPr>
        <a:noFill/>
        <a:ln w="25400">
          <a:noFill/>
        </a:ln>
      </c:spPr>
    </c:title>
    <c:plotArea>
      <c:layout>
        <c:manualLayout>
          <c:layoutTarget val="inner"/>
          <c:xMode val="edge"/>
          <c:yMode val="edge"/>
          <c:x val="0.0888888888888889"/>
          <c:y val="0.342592592592593"/>
          <c:w val="0.880555555555555"/>
          <c:h val="0.486111111111111"/>
        </c:manualLayout>
      </c:layout>
      <c:lineChart>
        <c:grouping val="standard"/>
        <c:ser>
          <c:idx val="0"/>
          <c:order val="0"/>
          <c:tx>
            <c:v>Des Moines Precipitation</c:v>
          </c:tx>
          <c:spPr>
            <a:ln w="3175">
              <a:solidFill>
                <a:srgbClr val="000000"/>
              </a:solidFill>
              <a:prstDash val="solid"/>
            </a:ln>
          </c:spPr>
          <c:marker>
            <c:symbol val="diamond"/>
            <c:size val="6"/>
            <c:spPr>
              <a:solidFill>
                <a:srgbClr val="008000"/>
              </a:solidFill>
              <a:ln>
                <a:solidFill>
                  <a:srgbClr val="008000"/>
                </a:solidFill>
                <a:prstDash val="solid"/>
              </a:ln>
            </c:spPr>
          </c:marker>
          <c:trendline>
            <c:trendlineType val="linear"/>
          </c:trendline>
          <c:trendline>
            <c:spPr>
              <a:ln w="25400"/>
            </c:spPr>
            <c:trendlineType val="linear"/>
          </c:trendline>
          <c:cat>
            <c:numRef>
              <c:f>'My first worksheet'!$A$8:$A$127</c:f>
              <c:numCache>
                <c:formatCode>General</c:formatCode>
                <c:ptCount val="120"/>
                <c:pt idx="0">
                  <c:v>1890.0</c:v>
                </c:pt>
                <c:pt idx="1">
                  <c:v>1891.0</c:v>
                </c:pt>
                <c:pt idx="2">
                  <c:v>1892.0</c:v>
                </c:pt>
                <c:pt idx="3">
                  <c:v>1893.0</c:v>
                </c:pt>
                <c:pt idx="4">
                  <c:v>1894.0</c:v>
                </c:pt>
                <c:pt idx="5">
                  <c:v>1895.0</c:v>
                </c:pt>
                <c:pt idx="6">
                  <c:v>1896.0</c:v>
                </c:pt>
                <c:pt idx="7">
                  <c:v>1897.0</c:v>
                </c:pt>
                <c:pt idx="8">
                  <c:v>1898.0</c:v>
                </c:pt>
                <c:pt idx="9">
                  <c:v>1899.0</c:v>
                </c:pt>
                <c:pt idx="10">
                  <c:v>1900.0</c:v>
                </c:pt>
                <c:pt idx="11">
                  <c:v>1901.0</c:v>
                </c:pt>
                <c:pt idx="12">
                  <c:v>1902.0</c:v>
                </c:pt>
                <c:pt idx="13">
                  <c:v>1903.0</c:v>
                </c:pt>
                <c:pt idx="14">
                  <c:v>1904.0</c:v>
                </c:pt>
                <c:pt idx="15">
                  <c:v>1905.0</c:v>
                </c:pt>
                <c:pt idx="16">
                  <c:v>1906.0</c:v>
                </c:pt>
                <c:pt idx="17">
                  <c:v>1907.0</c:v>
                </c:pt>
                <c:pt idx="18">
                  <c:v>1908.0</c:v>
                </c:pt>
                <c:pt idx="19">
                  <c:v>1909.0</c:v>
                </c:pt>
                <c:pt idx="20">
                  <c:v>1910.0</c:v>
                </c:pt>
                <c:pt idx="21">
                  <c:v>1911.0</c:v>
                </c:pt>
                <c:pt idx="22">
                  <c:v>1912.0</c:v>
                </c:pt>
                <c:pt idx="23">
                  <c:v>1913.0</c:v>
                </c:pt>
                <c:pt idx="24">
                  <c:v>1914.0</c:v>
                </c:pt>
                <c:pt idx="25">
                  <c:v>1915.0</c:v>
                </c:pt>
                <c:pt idx="26">
                  <c:v>1916.0</c:v>
                </c:pt>
                <c:pt idx="27">
                  <c:v>1917.0</c:v>
                </c:pt>
                <c:pt idx="28">
                  <c:v>1918.0</c:v>
                </c:pt>
                <c:pt idx="29">
                  <c:v>1919.0</c:v>
                </c:pt>
                <c:pt idx="30">
                  <c:v>1920.0</c:v>
                </c:pt>
                <c:pt idx="31">
                  <c:v>1921.0</c:v>
                </c:pt>
                <c:pt idx="32">
                  <c:v>1922.0</c:v>
                </c:pt>
                <c:pt idx="33">
                  <c:v>1923.0</c:v>
                </c:pt>
                <c:pt idx="34">
                  <c:v>1924.0</c:v>
                </c:pt>
                <c:pt idx="35">
                  <c:v>1925.0</c:v>
                </c:pt>
                <c:pt idx="36">
                  <c:v>1926.0</c:v>
                </c:pt>
                <c:pt idx="37">
                  <c:v>1927.0</c:v>
                </c:pt>
                <c:pt idx="38">
                  <c:v>1928.0</c:v>
                </c:pt>
                <c:pt idx="39">
                  <c:v>1929.0</c:v>
                </c:pt>
                <c:pt idx="40">
                  <c:v>1930.0</c:v>
                </c:pt>
                <c:pt idx="41">
                  <c:v>1931.0</c:v>
                </c:pt>
                <c:pt idx="42">
                  <c:v>1932.0</c:v>
                </c:pt>
                <c:pt idx="43">
                  <c:v>1933.0</c:v>
                </c:pt>
                <c:pt idx="44">
                  <c:v>1934.0</c:v>
                </c:pt>
                <c:pt idx="45">
                  <c:v>1935.0</c:v>
                </c:pt>
                <c:pt idx="46">
                  <c:v>1936.0</c:v>
                </c:pt>
                <c:pt idx="47">
                  <c:v>1937.0</c:v>
                </c:pt>
                <c:pt idx="48">
                  <c:v>1938.0</c:v>
                </c:pt>
                <c:pt idx="49">
                  <c:v>1939.0</c:v>
                </c:pt>
                <c:pt idx="50">
                  <c:v>1940.0</c:v>
                </c:pt>
                <c:pt idx="51">
                  <c:v>1941.0</c:v>
                </c:pt>
                <c:pt idx="52">
                  <c:v>1942.0</c:v>
                </c:pt>
                <c:pt idx="53">
                  <c:v>1943.0</c:v>
                </c:pt>
                <c:pt idx="54">
                  <c:v>1944.0</c:v>
                </c:pt>
                <c:pt idx="55">
                  <c:v>1945.0</c:v>
                </c:pt>
                <c:pt idx="56">
                  <c:v>1946.0</c:v>
                </c:pt>
                <c:pt idx="57">
                  <c:v>1947.0</c:v>
                </c:pt>
                <c:pt idx="58">
                  <c:v>1948.0</c:v>
                </c:pt>
                <c:pt idx="59">
                  <c:v>1949.0</c:v>
                </c:pt>
                <c:pt idx="60">
                  <c:v>1950.0</c:v>
                </c:pt>
                <c:pt idx="61">
                  <c:v>1951.0</c:v>
                </c:pt>
                <c:pt idx="62">
                  <c:v>1952.0</c:v>
                </c:pt>
                <c:pt idx="63">
                  <c:v>1953.0</c:v>
                </c:pt>
                <c:pt idx="64">
                  <c:v>1954.0</c:v>
                </c:pt>
                <c:pt idx="65">
                  <c:v>1955.0</c:v>
                </c:pt>
                <c:pt idx="66">
                  <c:v>1956.0</c:v>
                </c:pt>
                <c:pt idx="67">
                  <c:v>1957.0</c:v>
                </c:pt>
                <c:pt idx="68">
                  <c:v>1958.0</c:v>
                </c:pt>
                <c:pt idx="69">
                  <c:v>1959.0</c:v>
                </c:pt>
                <c:pt idx="70">
                  <c:v>1960.0</c:v>
                </c:pt>
                <c:pt idx="71">
                  <c:v>1961.0</c:v>
                </c:pt>
                <c:pt idx="72">
                  <c:v>1962.0</c:v>
                </c:pt>
                <c:pt idx="73">
                  <c:v>1963.0</c:v>
                </c:pt>
                <c:pt idx="74">
                  <c:v>1964.0</c:v>
                </c:pt>
                <c:pt idx="75">
                  <c:v>1965.0</c:v>
                </c:pt>
                <c:pt idx="76">
                  <c:v>1966.0</c:v>
                </c:pt>
                <c:pt idx="77">
                  <c:v>1967.0</c:v>
                </c:pt>
                <c:pt idx="78">
                  <c:v>1968.0</c:v>
                </c:pt>
                <c:pt idx="79">
                  <c:v>1969.0</c:v>
                </c:pt>
                <c:pt idx="80">
                  <c:v>1970.0</c:v>
                </c:pt>
                <c:pt idx="81">
                  <c:v>1971.0</c:v>
                </c:pt>
                <c:pt idx="82">
                  <c:v>1972.0</c:v>
                </c:pt>
                <c:pt idx="83">
                  <c:v>1973.0</c:v>
                </c:pt>
                <c:pt idx="84">
                  <c:v>1974.0</c:v>
                </c:pt>
                <c:pt idx="85">
                  <c:v>1975.0</c:v>
                </c:pt>
                <c:pt idx="86">
                  <c:v>1976.0</c:v>
                </c:pt>
                <c:pt idx="87">
                  <c:v>1977.0</c:v>
                </c:pt>
                <c:pt idx="88">
                  <c:v>1978.0</c:v>
                </c:pt>
                <c:pt idx="89">
                  <c:v>1979.0</c:v>
                </c:pt>
                <c:pt idx="90">
                  <c:v>1980.0</c:v>
                </c:pt>
                <c:pt idx="91">
                  <c:v>1981.0</c:v>
                </c:pt>
                <c:pt idx="92">
                  <c:v>1982.0</c:v>
                </c:pt>
                <c:pt idx="93">
                  <c:v>1983.0</c:v>
                </c:pt>
                <c:pt idx="94">
                  <c:v>1984.0</c:v>
                </c:pt>
                <c:pt idx="95">
                  <c:v>1985.0</c:v>
                </c:pt>
                <c:pt idx="96">
                  <c:v>1986.0</c:v>
                </c:pt>
                <c:pt idx="97">
                  <c:v>1987.0</c:v>
                </c:pt>
                <c:pt idx="98">
                  <c:v>1988.0</c:v>
                </c:pt>
                <c:pt idx="99">
                  <c:v>1989.0</c:v>
                </c:pt>
                <c:pt idx="100">
                  <c:v>1990.0</c:v>
                </c:pt>
                <c:pt idx="101">
                  <c:v>1991.0</c:v>
                </c:pt>
                <c:pt idx="102">
                  <c:v>1992.0</c:v>
                </c:pt>
                <c:pt idx="103">
                  <c:v>1993.0</c:v>
                </c:pt>
                <c:pt idx="104">
                  <c:v>1994.0</c:v>
                </c:pt>
                <c:pt idx="105">
                  <c:v>1995.0</c:v>
                </c:pt>
                <c:pt idx="106">
                  <c:v>1996.0</c:v>
                </c:pt>
                <c:pt idx="107">
                  <c:v>1997.0</c:v>
                </c:pt>
                <c:pt idx="108">
                  <c:v>1998.0</c:v>
                </c:pt>
                <c:pt idx="109">
                  <c:v>1999.0</c:v>
                </c:pt>
                <c:pt idx="110">
                  <c:v>2000.0</c:v>
                </c:pt>
                <c:pt idx="111">
                  <c:v>2001.0</c:v>
                </c:pt>
                <c:pt idx="112">
                  <c:v>2002.0</c:v>
                </c:pt>
                <c:pt idx="113">
                  <c:v>2003.0</c:v>
                </c:pt>
                <c:pt idx="114">
                  <c:v>2004.0</c:v>
                </c:pt>
                <c:pt idx="115">
                  <c:v>2005.0</c:v>
                </c:pt>
                <c:pt idx="116">
                  <c:v>2006.0</c:v>
                </c:pt>
                <c:pt idx="117">
                  <c:v>2007.0</c:v>
                </c:pt>
                <c:pt idx="118">
                  <c:v>2008.0</c:v>
                </c:pt>
                <c:pt idx="119">
                  <c:v>2009.0</c:v>
                </c:pt>
              </c:numCache>
            </c:numRef>
          </c:cat>
          <c:val>
            <c:numRef>
              <c:f>'My first worksheet'!$N$8:$N$127</c:f>
              <c:numCache>
                <c:formatCode>General</c:formatCode>
                <c:ptCount val="120"/>
                <c:pt idx="3">
                  <c:v>27.12</c:v>
                </c:pt>
                <c:pt idx="4">
                  <c:v>21.43</c:v>
                </c:pt>
                <c:pt idx="5">
                  <c:v>27.87</c:v>
                </c:pt>
                <c:pt idx="6">
                  <c:v>39.29</c:v>
                </c:pt>
                <c:pt idx="7">
                  <c:v>28.79</c:v>
                </c:pt>
                <c:pt idx="8">
                  <c:v>30.7</c:v>
                </c:pt>
                <c:pt idx="9">
                  <c:v>30.83</c:v>
                </c:pt>
                <c:pt idx="10">
                  <c:v>42.69</c:v>
                </c:pt>
                <c:pt idx="11">
                  <c:v>21.68</c:v>
                </c:pt>
                <c:pt idx="12">
                  <c:v>45.77</c:v>
                </c:pt>
                <c:pt idx="13">
                  <c:v>33.31</c:v>
                </c:pt>
                <c:pt idx="14">
                  <c:v>30.15</c:v>
                </c:pt>
                <c:pt idx="15">
                  <c:v>40.53</c:v>
                </c:pt>
                <c:pt idx="16">
                  <c:v>31.4</c:v>
                </c:pt>
                <c:pt idx="17">
                  <c:v>35.32</c:v>
                </c:pt>
                <c:pt idx="18">
                  <c:v>38.27</c:v>
                </c:pt>
                <c:pt idx="19">
                  <c:v>37.77</c:v>
                </c:pt>
                <c:pt idx="20">
                  <c:v>20.02</c:v>
                </c:pt>
                <c:pt idx="21">
                  <c:v>33.75</c:v>
                </c:pt>
                <c:pt idx="22">
                  <c:v>33.39</c:v>
                </c:pt>
                <c:pt idx="23">
                  <c:v>30.01</c:v>
                </c:pt>
                <c:pt idx="24">
                  <c:v>39.57</c:v>
                </c:pt>
                <c:pt idx="25">
                  <c:v>39.01</c:v>
                </c:pt>
                <c:pt idx="26">
                  <c:v>24.36</c:v>
                </c:pt>
                <c:pt idx="27">
                  <c:v>30.51</c:v>
                </c:pt>
                <c:pt idx="28">
                  <c:v>30.2</c:v>
                </c:pt>
                <c:pt idx="29">
                  <c:v>42.54</c:v>
                </c:pt>
                <c:pt idx="30">
                  <c:v>32.32</c:v>
                </c:pt>
                <c:pt idx="31">
                  <c:v>35.34</c:v>
                </c:pt>
                <c:pt idx="32">
                  <c:v>38.75</c:v>
                </c:pt>
                <c:pt idx="33">
                  <c:v>32.07</c:v>
                </c:pt>
                <c:pt idx="34">
                  <c:v>30.48</c:v>
                </c:pt>
                <c:pt idx="35">
                  <c:v>28.02</c:v>
                </c:pt>
                <c:pt idx="36">
                  <c:v>34.67</c:v>
                </c:pt>
                <c:pt idx="37">
                  <c:v>26.25</c:v>
                </c:pt>
                <c:pt idx="38">
                  <c:v>41.52</c:v>
                </c:pt>
                <c:pt idx="39">
                  <c:v>32.15</c:v>
                </c:pt>
                <c:pt idx="40">
                  <c:v>21.01</c:v>
                </c:pt>
                <c:pt idx="41">
                  <c:v>39.54</c:v>
                </c:pt>
                <c:pt idx="42">
                  <c:v>30.82</c:v>
                </c:pt>
                <c:pt idx="43">
                  <c:v>21.36</c:v>
                </c:pt>
                <c:pt idx="44">
                  <c:v>26.02</c:v>
                </c:pt>
                <c:pt idx="45">
                  <c:v>39.66</c:v>
                </c:pt>
                <c:pt idx="46">
                  <c:v>28.77</c:v>
                </c:pt>
                <c:pt idx="47">
                  <c:v>28.64</c:v>
                </c:pt>
                <c:pt idx="48">
                  <c:v>29.62</c:v>
                </c:pt>
                <c:pt idx="49">
                  <c:v>30.26</c:v>
                </c:pt>
                <c:pt idx="50">
                  <c:v>32.05</c:v>
                </c:pt>
                <c:pt idx="51">
                  <c:v>40.9</c:v>
                </c:pt>
                <c:pt idx="52">
                  <c:v>39.33</c:v>
                </c:pt>
                <c:pt idx="53">
                  <c:v>36.13</c:v>
                </c:pt>
                <c:pt idx="54">
                  <c:v>38.52</c:v>
                </c:pt>
                <c:pt idx="55">
                  <c:v>39.65</c:v>
                </c:pt>
                <c:pt idx="56">
                  <c:v>36.52</c:v>
                </c:pt>
                <c:pt idx="57">
                  <c:v>47.03</c:v>
                </c:pt>
                <c:pt idx="58">
                  <c:v>31.61</c:v>
                </c:pt>
                <c:pt idx="59">
                  <c:v>26.07</c:v>
                </c:pt>
                <c:pt idx="60">
                  <c:v>28.91</c:v>
                </c:pt>
                <c:pt idx="61">
                  <c:v>38.03</c:v>
                </c:pt>
                <c:pt idx="62">
                  <c:v>31.82</c:v>
                </c:pt>
                <c:pt idx="63">
                  <c:v>20.0</c:v>
                </c:pt>
                <c:pt idx="64">
                  <c:v>36.21</c:v>
                </c:pt>
                <c:pt idx="65">
                  <c:v>21.98</c:v>
                </c:pt>
                <c:pt idx="66">
                  <c:v>17.07</c:v>
                </c:pt>
                <c:pt idx="67">
                  <c:v>28.28</c:v>
                </c:pt>
                <c:pt idx="68">
                  <c:v>28.84</c:v>
                </c:pt>
                <c:pt idx="69">
                  <c:v>36.31</c:v>
                </c:pt>
                <c:pt idx="70">
                  <c:v>35.2</c:v>
                </c:pt>
                <c:pt idx="71">
                  <c:v>42.88</c:v>
                </c:pt>
                <c:pt idx="72">
                  <c:v>27.04</c:v>
                </c:pt>
                <c:pt idx="73">
                  <c:v>28.32</c:v>
                </c:pt>
                <c:pt idx="74">
                  <c:v>28.42</c:v>
                </c:pt>
                <c:pt idx="75">
                  <c:v>33.96</c:v>
                </c:pt>
                <c:pt idx="76">
                  <c:v>21.85</c:v>
                </c:pt>
                <c:pt idx="77">
                  <c:v>21.82</c:v>
                </c:pt>
                <c:pt idx="78">
                  <c:v>28.31</c:v>
                </c:pt>
                <c:pt idx="79">
                  <c:v>32.43</c:v>
                </c:pt>
                <c:pt idx="80">
                  <c:v>33.63</c:v>
                </c:pt>
                <c:pt idx="81">
                  <c:v>28.32</c:v>
                </c:pt>
                <c:pt idx="82">
                  <c:v>36.02</c:v>
                </c:pt>
                <c:pt idx="83">
                  <c:v>45.18</c:v>
                </c:pt>
                <c:pt idx="84">
                  <c:v>35.67</c:v>
                </c:pt>
                <c:pt idx="85">
                  <c:v>31.61</c:v>
                </c:pt>
                <c:pt idx="86">
                  <c:v>30.01</c:v>
                </c:pt>
                <c:pt idx="87">
                  <c:v>37.15</c:v>
                </c:pt>
                <c:pt idx="88">
                  <c:v>31.36</c:v>
                </c:pt>
                <c:pt idx="89">
                  <c:v>31.84</c:v>
                </c:pt>
                <c:pt idx="90">
                  <c:v>25.09</c:v>
                </c:pt>
                <c:pt idx="91">
                  <c:v>31.3</c:v>
                </c:pt>
                <c:pt idx="92">
                  <c:v>44.8</c:v>
                </c:pt>
                <c:pt idx="93">
                  <c:v>41.17</c:v>
                </c:pt>
                <c:pt idx="94">
                  <c:v>41.78</c:v>
                </c:pt>
                <c:pt idx="95">
                  <c:v>28.5</c:v>
                </c:pt>
                <c:pt idx="96">
                  <c:v>42.58</c:v>
                </c:pt>
                <c:pt idx="97">
                  <c:v>36.97</c:v>
                </c:pt>
                <c:pt idx="98">
                  <c:v>21.99</c:v>
                </c:pt>
                <c:pt idx="99">
                  <c:v>29.14</c:v>
                </c:pt>
                <c:pt idx="100">
                  <c:v>43.93</c:v>
                </c:pt>
                <c:pt idx="101">
                  <c:v>39.77</c:v>
                </c:pt>
                <c:pt idx="102">
                  <c:v>33.51</c:v>
                </c:pt>
                <c:pt idx="103">
                  <c:v>55.88</c:v>
                </c:pt>
                <c:pt idx="104">
                  <c:v>28.2</c:v>
                </c:pt>
                <c:pt idx="105">
                  <c:v>31.74</c:v>
                </c:pt>
                <c:pt idx="106">
                  <c:v>27.15</c:v>
                </c:pt>
                <c:pt idx="107">
                  <c:v>28.53</c:v>
                </c:pt>
                <c:pt idx="108">
                  <c:v>37.7</c:v>
                </c:pt>
                <c:pt idx="109">
                  <c:v>27.15</c:v>
                </c:pt>
                <c:pt idx="110">
                  <c:v>26.14</c:v>
                </c:pt>
                <c:pt idx="111">
                  <c:v>29.76</c:v>
                </c:pt>
                <c:pt idx="112">
                  <c:v>29.25</c:v>
                </c:pt>
                <c:pt idx="113">
                  <c:v>31.57</c:v>
                </c:pt>
                <c:pt idx="114">
                  <c:v>33.8</c:v>
                </c:pt>
                <c:pt idx="115">
                  <c:v>28.05</c:v>
                </c:pt>
                <c:pt idx="116">
                  <c:v>33.38</c:v>
                </c:pt>
                <c:pt idx="117">
                  <c:v>41.71</c:v>
                </c:pt>
                <c:pt idx="118">
                  <c:v>49.43</c:v>
                </c:pt>
                <c:pt idx="119">
                  <c:v>38.81</c:v>
                </c:pt>
              </c:numCache>
            </c:numRef>
          </c:val>
        </c:ser>
        <c:marker val="1"/>
        <c:axId val="672105368"/>
        <c:axId val="674588728"/>
      </c:lineChart>
      <c:catAx>
        <c:axId val="672105368"/>
        <c:scaling>
          <c:orientation val="minMax"/>
        </c:scaling>
        <c:axPos val="b"/>
        <c:numFmt formatCode="General" sourceLinked="1"/>
        <c:majorTickMark val="in"/>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674588728"/>
        <c:crosses val="autoZero"/>
        <c:lblAlgn val="ctr"/>
        <c:lblOffset val="100"/>
        <c:tickLblSkip val="20"/>
        <c:tickMarkSkip val="10"/>
      </c:catAx>
      <c:valAx>
        <c:axId val="674588728"/>
        <c:scaling>
          <c:orientation val="minMax"/>
        </c:scaling>
        <c:axPos val="l"/>
        <c:majorGridlines>
          <c:spPr>
            <a:ln w="3175">
              <a:solidFill>
                <a:srgbClr val="808080"/>
              </a:solidFill>
              <a:prstDash val="solid"/>
            </a:ln>
          </c:spPr>
        </c:majorGridlines>
        <c:numFmt formatCode="General" sourceLinked="1"/>
        <c:majorTickMark val="in"/>
        <c:minorTickMark val="in"/>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672105368"/>
        <c:crosses val="autoZero"/>
        <c:crossBetween val="between"/>
      </c:valAx>
      <c:spPr>
        <a:solidFill>
          <a:srgbClr val="FFFFFF"/>
        </a:solidFill>
        <a:ln w="25400">
          <a:noFill/>
        </a:ln>
      </c:spPr>
    </c:plotArea>
    <c:plotVisOnly val="1"/>
    <c:dispBlanksAs val="gap"/>
  </c:chart>
  <c:spPr>
    <a:solidFill>
      <a:srgbClr val="FFFFFF"/>
    </a:solidFill>
    <a:ln w="12700">
      <a:solidFill>
        <a:srgbClr val="00000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sz="1600" b="1" i="0" u="none" strike="noStrike" baseline="0">
                <a:solidFill>
                  <a:srgbClr val="000000"/>
                </a:solidFill>
                <a:latin typeface="Calibri"/>
                <a:ea typeface="Calibri"/>
                <a:cs typeface="Calibri"/>
              </a:defRPr>
            </a:pPr>
            <a:r>
              <a:rPr lang="en-US" sz="4000" dirty="0"/>
              <a:t>Des Moines Annual Precipitation (inches)</a:t>
            </a:r>
          </a:p>
        </c:rich>
      </c:tx>
      <c:layout>
        <c:manualLayout>
          <c:xMode val="edge"/>
          <c:yMode val="edge"/>
          <c:x val="0.147222222222222"/>
          <c:y val="0.00102431886279701"/>
        </c:manualLayout>
      </c:layout>
      <c:spPr>
        <a:noFill/>
        <a:ln w="25400">
          <a:noFill/>
        </a:ln>
      </c:spPr>
    </c:title>
    <c:plotArea>
      <c:layout>
        <c:manualLayout>
          <c:layoutTarget val="inner"/>
          <c:xMode val="edge"/>
          <c:yMode val="edge"/>
          <c:x val="0.0875"/>
          <c:y val="0.349229844610132"/>
          <c:w val="0.880555555555555"/>
          <c:h val="0.486111111111111"/>
        </c:manualLayout>
      </c:layout>
      <c:lineChart>
        <c:grouping val="standard"/>
        <c:ser>
          <c:idx val="0"/>
          <c:order val="0"/>
          <c:tx>
            <c:v>Des Moines Precipitation</c:v>
          </c:tx>
          <c:spPr>
            <a:ln w="3175">
              <a:solidFill>
                <a:srgbClr val="000000"/>
              </a:solidFill>
              <a:prstDash val="solid"/>
            </a:ln>
          </c:spPr>
          <c:marker>
            <c:symbol val="diamond"/>
            <c:size val="6"/>
            <c:spPr>
              <a:solidFill>
                <a:srgbClr val="008000"/>
              </a:solidFill>
              <a:ln>
                <a:solidFill>
                  <a:srgbClr val="008000"/>
                </a:solidFill>
                <a:prstDash val="solid"/>
              </a:ln>
            </c:spPr>
          </c:marker>
          <c:trendline>
            <c:trendlineType val="linear"/>
          </c:trendline>
          <c:trendline>
            <c:spPr>
              <a:ln w="25400"/>
            </c:spPr>
            <c:trendlineType val="linear"/>
          </c:trendline>
          <c:cat>
            <c:numRef>
              <c:f>'My first worksheet'!$A$8:$A$127</c:f>
              <c:numCache>
                <c:formatCode>General</c:formatCode>
                <c:ptCount val="120"/>
                <c:pt idx="0">
                  <c:v>1890.0</c:v>
                </c:pt>
                <c:pt idx="1">
                  <c:v>1891.0</c:v>
                </c:pt>
                <c:pt idx="2">
                  <c:v>1892.0</c:v>
                </c:pt>
                <c:pt idx="3">
                  <c:v>1893.0</c:v>
                </c:pt>
                <c:pt idx="4">
                  <c:v>1894.0</c:v>
                </c:pt>
                <c:pt idx="5">
                  <c:v>1895.0</c:v>
                </c:pt>
                <c:pt idx="6">
                  <c:v>1896.0</c:v>
                </c:pt>
                <c:pt idx="7">
                  <c:v>1897.0</c:v>
                </c:pt>
                <c:pt idx="8">
                  <c:v>1898.0</c:v>
                </c:pt>
                <c:pt idx="9">
                  <c:v>1899.0</c:v>
                </c:pt>
                <c:pt idx="10">
                  <c:v>1900.0</c:v>
                </c:pt>
                <c:pt idx="11">
                  <c:v>1901.0</c:v>
                </c:pt>
                <c:pt idx="12">
                  <c:v>1902.0</c:v>
                </c:pt>
                <c:pt idx="13">
                  <c:v>1903.0</c:v>
                </c:pt>
                <c:pt idx="14">
                  <c:v>1904.0</c:v>
                </c:pt>
                <c:pt idx="15">
                  <c:v>1905.0</c:v>
                </c:pt>
                <c:pt idx="16">
                  <c:v>1906.0</c:v>
                </c:pt>
                <c:pt idx="17">
                  <c:v>1907.0</c:v>
                </c:pt>
                <c:pt idx="18">
                  <c:v>1908.0</c:v>
                </c:pt>
                <c:pt idx="19">
                  <c:v>1909.0</c:v>
                </c:pt>
                <c:pt idx="20">
                  <c:v>1910.0</c:v>
                </c:pt>
                <c:pt idx="21">
                  <c:v>1911.0</c:v>
                </c:pt>
                <c:pt idx="22">
                  <c:v>1912.0</c:v>
                </c:pt>
                <c:pt idx="23">
                  <c:v>1913.0</c:v>
                </c:pt>
                <c:pt idx="24">
                  <c:v>1914.0</c:v>
                </c:pt>
                <c:pt idx="25">
                  <c:v>1915.0</c:v>
                </c:pt>
                <c:pt idx="26">
                  <c:v>1916.0</c:v>
                </c:pt>
                <c:pt idx="27">
                  <c:v>1917.0</c:v>
                </c:pt>
                <c:pt idx="28">
                  <c:v>1918.0</c:v>
                </c:pt>
                <c:pt idx="29">
                  <c:v>1919.0</c:v>
                </c:pt>
                <c:pt idx="30">
                  <c:v>1920.0</c:v>
                </c:pt>
                <c:pt idx="31">
                  <c:v>1921.0</c:v>
                </c:pt>
                <c:pt idx="32">
                  <c:v>1922.0</c:v>
                </c:pt>
                <c:pt idx="33">
                  <c:v>1923.0</c:v>
                </c:pt>
                <c:pt idx="34">
                  <c:v>1924.0</c:v>
                </c:pt>
                <c:pt idx="35">
                  <c:v>1925.0</c:v>
                </c:pt>
                <c:pt idx="36">
                  <c:v>1926.0</c:v>
                </c:pt>
                <c:pt idx="37">
                  <c:v>1927.0</c:v>
                </c:pt>
                <c:pt idx="38">
                  <c:v>1928.0</c:v>
                </c:pt>
                <c:pt idx="39">
                  <c:v>1929.0</c:v>
                </c:pt>
                <c:pt idx="40">
                  <c:v>1930.0</c:v>
                </c:pt>
                <c:pt idx="41">
                  <c:v>1931.0</c:v>
                </c:pt>
                <c:pt idx="42">
                  <c:v>1932.0</c:v>
                </c:pt>
                <c:pt idx="43">
                  <c:v>1933.0</c:v>
                </c:pt>
                <c:pt idx="44">
                  <c:v>1934.0</c:v>
                </c:pt>
                <c:pt idx="45">
                  <c:v>1935.0</c:v>
                </c:pt>
                <c:pt idx="46">
                  <c:v>1936.0</c:v>
                </c:pt>
                <c:pt idx="47">
                  <c:v>1937.0</c:v>
                </c:pt>
                <c:pt idx="48">
                  <c:v>1938.0</c:v>
                </c:pt>
                <c:pt idx="49">
                  <c:v>1939.0</c:v>
                </c:pt>
                <c:pt idx="50">
                  <c:v>1940.0</c:v>
                </c:pt>
                <c:pt idx="51">
                  <c:v>1941.0</c:v>
                </c:pt>
                <c:pt idx="52">
                  <c:v>1942.0</c:v>
                </c:pt>
                <c:pt idx="53">
                  <c:v>1943.0</c:v>
                </c:pt>
                <c:pt idx="54">
                  <c:v>1944.0</c:v>
                </c:pt>
                <c:pt idx="55">
                  <c:v>1945.0</c:v>
                </c:pt>
                <c:pt idx="56">
                  <c:v>1946.0</c:v>
                </c:pt>
                <c:pt idx="57">
                  <c:v>1947.0</c:v>
                </c:pt>
                <c:pt idx="58">
                  <c:v>1948.0</c:v>
                </c:pt>
                <c:pt idx="59">
                  <c:v>1949.0</c:v>
                </c:pt>
                <c:pt idx="60">
                  <c:v>1950.0</c:v>
                </c:pt>
                <c:pt idx="61">
                  <c:v>1951.0</c:v>
                </c:pt>
                <c:pt idx="62">
                  <c:v>1952.0</c:v>
                </c:pt>
                <c:pt idx="63">
                  <c:v>1953.0</c:v>
                </c:pt>
                <c:pt idx="64">
                  <c:v>1954.0</c:v>
                </c:pt>
                <c:pt idx="65">
                  <c:v>1955.0</c:v>
                </c:pt>
                <c:pt idx="66">
                  <c:v>1956.0</c:v>
                </c:pt>
                <c:pt idx="67">
                  <c:v>1957.0</c:v>
                </c:pt>
                <c:pt idx="68">
                  <c:v>1958.0</c:v>
                </c:pt>
                <c:pt idx="69">
                  <c:v>1959.0</c:v>
                </c:pt>
                <c:pt idx="70">
                  <c:v>1960.0</c:v>
                </c:pt>
                <c:pt idx="71">
                  <c:v>1961.0</c:v>
                </c:pt>
                <c:pt idx="72">
                  <c:v>1962.0</c:v>
                </c:pt>
                <c:pt idx="73">
                  <c:v>1963.0</c:v>
                </c:pt>
                <c:pt idx="74">
                  <c:v>1964.0</c:v>
                </c:pt>
                <c:pt idx="75">
                  <c:v>1965.0</c:v>
                </c:pt>
                <c:pt idx="76">
                  <c:v>1966.0</c:v>
                </c:pt>
                <c:pt idx="77">
                  <c:v>1967.0</c:v>
                </c:pt>
                <c:pt idx="78">
                  <c:v>1968.0</c:v>
                </c:pt>
                <c:pt idx="79">
                  <c:v>1969.0</c:v>
                </c:pt>
                <c:pt idx="80">
                  <c:v>1970.0</c:v>
                </c:pt>
                <c:pt idx="81">
                  <c:v>1971.0</c:v>
                </c:pt>
                <c:pt idx="82">
                  <c:v>1972.0</c:v>
                </c:pt>
                <c:pt idx="83">
                  <c:v>1973.0</c:v>
                </c:pt>
                <c:pt idx="84">
                  <c:v>1974.0</c:v>
                </c:pt>
                <c:pt idx="85">
                  <c:v>1975.0</c:v>
                </c:pt>
                <c:pt idx="86">
                  <c:v>1976.0</c:v>
                </c:pt>
                <c:pt idx="87">
                  <c:v>1977.0</c:v>
                </c:pt>
                <c:pt idx="88">
                  <c:v>1978.0</c:v>
                </c:pt>
                <c:pt idx="89">
                  <c:v>1979.0</c:v>
                </c:pt>
                <c:pt idx="90">
                  <c:v>1980.0</c:v>
                </c:pt>
                <c:pt idx="91">
                  <c:v>1981.0</c:v>
                </c:pt>
                <c:pt idx="92">
                  <c:v>1982.0</c:v>
                </c:pt>
                <c:pt idx="93">
                  <c:v>1983.0</c:v>
                </c:pt>
                <c:pt idx="94">
                  <c:v>1984.0</c:v>
                </c:pt>
                <c:pt idx="95">
                  <c:v>1985.0</c:v>
                </c:pt>
                <c:pt idx="96">
                  <c:v>1986.0</c:v>
                </c:pt>
                <c:pt idx="97">
                  <c:v>1987.0</c:v>
                </c:pt>
                <c:pt idx="98">
                  <c:v>1988.0</c:v>
                </c:pt>
                <c:pt idx="99">
                  <c:v>1989.0</c:v>
                </c:pt>
                <c:pt idx="100">
                  <c:v>1990.0</c:v>
                </c:pt>
                <c:pt idx="101">
                  <c:v>1991.0</c:v>
                </c:pt>
                <c:pt idx="102">
                  <c:v>1992.0</c:v>
                </c:pt>
                <c:pt idx="103">
                  <c:v>1993.0</c:v>
                </c:pt>
                <c:pt idx="104">
                  <c:v>1994.0</c:v>
                </c:pt>
                <c:pt idx="105">
                  <c:v>1995.0</c:v>
                </c:pt>
                <c:pt idx="106">
                  <c:v>1996.0</c:v>
                </c:pt>
                <c:pt idx="107">
                  <c:v>1997.0</c:v>
                </c:pt>
                <c:pt idx="108">
                  <c:v>1998.0</c:v>
                </c:pt>
                <c:pt idx="109">
                  <c:v>1999.0</c:v>
                </c:pt>
                <c:pt idx="110">
                  <c:v>2000.0</c:v>
                </c:pt>
                <c:pt idx="111">
                  <c:v>2001.0</c:v>
                </c:pt>
                <c:pt idx="112">
                  <c:v>2002.0</c:v>
                </c:pt>
                <c:pt idx="113">
                  <c:v>2003.0</c:v>
                </c:pt>
                <c:pt idx="114">
                  <c:v>2004.0</c:v>
                </c:pt>
                <c:pt idx="115">
                  <c:v>2005.0</c:v>
                </c:pt>
                <c:pt idx="116">
                  <c:v>2006.0</c:v>
                </c:pt>
                <c:pt idx="117">
                  <c:v>2007.0</c:v>
                </c:pt>
                <c:pt idx="118">
                  <c:v>2008.0</c:v>
                </c:pt>
                <c:pt idx="119">
                  <c:v>2009.0</c:v>
                </c:pt>
              </c:numCache>
            </c:numRef>
          </c:cat>
          <c:val>
            <c:numRef>
              <c:f>'My first worksheet'!$N$8:$N$127</c:f>
              <c:numCache>
                <c:formatCode>General</c:formatCode>
                <c:ptCount val="120"/>
                <c:pt idx="3">
                  <c:v>27.12</c:v>
                </c:pt>
                <c:pt idx="4">
                  <c:v>21.43</c:v>
                </c:pt>
                <c:pt idx="5">
                  <c:v>27.87</c:v>
                </c:pt>
                <c:pt idx="6">
                  <c:v>39.29</c:v>
                </c:pt>
                <c:pt idx="7">
                  <c:v>28.79</c:v>
                </c:pt>
                <c:pt idx="8">
                  <c:v>30.7</c:v>
                </c:pt>
                <c:pt idx="9">
                  <c:v>30.83</c:v>
                </c:pt>
                <c:pt idx="10">
                  <c:v>42.69</c:v>
                </c:pt>
                <c:pt idx="11">
                  <c:v>21.68</c:v>
                </c:pt>
                <c:pt idx="12">
                  <c:v>45.77</c:v>
                </c:pt>
                <c:pt idx="13">
                  <c:v>33.31</c:v>
                </c:pt>
                <c:pt idx="14">
                  <c:v>30.15</c:v>
                </c:pt>
                <c:pt idx="15">
                  <c:v>40.53</c:v>
                </c:pt>
                <c:pt idx="16">
                  <c:v>31.4</c:v>
                </c:pt>
                <c:pt idx="17">
                  <c:v>35.32</c:v>
                </c:pt>
                <c:pt idx="18">
                  <c:v>38.27</c:v>
                </c:pt>
                <c:pt idx="19">
                  <c:v>37.77</c:v>
                </c:pt>
                <c:pt idx="20">
                  <c:v>20.02</c:v>
                </c:pt>
                <c:pt idx="21">
                  <c:v>33.75</c:v>
                </c:pt>
                <c:pt idx="22">
                  <c:v>33.39</c:v>
                </c:pt>
                <c:pt idx="23">
                  <c:v>30.01</c:v>
                </c:pt>
                <c:pt idx="24">
                  <c:v>39.57</c:v>
                </c:pt>
                <c:pt idx="25">
                  <c:v>39.01</c:v>
                </c:pt>
                <c:pt idx="26">
                  <c:v>24.36</c:v>
                </c:pt>
                <c:pt idx="27">
                  <c:v>30.51</c:v>
                </c:pt>
                <c:pt idx="28">
                  <c:v>30.2</c:v>
                </c:pt>
                <c:pt idx="29">
                  <c:v>42.54</c:v>
                </c:pt>
                <c:pt idx="30">
                  <c:v>32.32</c:v>
                </c:pt>
                <c:pt idx="31">
                  <c:v>35.34</c:v>
                </c:pt>
                <c:pt idx="32">
                  <c:v>38.75</c:v>
                </c:pt>
                <c:pt idx="33">
                  <c:v>32.07</c:v>
                </c:pt>
                <c:pt idx="34">
                  <c:v>30.48</c:v>
                </c:pt>
                <c:pt idx="35">
                  <c:v>28.02</c:v>
                </c:pt>
                <c:pt idx="36">
                  <c:v>34.67</c:v>
                </c:pt>
                <c:pt idx="37">
                  <c:v>26.25</c:v>
                </c:pt>
                <c:pt idx="38">
                  <c:v>41.52</c:v>
                </c:pt>
                <c:pt idx="39">
                  <c:v>32.15</c:v>
                </c:pt>
                <c:pt idx="40">
                  <c:v>21.01</c:v>
                </c:pt>
                <c:pt idx="41">
                  <c:v>39.54</c:v>
                </c:pt>
                <c:pt idx="42">
                  <c:v>30.82</c:v>
                </c:pt>
                <c:pt idx="43">
                  <c:v>21.36</c:v>
                </c:pt>
                <c:pt idx="44">
                  <c:v>26.02</c:v>
                </c:pt>
                <c:pt idx="45">
                  <c:v>39.66</c:v>
                </c:pt>
                <c:pt idx="46">
                  <c:v>28.77</c:v>
                </c:pt>
                <c:pt idx="47">
                  <c:v>28.64</c:v>
                </c:pt>
                <c:pt idx="48">
                  <c:v>29.62</c:v>
                </c:pt>
                <c:pt idx="49">
                  <c:v>30.26</c:v>
                </c:pt>
                <c:pt idx="50">
                  <c:v>32.05</c:v>
                </c:pt>
                <c:pt idx="51">
                  <c:v>40.9</c:v>
                </c:pt>
                <c:pt idx="52">
                  <c:v>39.33</c:v>
                </c:pt>
                <c:pt idx="53">
                  <c:v>36.13</c:v>
                </c:pt>
                <c:pt idx="54">
                  <c:v>38.52</c:v>
                </c:pt>
                <c:pt idx="55">
                  <c:v>39.65</c:v>
                </c:pt>
                <c:pt idx="56">
                  <c:v>36.52</c:v>
                </c:pt>
                <c:pt idx="57">
                  <c:v>47.03</c:v>
                </c:pt>
                <c:pt idx="58">
                  <c:v>31.61</c:v>
                </c:pt>
                <c:pt idx="59">
                  <c:v>26.07</c:v>
                </c:pt>
                <c:pt idx="60">
                  <c:v>28.91</c:v>
                </c:pt>
                <c:pt idx="61">
                  <c:v>38.03</c:v>
                </c:pt>
                <c:pt idx="62">
                  <c:v>31.82</c:v>
                </c:pt>
                <c:pt idx="63">
                  <c:v>20.0</c:v>
                </c:pt>
                <c:pt idx="64">
                  <c:v>36.21</c:v>
                </c:pt>
                <c:pt idx="65">
                  <c:v>21.98</c:v>
                </c:pt>
                <c:pt idx="66">
                  <c:v>17.07</c:v>
                </c:pt>
                <c:pt idx="67">
                  <c:v>28.28</c:v>
                </c:pt>
                <c:pt idx="68">
                  <c:v>28.84</c:v>
                </c:pt>
                <c:pt idx="69">
                  <c:v>36.31</c:v>
                </c:pt>
                <c:pt idx="70">
                  <c:v>35.2</c:v>
                </c:pt>
                <c:pt idx="71">
                  <c:v>42.88</c:v>
                </c:pt>
                <c:pt idx="72">
                  <c:v>27.04</c:v>
                </c:pt>
                <c:pt idx="73">
                  <c:v>28.32</c:v>
                </c:pt>
                <c:pt idx="74">
                  <c:v>28.42</c:v>
                </c:pt>
                <c:pt idx="75">
                  <c:v>33.96</c:v>
                </c:pt>
                <c:pt idx="76">
                  <c:v>21.85</c:v>
                </c:pt>
                <c:pt idx="77">
                  <c:v>21.82</c:v>
                </c:pt>
                <c:pt idx="78">
                  <c:v>28.31</c:v>
                </c:pt>
                <c:pt idx="79">
                  <c:v>32.43</c:v>
                </c:pt>
                <c:pt idx="80">
                  <c:v>33.63</c:v>
                </c:pt>
                <c:pt idx="81">
                  <c:v>28.32</c:v>
                </c:pt>
                <c:pt idx="82">
                  <c:v>36.02</c:v>
                </c:pt>
                <c:pt idx="83">
                  <c:v>45.18</c:v>
                </c:pt>
                <c:pt idx="84">
                  <c:v>35.67</c:v>
                </c:pt>
                <c:pt idx="85">
                  <c:v>31.61</c:v>
                </c:pt>
                <c:pt idx="86">
                  <c:v>30.01</c:v>
                </c:pt>
                <c:pt idx="87">
                  <c:v>37.15</c:v>
                </c:pt>
                <c:pt idx="88">
                  <c:v>31.36</c:v>
                </c:pt>
                <c:pt idx="89">
                  <c:v>31.84</c:v>
                </c:pt>
                <c:pt idx="90">
                  <c:v>25.09</c:v>
                </c:pt>
                <c:pt idx="91">
                  <c:v>31.3</c:v>
                </c:pt>
                <c:pt idx="92">
                  <c:v>44.8</c:v>
                </c:pt>
                <c:pt idx="93">
                  <c:v>41.17</c:v>
                </c:pt>
                <c:pt idx="94">
                  <c:v>41.78</c:v>
                </c:pt>
                <c:pt idx="95">
                  <c:v>28.5</c:v>
                </c:pt>
                <c:pt idx="96">
                  <c:v>42.58</c:v>
                </c:pt>
                <c:pt idx="97">
                  <c:v>36.97</c:v>
                </c:pt>
                <c:pt idx="98">
                  <c:v>21.99</c:v>
                </c:pt>
                <c:pt idx="99">
                  <c:v>29.14</c:v>
                </c:pt>
                <c:pt idx="100">
                  <c:v>43.93</c:v>
                </c:pt>
                <c:pt idx="101">
                  <c:v>39.77</c:v>
                </c:pt>
                <c:pt idx="102">
                  <c:v>33.51</c:v>
                </c:pt>
                <c:pt idx="103">
                  <c:v>55.88</c:v>
                </c:pt>
                <c:pt idx="104">
                  <c:v>28.2</c:v>
                </c:pt>
                <c:pt idx="105">
                  <c:v>31.74</c:v>
                </c:pt>
                <c:pt idx="106">
                  <c:v>27.15</c:v>
                </c:pt>
                <c:pt idx="107">
                  <c:v>28.53</c:v>
                </c:pt>
                <c:pt idx="108">
                  <c:v>37.7</c:v>
                </c:pt>
                <c:pt idx="109">
                  <c:v>27.15</c:v>
                </c:pt>
                <c:pt idx="110">
                  <c:v>26.14</c:v>
                </c:pt>
                <c:pt idx="111">
                  <c:v>29.76</c:v>
                </c:pt>
                <c:pt idx="112">
                  <c:v>29.25</c:v>
                </c:pt>
                <c:pt idx="113">
                  <c:v>31.57</c:v>
                </c:pt>
                <c:pt idx="114">
                  <c:v>33.8</c:v>
                </c:pt>
                <c:pt idx="115">
                  <c:v>28.05</c:v>
                </c:pt>
                <c:pt idx="116">
                  <c:v>33.38</c:v>
                </c:pt>
                <c:pt idx="117">
                  <c:v>41.71</c:v>
                </c:pt>
                <c:pt idx="118">
                  <c:v>49.43</c:v>
                </c:pt>
                <c:pt idx="119">
                  <c:v>38.81</c:v>
                </c:pt>
              </c:numCache>
            </c:numRef>
          </c:val>
        </c:ser>
        <c:marker val="1"/>
        <c:axId val="671430968"/>
        <c:axId val="674645032"/>
      </c:lineChart>
      <c:catAx>
        <c:axId val="671430968"/>
        <c:scaling>
          <c:orientation val="minMax"/>
        </c:scaling>
        <c:axPos val="b"/>
        <c:numFmt formatCode="General" sourceLinked="1"/>
        <c:majorTickMark val="in"/>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674645032"/>
        <c:crosses val="autoZero"/>
        <c:lblAlgn val="ctr"/>
        <c:lblOffset val="100"/>
        <c:tickLblSkip val="20"/>
        <c:tickMarkSkip val="10"/>
      </c:catAx>
      <c:valAx>
        <c:axId val="674645032"/>
        <c:scaling>
          <c:orientation val="minMax"/>
        </c:scaling>
        <c:axPos val="l"/>
        <c:majorGridlines>
          <c:spPr>
            <a:ln w="3175">
              <a:solidFill>
                <a:srgbClr val="808080"/>
              </a:solidFill>
              <a:prstDash val="solid"/>
            </a:ln>
          </c:spPr>
        </c:majorGridlines>
        <c:numFmt formatCode="General" sourceLinked="1"/>
        <c:majorTickMark val="in"/>
        <c:minorTickMark val="in"/>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671430968"/>
        <c:crosses val="autoZero"/>
        <c:crossBetween val="between"/>
      </c:valAx>
      <c:spPr>
        <a:solidFill>
          <a:srgbClr val="FFFFFF"/>
        </a:solidFill>
        <a:ln w="25400">
          <a:noFill/>
        </a:ln>
      </c:spPr>
    </c:plotArea>
    <c:plotVisOnly val="1"/>
    <c:dispBlanksAs val="gap"/>
  </c:chart>
  <c:spPr>
    <a:solidFill>
      <a:srgbClr val="FFFFFF"/>
    </a:solidFill>
    <a:ln w="12700">
      <a:solidFill>
        <a:srgbClr val="00000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5"/>
  <c:chart>
    <c:title>
      <c:tx>
        <c:rich>
          <a:bodyPr/>
          <a:lstStyle/>
          <a:p>
            <a:pPr>
              <a:defRPr/>
            </a:pPr>
            <a:r>
              <a:rPr lang="en-US" sz="2000"/>
              <a:t>Des Moines Precipitation </a:t>
            </a:r>
          </a:p>
          <a:p>
            <a:pPr>
              <a:defRPr/>
            </a:pPr>
            <a:r>
              <a:rPr lang="en-US" sz="1400"/>
              <a:t>Days per Year</a:t>
            </a:r>
            <a:r>
              <a:rPr lang="en-US" sz="1400" baseline="0"/>
              <a:t> </a:t>
            </a:r>
            <a:r>
              <a:rPr lang="en-US" sz="1400"/>
              <a:t>with More than 1.25 inches</a:t>
            </a:r>
          </a:p>
        </c:rich>
      </c:tx>
      <c:layout/>
    </c:title>
    <c:plotArea>
      <c:layout/>
      <c:scatterChart>
        <c:scatterStyle val="lineMarker"/>
        <c:ser>
          <c:idx val="0"/>
          <c:order val="0"/>
          <c:trendline>
            <c:trendlineType val="linear"/>
          </c:trendline>
          <c:xVal>
            <c:numRef>
              <c:f>Sheet1!$A$5:$A$125</c:f>
              <c:numCache>
                <c:formatCode>General</c:formatCode>
                <c:ptCount val="121"/>
                <c:pt idx="0">
                  <c:v>1890.0</c:v>
                </c:pt>
                <c:pt idx="1">
                  <c:v>1891.0</c:v>
                </c:pt>
                <c:pt idx="2">
                  <c:v>1892.0</c:v>
                </c:pt>
                <c:pt idx="3">
                  <c:v>1893.0</c:v>
                </c:pt>
                <c:pt idx="4">
                  <c:v>1894.0</c:v>
                </c:pt>
                <c:pt idx="5">
                  <c:v>1895.0</c:v>
                </c:pt>
                <c:pt idx="6">
                  <c:v>1896.0</c:v>
                </c:pt>
                <c:pt idx="7">
                  <c:v>1897.0</c:v>
                </c:pt>
                <c:pt idx="8">
                  <c:v>1898.0</c:v>
                </c:pt>
                <c:pt idx="9">
                  <c:v>1899.0</c:v>
                </c:pt>
                <c:pt idx="10">
                  <c:v>1900.0</c:v>
                </c:pt>
                <c:pt idx="11">
                  <c:v>1901.0</c:v>
                </c:pt>
                <c:pt idx="12">
                  <c:v>1902.0</c:v>
                </c:pt>
                <c:pt idx="13">
                  <c:v>1903.0</c:v>
                </c:pt>
                <c:pt idx="14">
                  <c:v>1904.0</c:v>
                </c:pt>
                <c:pt idx="15">
                  <c:v>1905.0</c:v>
                </c:pt>
                <c:pt idx="16">
                  <c:v>1906.0</c:v>
                </c:pt>
                <c:pt idx="17">
                  <c:v>1907.0</c:v>
                </c:pt>
                <c:pt idx="18">
                  <c:v>1908.0</c:v>
                </c:pt>
                <c:pt idx="19">
                  <c:v>1909.0</c:v>
                </c:pt>
                <c:pt idx="20">
                  <c:v>1910.0</c:v>
                </c:pt>
                <c:pt idx="21">
                  <c:v>1911.0</c:v>
                </c:pt>
                <c:pt idx="22">
                  <c:v>1912.0</c:v>
                </c:pt>
                <c:pt idx="23">
                  <c:v>1913.0</c:v>
                </c:pt>
                <c:pt idx="24">
                  <c:v>1914.0</c:v>
                </c:pt>
                <c:pt idx="25">
                  <c:v>1915.0</c:v>
                </c:pt>
                <c:pt idx="26">
                  <c:v>1916.0</c:v>
                </c:pt>
                <c:pt idx="27">
                  <c:v>1917.0</c:v>
                </c:pt>
                <c:pt idx="28">
                  <c:v>1918.0</c:v>
                </c:pt>
                <c:pt idx="29">
                  <c:v>1919.0</c:v>
                </c:pt>
                <c:pt idx="30">
                  <c:v>1920.0</c:v>
                </c:pt>
                <c:pt idx="31">
                  <c:v>1921.0</c:v>
                </c:pt>
                <c:pt idx="32">
                  <c:v>1922.0</c:v>
                </c:pt>
                <c:pt idx="33">
                  <c:v>1923.0</c:v>
                </c:pt>
                <c:pt idx="34">
                  <c:v>1924.0</c:v>
                </c:pt>
                <c:pt idx="35">
                  <c:v>1925.0</c:v>
                </c:pt>
                <c:pt idx="36">
                  <c:v>1926.0</c:v>
                </c:pt>
                <c:pt idx="37">
                  <c:v>1927.0</c:v>
                </c:pt>
                <c:pt idx="38">
                  <c:v>1928.0</c:v>
                </c:pt>
                <c:pt idx="39">
                  <c:v>1929.0</c:v>
                </c:pt>
                <c:pt idx="40">
                  <c:v>1930.0</c:v>
                </c:pt>
                <c:pt idx="41">
                  <c:v>1931.0</c:v>
                </c:pt>
                <c:pt idx="42">
                  <c:v>1932.0</c:v>
                </c:pt>
                <c:pt idx="43">
                  <c:v>1933.0</c:v>
                </c:pt>
                <c:pt idx="44">
                  <c:v>1934.0</c:v>
                </c:pt>
                <c:pt idx="45">
                  <c:v>1935.0</c:v>
                </c:pt>
                <c:pt idx="46">
                  <c:v>1936.0</c:v>
                </c:pt>
                <c:pt idx="47">
                  <c:v>1937.0</c:v>
                </c:pt>
                <c:pt idx="48">
                  <c:v>1938.0</c:v>
                </c:pt>
                <c:pt idx="49">
                  <c:v>1939.0</c:v>
                </c:pt>
                <c:pt idx="50">
                  <c:v>1940.0</c:v>
                </c:pt>
                <c:pt idx="51">
                  <c:v>1941.0</c:v>
                </c:pt>
                <c:pt idx="52">
                  <c:v>1942.0</c:v>
                </c:pt>
                <c:pt idx="53">
                  <c:v>1943.0</c:v>
                </c:pt>
                <c:pt idx="54">
                  <c:v>1944.0</c:v>
                </c:pt>
                <c:pt idx="55">
                  <c:v>1945.0</c:v>
                </c:pt>
                <c:pt idx="56">
                  <c:v>1946.0</c:v>
                </c:pt>
                <c:pt idx="57">
                  <c:v>1947.0</c:v>
                </c:pt>
                <c:pt idx="58">
                  <c:v>1948.0</c:v>
                </c:pt>
                <c:pt idx="59">
                  <c:v>1949.0</c:v>
                </c:pt>
                <c:pt idx="60">
                  <c:v>1950.0</c:v>
                </c:pt>
                <c:pt idx="61">
                  <c:v>1951.0</c:v>
                </c:pt>
                <c:pt idx="62">
                  <c:v>1952.0</c:v>
                </c:pt>
                <c:pt idx="63">
                  <c:v>1953.0</c:v>
                </c:pt>
                <c:pt idx="64">
                  <c:v>1954.0</c:v>
                </c:pt>
                <c:pt idx="65">
                  <c:v>1955.0</c:v>
                </c:pt>
                <c:pt idx="66">
                  <c:v>1956.0</c:v>
                </c:pt>
                <c:pt idx="67">
                  <c:v>1957.0</c:v>
                </c:pt>
                <c:pt idx="68">
                  <c:v>1958.0</c:v>
                </c:pt>
                <c:pt idx="69">
                  <c:v>1959.0</c:v>
                </c:pt>
                <c:pt idx="70">
                  <c:v>1960.0</c:v>
                </c:pt>
                <c:pt idx="71">
                  <c:v>1961.0</c:v>
                </c:pt>
                <c:pt idx="72">
                  <c:v>1962.0</c:v>
                </c:pt>
                <c:pt idx="73">
                  <c:v>1963.0</c:v>
                </c:pt>
                <c:pt idx="74">
                  <c:v>1964.0</c:v>
                </c:pt>
                <c:pt idx="75">
                  <c:v>1965.0</c:v>
                </c:pt>
                <c:pt idx="76">
                  <c:v>1966.0</c:v>
                </c:pt>
                <c:pt idx="77">
                  <c:v>1967.0</c:v>
                </c:pt>
                <c:pt idx="78">
                  <c:v>1968.0</c:v>
                </c:pt>
                <c:pt idx="79">
                  <c:v>1969.0</c:v>
                </c:pt>
                <c:pt idx="80">
                  <c:v>1970.0</c:v>
                </c:pt>
                <c:pt idx="81">
                  <c:v>1971.0</c:v>
                </c:pt>
                <c:pt idx="82">
                  <c:v>1972.0</c:v>
                </c:pt>
                <c:pt idx="83">
                  <c:v>1973.0</c:v>
                </c:pt>
                <c:pt idx="84">
                  <c:v>1974.0</c:v>
                </c:pt>
                <c:pt idx="85">
                  <c:v>1975.0</c:v>
                </c:pt>
                <c:pt idx="86">
                  <c:v>1976.0</c:v>
                </c:pt>
                <c:pt idx="87">
                  <c:v>1977.0</c:v>
                </c:pt>
                <c:pt idx="88">
                  <c:v>1978.0</c:v>
                </c:pt>
                <c:pt idx="89">
                  <c:v>1979.0</c:v>
                </c:pt>
                <c:pt idx="90">
                  <c:v>1980.0</c:v>
                </c:pt>
                <c:pt idx="91">
                  <c:v>1981.0</c:v>
                </c:pt>
                <c:pt idx="92">
                  <c:v>1982.0</c:v>
                </c:pt>
                <c:pt idx="93">
                  <c:v>1983.0</c:v>
                </c:pt>
                <c:pt idx="94">
                  <c:v>1984.0</c:v>
                </c:pt>
                <c:pt idx="95">
                  <c:v>1985.0</c:v>
                </c:pt>
                <c:pt idx="96">
                  <c:v>1986.0</c:v>
                </c:pt>
                <c:pt idx="97">
                  <c:v>1987.0</c:v>
                </c:pt>
                <c:pt idx="98">
                  <c:v>1988.0</c:v>
                </c:pt>
                <c:pt idx="99">
                  <c:v>1989.0</c:v>
                </c:pt>
                <c:pt idx="100">
                  <c:v>1990.0</c:v>
                </c:pt>
                <c:pt idx="101">
                  <c:v>1991.0</c:v>
                </c:pt>
                <c:pt idx="102">
                  <c:v>1992.0</c:v>
                </c:pt>
                <c:pt idx="103">
                  <c:v>1993.0</c:v>
                </c:pt>
                <c:pt idx="104">
                  <c:v>1994.0</c:v>
                </c:pt>
                <c:pt idx="105">
                  <c:v>1995.0</c:v>
                </c:pt>
                <c:pt idx="106">
                  <c:v>1996.0</c:v>
                </c:pt>
                <c:pt idx="107">
                  <c:v>1997.0</c:v>
                </c:pt>
                <c:pt idx="108">
                  <c:v>1998.0</c:v>
                </c:pt>
                <c:pt idx="109">
                  <c:v>1999.0</c:v>
                </c:pt>
                <c:pt idx="110">
                  <c:v>2000.0</c:v>
                </c:pt>
                <c:pt idx="111">
                  <c:v>2001.0</c:v>
                </c:pt>
                <c:pt idx="112">
                  <c:v>2002.0</c:v>
                </c:pt>
                <c:pt idx="113">
                  <c:v>2003.0</c:v>
                </c:pt>
                <c:pt idx="114">
                  <c:v>2004.0</c:v>
                </c:pt>
                <c:pt idx="115">
                  <c:v>2005.0</c:v>
                </c:pt>
                <c:pt idx="116">
                  <c:v>2006.0</c:v>
                </c:pt>
                <c:pt idx="117">
                  <c:v>2007.0</c:v>
                </c:pt>
                <c:pt idx="118">
                  <c:v>2008.0</c:v>
                </c:pt>
                <c:pt idx="119">
                  <c:v>2009.0</c:v>
                </c:pt>
                <c:pt idx="120">
                  <c:v>2010.0</c:v>
                </c:pt>
              </c:numCache>
            </c:numRef>
          </c:xVal>
          <c:yVal>
            <c:numRef>
              <c:f>Sheet1!$B$5:$B$125</c:f>
              <c:numCache>
                <c:formatCode>General</c:formatCode>
                <c:ptCount val="121"/>
                <c:pt idx="3">
                  <c:v>3.0</c:v>
                </c:pt>
                <c:pt idx="4">
                  <c:v>1.0</c:v>
                </c:pt>
                <c:pt idx="5">
                  <c:v>5.0</c:v>
                </c:pt>
                <c:pt idx="6">
                  <c:v>7.0</c:v>
                </c:pt>
                <c:pt idx="7">
                  <c:v>2.0</c:v>
                </c:pt>
                <c:pt idx="8">
                  <c:v>2.0</c:v>
                </c:pt>
                <c:pt idx="9">
                  <c:v>1.0</c:v>
                </c:pt>
                <c:pt idx="10">
                  <c:v>9.0</c:v>
                </c:pt>
                <c:pt idx="11">
                  <c:v>1.0</c:v>
                </c:pt>
                <c:pt idx="12">
                  <c:v>6.0</c:v>
                </c:pt>
                <c:pt idx="13">
                  <c:v>7.0</c:v>
                </c:pt>
                <c:pt idx="14">
                  <c:v>4.0</c:v>
                </c:pt>
                <c:pt idx="15">
                  <c:v>6.0</c:v>
                </c:pt>
                <c:pt idx="16">
                  <c:v>2.0</c:v>
                </c:pt>
                <c:pt idx="17">
                  <c:v>4.0</c:v>
                </c:pt>
                <c:pt idx="18">
                  <c:v>4.0</c:v>
                </c:pt>
                <c:pt idx="19">
                  <c:v>3.0</c:v>
                </c:pt>
                <c:pt idx="20">
                  <c:v>2.0</c:v>
                </c:pt>
                <c:pt idx="21">
                  <c:v>5.0</c:v>
                </c:pt>
                <c:pt idx="22">
                  <c:v>4.0</c:v>
                </c:pt>
                <c:pt idx="23">
                  <c:v>4.0</c:v>
                </c:pt>
                <c:pt idx="24">
                  <c:v>9.0</c:v>
                </c:pt>
                <c:pt idx="25">
                  <c:v>4.0</c:v>
                </c:pt>
                <c:pt idx="26">
                  <c:v>2.0</c:v>
                </c:pt>
                <c:pt idx="27">
                  <c:v>3.0</c:v>
                </c:pt>
                <c:pt idx="28">
                  <c:v>6.0</c:v>
                </c:pt>
                <c:pt idx="29">
                  <c:v>8.0</c:v>
                </c:pt>
                <c:pt idx="30">
                  <c:v>4.0</c:v>
                </c:pt>
                <c:pt idx="31">
                  <c:v>5.0</c:v>
                </c:pt>
                <c:pt idx="32">
                  <c:v>7.0</c:v>
                </c:pt>
                <c:pt idx="33">
                  <c:v>3.0</c:v>
                </c:pt>
                <c:pt idx="34">
                  <c:v>2.0</c:v>
                </c:pt>
                <c:pt idx="35">
                  <c:v>4.0</c:v>
                </c:pt>
                <c:pt idx="36">
                  <c:v>7.0</c:v>
                </c:pt>
                <c:pt idx="37">
                  <c:v>1.0</c:v>
                </c:pt>
                <c:pt idx="38">
                  <c:v>5.0</c:v>
                </c:pt>
                <c:pt idx="39">
                  <c:v>1.0</c:v>
                </c:pt>
                <c:pt idx="40">
                  <c:v>2.0</c:v>
                </c:pt>
                <c:pt idx="41">
                  <c:v>7.0</c:v>
                </c:pt>
                <c:pt idx="42">
                  <c:v>4.0</c:v>
                </c:pt>
                <c:pt idx="43">
                  <c:v>2.0</c:v>
                </c:pt>
                <c:pt idx="44">
                  <c:v>1.0</c:v>
                </c:pt>
                <c:pt idx="45">
                  <c:v>7.0</c:v>
                </c:pt>
                <c:pt idx="46">
                  <c:v>3.0</c:v>
                </c:pt>
                <c:pt idx="47">
                  <c:v>2.0</c:v>
                </c:pt>
                <c:pt idx="48">
                  <c:v>4.0</c:v>
                </c:pt>
                <c:pt idx="49">
                  <c:v>5.0</c:v>
                </c:pt>
                <c:pt idx="50">
                  <c:v>4.0</c:v>
                </c:pt>
                <c:pt idx="51">
                  <c:v>8.0</c:v>
                </c:pt>
                <c:pt idx="52">
                  <c:v>7.0</c:v>
                </c:pt>
                <c:pt idx="53">
                  <c:v>7.0</c:v>
                </c:pt>
                <c:pt idx="54">
                  <c:v>6.0</c:v>
                </c:pt>
                <c:pt idx="55">
                  <c:v>4.0</c:v>
                </c:pt>
                <c:pt idx="56">
                  <c:v>5.0</c:v>
                </c:pt>
                <c:pt idx="57">
                  <c:v>8.0</c:v>
                </c:pt>
                <c:pt idx="58">
                  <c:v>5.0</c:v>
                </c:pt>
                <c:pt idx="59">
                  <c:v>0.0</c:v>
                </c:pt>
                <c:pt idx="60">
                  <c:v>4.0</c:v>
                </c:pt>
                <c:pt idx="61">
                  <c:v>3.0</c:v>
                </c:pt>
                <c:pt idx="62">
                  <c:v>5.0</c:v>
                </c:pt>
                <c:pt idx="63">
                  <c:v>3.0</c:v>
                </c:pt>
                <c:pt idx="64">
                  <c:v>4.0</c:v>
                </c:pt>
                <c:pt idx="65">
                  <c:v>2.0</c:v>
                </c:pt>
                <c:pt idx="66">
                  <c:v>0.0</c:v>
                </c:pt>
                <c:pt idx="67">
                  <c:v>0.0</c:v>
                </c:pt>
                <c:pt idx="68">
                  <c:v>7.0</c:v>
                </c:pt>
                <c:pt idx="69">
                  <c:v>4.0</c:v>
                </c:pt>
                <c:pt idx="70">
                  <c:v>6.0</c:v>
                </c:pt>
                <c:pt idx="71">
                  <c:v>9.0</c:v>
                </c:pt>
                <c:pt idx="72">
                  <c:v>3.0</c:v>
                </c:pt>
                <c:pt idx="73">
                  <c:v>3.0</c:v>
                </c:pt>
                <c:pt idx="74">
                  <c:v>3.0</c:v>
                </c:pt>
                <c:pt idx="75">
                  <c:v>2.0</c:v>
                </c:pt>
                <c:pt idx="76">
                  <c:v>2.0</c:v>
                </c:pt>
                <c:pt idx="77">
                  <c:v>3.0</c:v>
                </c:pt>
                <c:pt idx="78">
                  <c:v>4.0</c:v>
                </c:pt>
                <c:pt idx="79">
                  <c:v>5.0</c:v>
                </c:pt>
                <c:pt idx="80">
                  <c:v>6.0</c:v>
                </c:pt>
                <c:pt idx="81">
                  <c:v>4.0</c:v>
                </c:pt>
                <c:pt idx="82">
                  <c:v>6.0</c:v>
                </c:pt>
                <c:pt idx="83">
                  <c:v>10.0</c:v>
                </c:pt>
                <c:pt idx="84">
                  <c:v>3.0</c:v>
                </c:pt>
                <c:pt idx="85">
                  <c:v>3.0</c:v>
                </c:pt>
                <c:pt idx="86">
                  <c:v>8.0</c:v>
                </c:pt>
                <c:pt idx="87">
                  <c:v>4.0</c:v>
                </c:pt>
                <c:pt idx="88">
                  <c:v>4.0</c:v>
                </c:pt>
                <c:pt idx="89">
                  <c:v>3.0</c:v>
                </c:pt>
                <c:pt idx="90">
                  <c:v>2.0</c:v>
                </c:pt>
                <c:pt idx="91">
                  <c:v>3.0</c:v>
                </c:pt>
                <c:pt idx="92">
                  <c:v>9.0</c:v>
                </c:pt>
                <c:pt idx="93">
                  <c:v>4.0</c:v>
                </c:pt>
                <c:pt idx="94">
                  <c:v>7.0</c:v>
                </c:pt>
                <c:pt idx="95">
                  <c:v>4.0</c:v>
                </c:pt>
                <c:pt idx="96">
                  <c:v>6.0</c:v>
                </c:pt>
                <c:pt idx="97">
                  <c:v>8.0</c:v>
                </c:pt>
                <c:pt idx="98">
                  <c:v>5.0</c:v>
                </c:pt>
                <c:pt idx="99">
                  <c:v>6.0</c:v>
                </c:pt>
                <c:pt idx="100">
                  <c:v>6.0</c:v>
                </c:pt>
                <c:pt idx="101">
                  <c:v>5.0</c:v>
                </c:pt>
                <c:pt idx="102">
                  <c:v>4.0</c:v>
                </c:pt>
                <c:pt idx="103">
                  <c:v>9.0</c:v>
                </c:pt>
                <c:pt idx="104">
                  <c:v>2.0</c:v>
                </c:pt>
                <c:pt idx="105">
                  <c:v>3.0</c:v>
                </c:pt>
                <c:pt idx="106">
                  <c:v>5.0</c:v>
                </c:pt>
                <c:pt idx="107">
                  <c:v>4.0</c:v>
                </c:pt>
                <c:pt idx="108">
                  <c:v>6.0</c:v>
                </c:pt>
                <c:pt idx="109">
                  <c:v>2.0</c:v>
                </c:pt>
                <c:pt idx="110">
                  <c:v>3.0</c:v>
                </c:pt>
                <c:pt idx="111">
                  <c:v>2.0</c:v>
                </c:pt>
                <c:pt idx="112">
                  <c:v>8.0</c:v>
                </c:pt>
                <c:pt idx="113">
                  <c:v>4.0</c:v>
                </c:pt>
                <c:pt idx="114">
                  <c:v>4.0</c:v>
                </c:pt>
                <c:pt idx="115">
                  <c:v>5.0</c:v>
                </c:pt>
                <c:pt idx="116">
                  <c:v>4.0</c:v>
                </c:pt>
                <c:pt idx="117">
                  <c:v>10.0</c:v>
                </c:pt>
                <c:pt idx="118">
                  <c:v>9.0</c:v>
                </c:pt>
                <c:pt idx="119">
                  <c:v>3.0</c:v>
                </c:pt>
                <c:pt idx="120">
                  <c:v>11.0</c:v>
                </c:pt>
              </c:numCache>
            </c:numRef>
          </c:yVal>
        </c:ser>
        <c:axId val="674539560"/>
        <c:axId val="671870696"/>
      </c:scatterChart>
      <c:valAx>
        <c:axId val="674539560"/>
        <c:scaling>
          <c:orientation val="minMax"/>
        </c:scaling>
        <c:axPos val="b"/>
        <c:numFmt formatCode="General" sourceLinked="1"/>
        <c:tickLblPos val="nextTo"/>
        <c:crossAx val="671870696"/>
        <c:crosses val="autoZero"/>
        <c:crossBetween val="midCat"/>
      </c:valAx>
      <c:valAx>
        <c:axId val="671870696"/>
        <c:scaling>
          <c:orientation val="minMax"/>
        </c:scaling>
        <c:axPos val="l"/>
        <c:majorGridlines/>
        <c:numFmt formatCode="General" sourceLinked="1"/>
        <c:tickLblPos val="nextTo"/>
        <c:crossAx val="674539560"/>
        <c:crosses val="autoZero"/>
        <c:crossBetween val="midCat"/>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5"/>
  <c:chart>
    <c:title>
      <c:tx>
        <c:rich>
          <a:bodyPr/>
          <a:lstStyle/>
          <a:p>
            <a:pPr>
              <a:defRPr/>
            </a:pPr>
            <a:r>
              <a:rPr lang="en-US" sz="2000"/>
              <a:t>Des Moines Precipitation </a:t>
            </a:r>
          </a:p>
          <a:p>
            <a:pPr>
              <a:defRPr/>
            </a:pPr>
            <a:r>
              <a:rPr lang="en-US" sz="1400"/>
              <a:t>Days per Year</a:t>
            </a:r>
            <a:r>
              <a:rPr lang="en-US" sz="1400" baseline="0"/>
              <a:t> </a:t>
            </a:r>
            <a:r>
              <a:rPr lang="en-US" sz="1400"/>
              <a:t>with More than 1.25 inches</a:t>
            </a:r>
          </a:p>
        </c:rich>
      </c:tx>
      <c:layout/>
    </c:title>
    <c:plotArea>
      <c:layout/>
      <c:scatterChart>
        <c:scatterStyle val="lineMarker"/>
        <c:ser>
          <c:idx val="0"/>
          <c:order val="0"/>
          <c:trendline>
            <c:trendlineType val="linear"/>
          </c:trendline>
          <c:xVal>
            <c:numRef>
              <c:f>Sheet1!$A$5:$A$125</c:f>
              <c:numCache>
                <c:formatCode>General</c:formatCode>
                <c:ptCount val="121"/>
                <c:pt idx="0">
                  <c:v>1890.0</c:v>
                </c:pt>
                <c:pt idx="1">
                  <c:v>1891.0</c:v>
                </c:pt>
                <c:pt idx="2">
                  <c:v>1892.0</c:v>
                </c:pt>
                <c:pt idx="3">
                  <c:v>1893.0</c:v>
                </c:pt>
                <c:pt idx="4">
                  <c:v>1894.0</c:v>
                </c:pt>
                <c:pt idx="5">
                  <c:v>1895.0</c:v>
                </c:pt>
                <c:pt idx="6">
                  <c:v>1896.0</c:v>
                </c:pt>
                <c:pt idx="7">
                  <c:v>1897.0</c:v>
                </c:pt>
                <c:pt idx="8">
                  <c:v>1898.0</c:v>
                </c:pt>
                <c:pt idx="9">
                  <c:v>1899.0</c:v>
                </c:pt>
                <c:pt idx="10">
                  <c:v>1900.0</c:v>
                </c:pt>
                <c:pt idx="11">
                  <c:v>1901.0</c:v>
                </c:pt>
                <c:pt idx="12">
                  <c:v>1902.0</c:v>
                </c:pt>
                <c:pt idx="13">
                  <c:v>1903.0</c:v>
                </c:pt>
                <c:pt idx="14">
                  <c:v>1904.0</c:v>
                </c:pt>
                <c:pt idx="15">
                  <c:v>1905.0</c:v>
                </c:pt>
                <c:pt idx="16">
                  <c:v>1906.0</c:v>
                </c:pt>
                <c:pt idx="17">
                  <c:v>1907.0</c:v>
                </c:pt>
                <c:pt idx="18">
                  <c:v>1908.0</c:v>
                </c:pt>
                <c:pt idx="19">
                  <c:v>1909.0</c:v>
                </c:pt>
                <c:pt idx="20">
                  <c:v>1910.0</c:v>
                </c:pt>
                <c:pt idx="21">
                  <c:v>1911.0</c:v>
                </c:pt>
                <c:pt idx="22">
                  <c:v>1912.0</c:v>
                </c:pt>
                <c:pt idx="23">
                  <c:v>1913.0</c:v>
                </c:pt>
                <c:pt idx="24">
                  <c:v>1914.0</c:v>
                </c:pt>
                <c:pt idx="25">
                  <c:v>1915.0</c:v>
                </c:pt>
                <c:pt idx="26">
                  <c:v>1916.0</c:v>
                </c:pt>
                <c:pt idx="27">
                  <c:v>1917.0</c:v>
                </c:pt>
                <c:pt idx="28">
                  <c:v>1918.0</c:v>
                </c:pt>
                <c:pt idx="29">
                  <c:v>1919.0</c:v>
                </c:pt>
                <c:pt idx="30">
                  <c:v>1920.0</c:v>
                </c:pt>
                <c:pt idx="31">
                  <c:v>1921.0</c:v>
                </c:pt>
                <c:pt idx="32">
                  <c:v>1922.0</c:v>
                </c:pt>
                <c:pt idx="33">
                  <c:v>1923.0</c:v>
                </c:pt>
                <c:pt idx="34">
                  <c:v>1924.0</c:v>
                </c:pt>
                <c:pt idx="35">
                  <c:v>1925.0</c:v>
                </c:pt>
                <c:pt idx="36">
                  <c:v>1926.0</c:v>
                </c:pt>
                <c:pt idx="37">
                  <c:v>1927.0</c:v>
                </c:pt>
                <c:pt idx="38">
                  <c:v>1928.0</c:v>
                </c:pt>
                <c:pt idx="39">
                  <c:v>1929.0</c:v>
                </c:pt>
                <c:pt idx="40">
                  <c:v>1930.0</c:v>
                </c:pt>
                <c:pt idx="41">
                  <c:v>1931.0</c:v>
                </c:pt>
                <c:pt idx="42">
                  <c:v>1932.0</c:v>
                </c:pt>
                <c:pt idx="43">
                  <c:v>1933.0</c:v>
                </c:pt>
                <c:pt idx="44">
                  <c:v>1934.0</c:v>
                </c:pt>
                <c:pt idx="45">
                  <c:v>1935.0</c:v>
                </c:pt>
                <c:pt idx="46">
                  <c:v>1936.0</c:v>
                </c:pt>
                <c:pt idx="47">
                  <c:v>1937.0</c:v>
                </c:pt>
                <c:pt idx="48">
                  <c:v>1938.0</c:v>
                </c:pt>
                <c:pt idx="49">
                  <c:v>1939.0</c:v>
                </c:pt>
                <c:pt idx="50">
                  <c:v>1940.0</c:v>
                </c:pt>
                <c:pt idx="51">
                  <c:v>1941.0</c:v>
                </c:pt>
                <c:pt idx="52">
                  <c:v>1942.0</c:v>
                </c:pt>
                <c:pt idx="53">
                  <c:v>1943.0</c:v>
                </c:pt>
                <c:pt idx="54">
                  <c:v>1944.0</c:v>
                </c:pt>
                <c:pt idx="55">
                  <c:v>1945.0</c:v>
                </c:pt>
                <c:pt idx="56">
                  <c:v>1946.0</c:v>
                </c:pt>
                <c:pt idx="57">
                  <c:v>1947.0</c:v>
                </c:pt>
                <c:pt idx="58">
                  <c:v>1948.0</c:v>
                </c:pt>
                <c:pt idx="59">
                  <c:v>1949.0</c:v>
                </c:pt>
                <c:pt idx="60">
                  <c:v>1950.0</c:v>
                </c:pt>
                <c:pt idx="61">
                  <c:v>1951.0</c:v>
                </c:pt>
                <c:pt idx="62">
                  <c:v>1952.0</c:v>
                </c:pt>
                <c:pt idx="63">
                  <c:v>1953.0</c:v>
                </c:pt>
                <c:pt idx="64">
                  <c:v>1954.0</c:v>
                </c:pt>
                <c:pt idx="65">
                  <c:v>1955.0</c:v>
                </c:pt>
                <c:pt idx="66">
                  <c:v>1956.0</c:v>
                </c:pt>
                <c:pt idx="67">
                  <c:v>1957.0</c:v>
                </c:pt>
                <c:pt idx="68">
                  <c:v>1958.0</c:v>
                </c:pt>
                <c:pt idx="69">
                  <c:v>1959.0</c:v>
                </c:pt>
                <c:pt idx="70">
                  <c:v>1960.0</c:v>
                </c:pt>
                <c:pt idx="71">
                  <c:v>1961.0</c:v>
                </c:pt>
                <c:pt idx="72">
                  <c:v>1962.0</c:v>
                </c:pt>
                <c:pt idx="73">
                  <c:v>1963.0</c:v>
                </c:pt>
                <c:pt idx="74">
                  <c:v>1964.0</c:v>
                </c:pt>
                <c:pt idx="75">
                  <c:v>1965.0</c:v>
                </c:pt>
                <c:pt idx="76">
                  <c:v>1966.0</c:v>
                </c:pt>
                <c:pt idx="77">
                  <c:v>1967.0</c:v>
                </c:pt>
                <c:pt idx="78">
                  <c:v>1968.0</c:v>
                </c:pt>
                <c:pt idx="79">
                  <c:v>1969.0</c:v>
                </c:pt>
                <c:pt idx="80">
                  <c:v>1970.0</c:v>
                </c:pt>
                <c:pt idx="81">
                  <c:v>1971.0</c:v>
                </c:pt>
                <c:pt idx="82">
                  <c:v>1972.0</c:v>
                </c:pt>
                <c:pt idx="83">
                  <c:v>1973.0</c:v>
                </c:pt>
                <c:pt idx="84">
                  <c:v>1974.0</c:v>
                </c:pt>
                <c:pt idx="85">
                  <c:v>1975.0</c:v>
                </c:pt>
                <c:pt idx="86">
                  <c:v>1976.0</c:v>
                </c:pt>
                <c:pt idx="87">
                  <c:v>1977.0</c:v>
                </c:pt>
                <c:pt idx="88">
                  <c:v>1978.0</c:v>
                </c:pt>
                <c:pt idx="89">
                  <c:v>1979.0</c:v>
                </c:pt>
                <c:pt idx="90">
                  <c:v>1980.0</c:v>
                </c:pt>
                <c:pt idx="91">
                  <c:v>1981.0</c:v>
                </c:pt>
                <c:pt idx="92">
                  <c:v>1982.0</c:v>
                </c:pt>
                <c:pt idx="93">
                  <c:v>1983.0</c:v>
                </c:pt>
                <c:pt idx="94">
                  <c:v>1984.0</c:v>
                </c:pt>
                <c:pt idx="95">
                  <c:v>1985.0</c:v>
                </c:pt>
                <c:pt idx="96">
                  <c:v>1986.0</c:v>
                </c:pt>
                <c:pt idx="97">
                  <c:v>1987.0</c:v>
                </c:pt>
                <c:pt idx="98">
                  <c:v>1988.0</c:v>
                </c:pt>
                <c:pt idx="99">
                  <c:v>1989.0</c:v>
                </c:pt>
                <c:pt idx="100">
                  <c:v>1990.0</c:v>
                </c:pt>
                <c:pt idx="101">
                  <c:v>1991.0</c:v>
                </c:pt>
                <c:pt idx="102">
                  <c:v>1992.0</c:v>
                </c:pt>
                <c:pt idx="103">
                  <c:v>1993.0</c:v>
                </c:pt>
                <c:pt idx="104">
                  <c:v>1994.0</c:v>
                </c:pt>
                <c:pt idx="105">
                  <c:v>1995.0</c:v>
                </c:pt>
                <c:pt idx="106">
                  <c:v>1996.0</c:v>
                </c:pt>
                <c:pt idx="107">
                  <c:v>1997.0</c:v>
                </c:pt>
                <c:pt idx="108">
                  <c:v>1998.0</c:v>
                </c:pt>
                <c:pt idx="109">
                  <c:v>1999.0</c:v>
                </c:pt>
                <c:pt idx="110">
                  <c:v>2000.0</c:v>
                </c:pt>
                <c:pt idx="111">
                  <c:v>2001.0</c:v>
                </c:pt>
                <c:pt idx="112">
                  <c:v>2002.0</c:v>
                </c:pt>
                <c:pt idx="113">
                  <c:v>2003.0</c:v>
                </c:pt>
                <c:pt idx="114">
                  <c:v>2004.0</c:v>
                </c:pt>
                <c:pt idx="115">
                  <c:v>2005.0</c:v>
                </c:pt>
                <c:pt idx="116">
                  <c:v>2006.0</c:v>
                </c:pt>
                <c:pt idx="117">
                  <c:v>2007.0</c:v>
                </c:pt>
                <c:pt idx="118">
                  <c:v>2008.0</c:v>
                </c:pt>
                <c:pt idx="119">
                  <c:v>2009.0</c:v>
                </c:pt>
                <c:pt idx="120">
                  <c:v>2010.0</c:v>
                </c:pt>
              </c:numCache>
            </c:numRef>
          </c:xVal>
          <c:yVal>
            <c:numRef>
              <c:f>Sheet1!$B$5:$B$125</c:f>
              <c:numCache>
                <c:formatCode>General</c:formatCode>
                <c:ptCount val="121"/>
                <c:pt idx="3">
                  <c:v>3.0</c:v>
                </c:pt>
                <c:pt idx="4">
                  <c:v>1.0</c:v>
                </c:pt>
                <c:pt idx="5">
                  <c:v>5.0</c:v>
                </c:pt>
                <c:pt idx="6">
                  <c:v>7.0</c:v>
                </c:pt>
                <c:pt idx="7">
                  <c:v>2.0</c:v>
                </c:pt>
                <c:pt idx="8">
                  <c:v>2.0</c:v>
                </c:pt>
                <c:pt idx="9">
                  <c:v>1.0</c:v>
                </c:pt>
                <c:pt idx="10">
                  <c:v>9.0</c:v>
                </c:pt>
                <c:pt idx="11">
                  <c:v>1.0</c:v>
                </c:pt>
                <c:pt idx="12">
                  <c:v>6.0</c:v>
                </c:pt>
                <c:pt idx="13">
                  <c:v>7.0</c:v>
                </c:pt>
                <c:pt idx="14">
                  <c:v>4.0</c:v>
                </c:pt>
                <c:pt idx="15">
                  <c:v>6.0</c:v>
                </c:pt>
                <c:pt idx="16">
                  <c:v>2.0</c:v>
                </c:pt>
                <c:pt idx="17">
                  <c:v>4.0</c:v>
                </c:pt>
                <c:pt idx="18">
                  <c:v>4.0</c:v>
                </c:pt>
                <c:pt idx="19">
                  <c:v>3.0</c:v>
                </c:pt>
                <c:pt idx="20">
                  <c:v>2.0</c:v>
                </c:pt>
                <c:pt idx="21">
                  <c:v>5.0</c:v>
                </c:pt>
                <c:pt idx="22">
                  <c:v>4.0</c:v>
                </c:pt>
                <c:pt idx="23">
                  <c:v>4.0</c:v>
                </c:pt>
                <c:pt idx="24">
                  <c:v>9.0</c:v>
                </c:pt>
                <c:pt idx="25">
                  <c:v>4.0</c:v>
                </c:pt>
                <c:pt idx="26">
                  <c:v>2.0</c:v>
                </c:pt>
                <c:pt idx="27">
                  <c:v>3.0</c:v>
                </c:pt>
                <c:pt idx="28">
                  <c:v>6.0</c:v>
                </c:pt>
                <c:pt idx="29">
                  <c:v>8.0</c:v>
                </c:pt>
                <c:pt idx="30">
                  <c:v>4.0</c:v>
                </c:pt>
                <c:pt idx="31">
                  <c:v>5.0</c:v>
                </c:pt>
                <c:pt idx="32">
                  <c:v>7.0</c:v>
                </c:pt>
                <c:pt idx="33">
                  <c:v>3.0</c:v>
                </c:pt>
                <c:pt idx="34">
                  <c:v>2.0</c:v>
                </c:pt>
                <c:pt idx="35">
                  <c:v>4.0</c:v>
                </c:pt>
                <c:pt idx="36">
                  <c:v>7.0</c:v>
                </c:pt>
                <c:pt idx="37">
                  <c:v>1.0</c:v>
                </c:pt>
                <c:pt idx="38">
                  <c:v>5.0</c:v>
                </c:pt>
                <c:pt idx="39">
                  <c:v>1.0</c:v>
                </c:pt>
                <c:pt idx="40">
                  <c:v>2.0</c:v>
                </c:pt>
                <c:pt idx="41">
                  <c:v>7.0</c:v>
                </c:pt>
                <c:pt idx="42">
                  <c:v>4.0</c:v>
                </c:pt>
                <c:pt idx="43">
                  <c:v>2.0</c:v>
                </c:pt>
                <c:pt idx="44">
                  <c:v>1.0</c:v>
                </c:pt>
                <c:pt idx="45">
                  <c:v>7.0</c:v>
                </c:pt>
                <c:pt idx="46">
                  <c:v>3.0</c:v>
                </c:pt>
                <c:pt idx="47">
                  <c:v>2.0</c:v>
                </c:pt>
                <c:pt idx="48">
                  <c:v>4.0</c:v>
                </c:pt>
                <c:pt idx="49">
                  <c:v>5.0</c:v>
                </c:pt>
                <c:pt idx="50">
                  <c:v>4.0</c:v>
                </c:pt>
                <c:pt idx="51">
                  <c:v>8.0</c:v>
                </c:pt>
                <c:pt idx="52">
                  <c:v>7.0</c:v>
                </c:pt>
                <c:pt idx="53">
                  <c:v>7.0</c:v>
                </c:pt>
                <c:pt idx="54">
                  <c:v>6.0</c:v>
                </c:pt>
                <c:pt idx="55">
                  <c:v>4.0</c:v>
                </c:pt>
                <c:pt idx="56">
                  <c:v>5.0</c:v>
                </c:pt>
                <c:pt idx="57">
                  <c:v>8.0</c:v>
                </c:pt>
                <c:pt idx="58">
                  <c:v>5.0</c:v>
                </c:pt>
                <c:pt idx="59">
                  <c:v>0.0</c:v>
                </c:pt>
                <c:pt idx="60">
                  <c:v>4.0</c:v>
                </c:pt>
                <c:pt idx="61">
                  <c:v>3.0</c:v>
                </c:pt>
                <c:pt idx="62">
                  <c:v>5.0</c:v>
                </c:pt>
                <c:pt idx="63">
                  <c:v>3.0</c:v>
                </c:pt>
                <c:pt idx="64">
                  <c:v>4.0</c:v>
                </c:pt>
                <c:pt idx="65">
                  <c:v>2.0</c:v>
                </c:pt>
                <c:pt idx="66">
                  <c:v>0.0</c:v>
                </c:pt>
                <c:pt idx="67">
                  <c:v>0.0</c:v>
                </c:pt>
                <c:pt idx="68">
                  <c:v>7.0</c:v>
                </c:pt>
                <c:pt idx="69">
                  <c:v>4.0</c:v>
                </c:pt>
                <c:pt idx="70">
                  <c:v>6.0</c:v>
                </c:pt>
                <c:pt idx="71">
                  <c:v>9.0</c:v>
                </c:pt>
                <c:pt idx="72">
                  <c:v>3.0</c:v>
                </c:pt>
                <c:pt idx="73">
                  <c:v>3.0</c:v>
                </c:pt>
                <c:pt idx="74">
                  <c:v>3.0</c:v>
                </c:pt>
                <c:pt idx="75">
                  <c:v>2.0</c:v>
                </c:pt>
                <c:pt idx="76">
                  <c:v>2.0</c:v>
                </c:pt>
                <c:pt idx="77">
                  <c:v>3.0</c:v>
                </c:pt>
                <c:pt idx="78">
                  <c:v>4.0</c:v>
                </c:pt>
                <c:pt idx="79">
                  <c:v>5.0</c:v>
                </c:pt>
                <c:pt idx="80">
                  <c:v>6.0</c:v>
                </c:pt>
                <c:pt idx="81">
                  <c:v>4.0</c:v>
                </c:pt>
                <c:pt idx="82">
                  <c:v>6.0</c:v>
                </c:pt>
                <c:pt idx="83">
                  <c:v>10.0</c:v>
                </c:pt>
                <c:pt idx="84">
                  <c:v>3.0</c:v>
                </c:pt>
                <c:pt idx="85">
                  <c:v>3.0</c:v>
                </c:pt>
                <c:pt idx="86">
                  <c:v>8.0</c:v>
                </c:pt>
                <c:pt idx="87">
                  <c:v>4.0</c:v>
                </c:pt>
                <c:pt idx="88">
                  <c:v>4.0</c:v>
                </c:pt>
                <c:pt idx="89">
                  <c:v>3.0</c:v>
                </c:pt>
                <c:pt idx="90">
                  <c:v>2.0</c:v>
                </c:pt>
                <c:pt idx="91">
                  <c:v>3.0</c:v>
                </c:pt>
                <c:pt idx="92">
                  <c:v>9.0</c:v>
                </c:pt>
                <c:pt idx="93">
                  <c:v>4.0</c:v>
                </c:pt>
                <c:pt idx="94">
                  <c:v>7.0</c:v>
                </c:pt>
                <c:pt idx="95">
                  <c:v>4.0</c:v>
                </c:pt>
                <c:pt idx="96">
                  <c:v>6.0</c:v>
                </c:pt>
                <c:pt idx="97">
                  <c:v>8.0</c:v>
                </c:pt>
                <c:pt idx="98">
                  <c:v>5.0</c:v>
                </c:pt>
                <c:pt idx="99">
                  <c:v>6.0</c:v>
                </c:pt>
                <c:pt idx="100">
                  <c:v>6.0</c:v>
                </c:pt>
                <c:pt idx="101">
                  <c:v>5.0</c:v>
                </c:pt>
                <c:pt idx="102">
                  <c:v>4.0</c:v>
                </c:pt>
                <c:pt idx="103">
                  <c:v>9.0</c:v>
                </c:pt>
                <c:pt idx="104">
                  <c:v>2.0</c:v>
                </c:pt>
                <c:pt idx="105">
                  <c:v>3.0</c:v>
                </c:pt>
                <c:pt idx="106">
                  <c:v>5.0</c:v>
                </c:pt>
                <c:pt idx="107">
                  <c:v>4.0</c:v>
                </c:pt>
                <c:pt idx="108">
                  <c:v>6.0</c:v>
                </c:pt>
                <c:pt idx="109">
                  <c:v>2.0</c:v>
                </c:pt>
                <c:pt idx="110">
                  <c:v>3.0</c:v>
                </c:pt>
                <c:pt idx="111">
                  <c:v>2.0</c:v>
                </c:pt>
                <c:pt idx="112">
                  <c:v>8.0</c:v>
                </c:pt>
                <c:pt idx="113">
                  <c:v>4.0</c:v>
                </c:pt>
                <c:pt idx="114">
                  <c:v>4.0</c:v>
                </c:pt>
                <c:pt idx="115">
                  <c:v>5.0</c:v>
                </c:pt>
                <c:pt idx="116">
                  <c:v>4.0</c:v>
                </c:pt>
                <c:pt idx="117">
                  <c:v>10.0</c:v>
                </c:pt>
                <c:pt idx="118">
                  <c:v>9.0</c:v>
                </c:pt>
                <c:pt idx="119">
                  <c:v>3.0</c:v>
                </c:pt>
                <c:pt idx="120">
                  <c:v>11.0</c:v>
                </c:pt>
              </c:numCache>
            </c:numRef>
          </c:yVal>
        </c:ser>
        <c:axId val="671595496"/>
        <c:axId val="661123256"/>
      </c:scatterChart>
      <c:valAx>
        <c:axId val="671595496"/>
        <c:scaling>
          <c:orientation val="minMax"/>
        </c:scaling>
        <c:axPos val="b"/>
        <c:numFmt formatCode="General" sourceLinked="1"/>
        <c:tickLblPos val="nextTo"/>
        <c:crossAx val="661123256"/>
        <c:crosses val="autoZero"/>
        <c:crossBetween val="midCat"/>
      </c:valAx>
      <c:valAx>
        <c:axId val="661123256"/>
        <c:scaling>
          <c:orientation val="minMax"/>
        </c:scaling>
        <c:axPos val="l"/>
        <c:majorGridlines/>
        <c:numFmt formatCode="General" sourceLinked="1"/>
        <c:tickLblPos val="nextTo"/>
        <c:crossAx val="671595496"/>
        <c:crosses val="autoZero"/>
        <c:crossBetween val="midCat"/>
      </c:valAx>
    </c:plotArea>
    <c:plotVisOnly val="1"/>
  </c:chart>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0.13333</cdr:x>
      <cdr:y>0.68732</cdr:y>
    </cdr:from>
    <cdr:to>
      <cdr:x>0.20556</cdr:x>
      <cdr:y>0.75811</cdr:y>
    </cdr:to>
    <cdr:sp macro="" textlink="">
      <cdr:nvSpPr>
        <cdr:cNvPr id="2" name="TextBox 1"/>
        <cdr:cNvSpPr txBox="1"/>
      </cdr:nvSpPr>
      <cdr:spPr>
        <a:xfrm xmlns:a="http://schemas.openxmlformats.org/drawingml/2006/main">
          <a:off x="1219200" y="3945466"/>
          <a:ext cx="660400" cy="406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2000" b="1" dirty="0" smtClean="0">
              <a:solidFill>
                <a:srgbClr val="FF0000"/>
              </a:solidFill>
            </a:rPr>
            <a:t>31.9</a:t>
          </a:r>
          <a:endParaRPr lang="en-US" sz="2000" b="1" dirty="0">
            <a:solidFill>
              <a:srgbClr val="FF0000"/>
            </a:solidFill>
          </a:endParaRPr>
        </a:p>
      </cdr:txBody>
    </cdr:sp>
  </cdr:relSizeAnchor>
  <cdr:relSizeAnchor xmlns:cdr="http://schemas.openxmlformats.org/drawingml/2006/chartDrawing">
    <cdr:from>
      <cdr:x>0.87072</cdr:x>
      <cdr:y>0.69027</cdr:y>
    </cdr:from>
    <cdr:to>
      <cdr:x>0.93381</cdr:x>
      <cdr:y>0.76991</cdr:y>
    </cdr:to>
    <cdr:sp macro="" textlink="">
      <cdr:nvSpPr>
        <cdr:cNvPr id="3" name="TextBox 2"/>
        <cdr:cNvSpPr txBox="1"/>
      </cdr:nvSpPr>
      <cdr:spPr>
        <a:xfrm xmlns:a="http://schemas.openxmlformats.org/drawingml/2006/main">
          <a:off x="7961870" y="3962401"/>
          <a:ext cx="576892" cy="45719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b="1" dirty="0" smtClean="0">
              <a:solidFill>
                <a:srgbClr val="FF0000"/>
              </a:solidFill>
            </a:rPr>
            <a:t>33.8</a:t>
          </a:r>
          <a:endParaRPr lang="en-US" sz="2000" b="1" dirty="0">
            <a:solidFill>
              <a:srgbClr val="FF0000"/>
            </a:solidFill>
          </a:endParaRPr>
        </a:p>
      </cdr:txBody>
    </cdr:sp>
  </cdr:relSizeAnchor>
  <cdr:relSizeAnchor xmlns:cdr="http://schemas.openxmlformats.org/drawingml/2006/chartDrawing">
    <cdr:from>
      <cdr:x>0.4</cdr:x>
      <cdr:y>0.67552</cdr:y>
    </cdr:from>
    <cdr:to>
      <cdr:x>0.5</cdr:x>
      <cdr:y>0.83481</cdr:y>
    </cdr:to>
    <cdr:sp macro="" textlink="">
      <cdr:nvSpPr>
        <cdr:cNvPr id="4" name="TextBox 3"/>
        <cdr:cNvSpPr txBox="1"/>
      </cdr:nvSpPr>
      <cdr:spPr>
        <a:xfrm xmlns:a="http://schemas.openxmlformats.org/drawingml/2006/main">
          <a:off x="3657600" y="3877733"/>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800" b="1" dirty="0" smtClean="0">
              <a:solidFill>
                <a:srgbClr val="FF0000"/>
              </a:solidFill>
            </a:rPr>
            <a:t>6% Increase</a:t>
          </a:r>
          <a:endParaRPr lang="en-US" sz="2800" b="1" dirty="0">
            <a:solidFill>
              <a:srgbClr val="FF0000"/>
            </a:solidFill>
          </a:endParaRPr>
        </a:p>
      </cdr:txBody>
    </cdr:sp>
  </cdr:relSizeAnchor>
  <cdr:relSizeAnchor xmlns:cdr="http://schemas.openxmlformats.org/drawingml/2006/chartDrawing">
    <cdr:from>
      <cdr:x>0.08194</cdr:x>
      <cdr:y>0.3833</cdr:y>
    </cdr:from>
    <cdr:to>
      <cdr:x>0.55972</cdr:x>
      <cdr:y>0.52046</cdr:y>
    </cdr:to>
    <cdr:sp macro="" textlink="">
      <cdr:nvSpPr>
        <cdr:cNvPr id="5" name="Oval 4"/>
        <cdr:cNvSpPr/>
      </cdr:nvSpPr>
      <cdr:spPr>
        <a:xfrm xmlns:a="http://schemas.openxmlformats.org/drawingml/2006/main">
          <a:off x="749259" y="2200275"/>
          <a:ext cx="4368821" cy="787400"/>
        </a:xfrm>
        <a:prstGeom xmlns:a="http://schemas.openxmlformats.org/drawingml/2006/main" prst="ellipse">
          <a:avLst/>
        </a:prstGeom>
        <a:noFill xmlns:a="http://schemas.openxmlformats.org/drawingml/2006/main"/>
        <a:ln xmlns:a="http://schemas.openxmlformats.org/drawingml/2006/main" w="28575" cap="flat" cmpd="sng" algn="ctr">
          <a:solidFill>
            <a:srgbClr val="FF0000"/>
          </a:solidFill>
          <a:prstDash val="solid"/>
          <a:round/>
          <a:headEnd type="none" w="med" len="med"/>
          <a:tailEnd type="none" w="med" len="med"/>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0.5752</cdr:x>
      <cdr:y>0.36283</cdr:y>
    </cdr:from>
    <cdr:to>
      <cdr:x>0.99409</cdr:x>
      <cdr:y>0.53319</cdr:y>
    </cdr:to>
    <cdr:sp macro="" textlink="">
      <cdr:nvSpPr>
        <cdr:cNvPr id="6" name="Oval 5"/>
        <cdr:cNvSpPr/>
      </cdr:nvSpPr>
      <cdr:spPr>
        <a:xfrm xmlns:a="http://schemas.openxmlformats.org/drawingml/2006/main">
          <a:off x="5259616" y="2082801"/>
          <a:ext cx="3830381" cy="977900"/>
        </a:xfrm>
        <a:prstGeom xmlns:a="http://schemas.openxmlformats.org/drawingml/2006/main" prst="ellipse">
          <a:avLst/>
        </a:prstGeom>
        <a:noFill xmlns:a="http://schemas.openxmlformats.org/drawingml/2006/main"/>
        <a:ln xmlns:a="http://schemas.openxmlformats.org/drawingml/2006/main" w="28575" cap="flat" cmpd="sng" algn="ctr">
          <a:solidFill>
            <a:srgbClr val="FF0000"/>
          </a:solidFill>
          <a:prstDash val="solid"/>
          <a:round/>
          <a:headEnd type="none" w="med" len="med"/>
          <a:tailEnd type="none" w="med" len="med"/>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0.30139</cdr:x>
      <cdr:y>0.3934</cdr:y>
    </cdr:from>
    <cdr:to>
      <cdr:x>0.40139</cdr:x>
      <cdr:y>0.55269</cdr:y>
    </cdr:to>
    <cdr:sp macro="" textlink="">
      <cdr:nvSpPr>
        <cdr:cNvPr id="7" name="TextBox 6"/>
        <cdr:cNvSpPr txBox="1"/>
      </cdr:nvSpPr>
      <cdr:spPr>
        <a:xfrm xmlns:a="http://schemas.openxmlformats.org/drawingml/2006/main">
          <a:off x="2755900" y="2258254"/>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b="1" dirty="0" smtClean="0">
              <a:solidFill>
                <a:srgbClr val="FF0000"/>
              </a:solidFill>
            </a:rPr>
            <a:t>7</a:t>
          </a:r>
          <a:endParaRPr lang="en-US" sz="2000" b="1" dirty="0">
            <a:solidFill>
              <a:srgbClr val="FF0000"/>
            </a:solidFill>
          </a:endParaRPr>
        </a:p>
      </cdr:txBody>
    </cdr:sp>
  </cdr:relSizeAnchor>
  <cdr:relSizeAnchor xmlns:cdr="http://schemas.openxmlformats.org/drawingml/2006/chartDrawing">
    <cdr:from>
      <cdr:x>0.75694</cdr:x>
      <cdr:y>0.3833</cdr:y>
    </cdr:from>
    <cdr:to>
      <cdr:x>0.85694</cdr:x>
      <cdr:y>0.54259</cdr:y>
    </cdr:to>
    <cdr:sp macro="" textlink="">
      <cdr:nvSpPr>
        <cdr:cNvPr id="8" name="TextBox 7"/>
        <cdr:cNvSpPr txBox="1"/>
      </cdr:nvSpPr>
      <cdr:spPr>
        <a:xfrm xmlns:a="http://schemas.openxmlformats.org/drawingml/2006/main">
          <a:off x="6921500" y="2200275"/>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b="1" dirty="0" smtClean="0">
              <a:solidFill>
                <a:srgbClr val="FF0000"/>
              </a:solidFill>
            </a:rPr>
            <a:t>10</a:t>
          </a:r>
          <a:endParaRPr lang="en-US" sz="20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8EC09-98C1-4230-A213-FA5AE5122305}" type="datetimeFigureOut">
              <a:rPr lang="en-US" smtClean="0"/>
              <a:pPr/>
              <a:t>9/30/10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6C736F-67DC-4AD6-B39F-F449EC149D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solidFill>
            <a:srgbClr val="FFFFFF"/>
          </a:solidFill>
          <a:ln/>
        </p:spPr>
      </p:sp>
      <p:sp>
        <p:nvSpPr>
          <p:cNvPr id="15363"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DB10FE5F-8D22-2645-9084-B85E657F9925}" type="slidenum">
              <a:rPr lang="en-US">
                <a:latin typeface="Times New Roman" pitchFamily="29" charset="0"/>
                <a:ea typeface="Times New Roman" pitchFamily="29" charset="0"/>
                <a:cs typeface="Times New Roman" pitchFamily="29" charset="0"/>
              </a:rPr>
              <a:pPr/>
              <a:t>20</a:t>
            </a:fld>
            <a:endParaRPr lang="en-US">
              <a:latin typeface="Times New Roman" pitchFamily="29" charset="0"/>
              <a:ea typeface="Times New Roman" pitchFamily="29" charset="0"/>
              <a:cs typeface="Times New Roman" pitchFamily="29"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xfrm>
            <a:off x="3884613" y="8685213"/>
            <a:ext cx="2971800" cy="457200"/>
          </a:xfrm>
          <a:noFill/>
        </p:spPr>
        <p:txBody>
          <a:bodyPr/>
          <a:lstStyle/>
          <a:p>
            <a:fld id="{3297ED50-CC51-3B45-B1F6-451F7D87DFA9}" type="slidenum">
              <a:rPr lang="en-US"/>
              <a:pPr/>
              <a:t>21</a:t>
            </a:fld>
            <a:endParaRPr lang="en-US"/>
          </a:p>
        </p:txBody>
      </p:sp>
      <p:sp>
        <p:nvSpPr>
          <p:cNvPr id="62467" name="Rectangle 2"/>
          <p:cNvSpPr>
            <a:spLocks noGrp="1" noRot="1" noChangeAspect="1" noChangeArrowheads="1"/>
          </p:cNvSpPr>
          <p:nvPr>
            <p:ph type="sldImg"/>
          </p:nvPr>
        </p:nvSpPr>
        <p:spPr>
          <a:xfrm>
            <a:off x="1150938" y="692150"/>
            <a:ext cx="4556125" cy="3416300"/>
          </a:xfrm>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xfrm>
            <a:off x="3884613" y="8685213"/>
            <a:ext cx="2971800" cy="457200"/>
          </a:xfrm>
          <a:noFill/>
        </p:spPr>
        <p:txBody>
          <a:bodyPr/>
          <a:lstStyle/>
          <a:p>
            <a:fld id="{A003D0E5-908D-7B47-BABF-78942412DE3C}" type="slidenum">
              <a:rPr lang="en-US"/>
              <a:pPr/>
              <a:t>23</a:t>
            </a:fld>
            <a:endParaRPr lang="en-US"/>
          </a:p>
        </p:txBody>
      </p:sp>
      <p:sp>
        <p:nvSpPr>
          <p:cNvPr id="65539" name="Rectangle 2"/>
          <p:cNvSpPr>
            <a:spLocks noGrp="1" noRot="1" noChangeAspect="1" noChangeArrowheads="1"/>
          </p:cNvSpPr>
          <p:nvPr>
            <p:ph type="sldImg"/>
          </p:nvPr>
        </p:nvSpPr>
        <p:spPr>
          <a:xfrm>
            <a:off x="1150938" y="692150"/>
            <a:ext cx="4556125" cy="3416300"/>
          </a:xfrm>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eaLnBrk="1" hangingPunct="1">
              <a:spcBef>
                <a:spcPct val="0"/>
              </a:spcBef>
            </a:pPr>
            <a:r>
              <a:rPr lang="en-US" sz="1100" dirty="0">
                <a:latin typeface="Times New Roman" pitchFamily="29" charset="0"/>
                <a:ea typeface="ＭＳ Ｐゴシック" pitchFamily="29" charset="-128"/>
                <a:cs typeface="ＭＳ Ｐゴシック" pitchFamily="29" charset="-128"/>
              </a:rPr>
              <a:t>	</a:t>
            </a:r>
          </a:p>
        </p:txBody>
      </p:sp>
      <p:sp>
        <p:nvSpPr>
          <p:cNvPr id="54276" name="Slide Number Placeholder 3"/>
          <p:cNvSpPr>
            <a:spLocks noGrp="1"/>
          </p:cNvSpPr>
          <p:nvPr>
            <p:ph type="sldNum" sz="quarter" idx="5"/>
          </p:nvPr>
        </p:nvSpPr>
        <p:spPr bwMode="auto">
          <a:noFill/>
          <a:ln>
            <a:miter lim="800000"/>
            <a:headEnd/>
            <a:tailEnd/>
          </a:ln>
        </p:spPr>
        <p:txBody>
          <a:bodyPr/>
          <a:lstStyle/>
          <a:p>
            <a:fld id="{F7AA0CC8-7458-774A-8431-198DA55D55AB}" type="slidenum">
              <a:rPr lang="en-US">
                <a:latin typeface="Times New Roman" pitchFamily="29" charset="0"/>
                <a:ea typeface="Times New Roman" pitchFamily="29" charset="0"/>
                <a:cs typeface="Times New Roman" pitchFamily="29" charset="0"/>
              </a:rPr>
              <a:pPr/>
              <a:t>26</a:t>
            </a:fld>
            <a:endParaRPr lang="en-US">
              <a:latin typeface="Times New Roman" pitchFamily="29" charset="0"/>
              <a:ea typeface="Times New Roman" pitchFamily="29" charset="0"/>
              <a:cs typeface="Times New Roman" pitchFamily="29"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r>
              <a:rPr lang="en-US" smtClean="0">
                <a:latin typeface="Arial" pitchFamily="29" charset="0"/>
                <a:ea typeface="ＭＳ Ｐゴシック" pitchFamily="29" charset="-128"/>
                <a:cs typeface="ＭＳ Ｐゴシック" pitchFamily="29" charset="-128"/>
              </a:rPr>
              <a:t>Shown here is the frequency at the end of the century of what we consider now to be a 20 year heat wave. Instead of once every 20 years, these temperatures would be experienced every other year or so over most of the continental US in this business as usual scenario.</a:t>
            </a:r>
          </a:p>
        </p:txBody>
      </p:sp>
      <p:sp>
        <p:nvSpPr>
          <p:cNvPr id="57348" name="Slide Number Placeholder 3"/>
          <p:cNvSpPr>
            <a:spLocks noGrp="1"/>
          </p:cNvSpPr>
          <p:nvPr>
            <p:ph type="sldNum" sz="quarter" idx="5"/>
          </p:nvPr>
        </p:nvSpPr>
        <p:spPr bwMode="auto">
          <a:noFill/>
          <a:ln>
            <a:miter lim="800000"/>
            <a:headEnd/>
            <a:tailEnd/>
          </a:ln>
        </p:spPr>
        <p:txBody>
          <a:bodyPr/>
          <a:lstStyle/>
          <a:p>
            <a:fld id="{1F4C9523-2771-8D45-A6FE-2F89889506FD}" type="slidenum">
              <a:rPr lang="en-US" smtClean="0">
                <a:latin typeface="Arial" pitchFamily="29" charset="0"/>
                <a:ea typeface="ＭＳ Ｐゴシック" pitchFamily="29" charset="-128"/>
                <a:cs typeface="ＭＳ Ｐゴシック" pitchFamily="29" charset="-128"/>
              </a:rPr>
              <a:pPr/>
              <a:t>28</a:t>
            </a:fld>
            <a:endParaRPr lang="en-US" smtClean="0">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a:lstStyle/>
          <a:p>
            <a:fld id="{6DAADA7B-664F-E041-8660-E95AF0954A9B}" type="slidenum">
              <a:rPr lang="en-US">
                <a:latin typeface="Times New Roman" pitchFamily="29" charset="0"/>
                <a:ea typeface="Times New Roman" pitchFamily="29" charset="0"/>
                <a:cs typeface="Times New Roman" pitchFamily="29" charset="0"/>
              </a:rPr>
              <a:pPr/>
              <a:t>29</a:t>
            </a:fld>
            <a:endParaRPr lang="en-US">
              <a:latin typeface="Times New Roman" pitchFamily="29" charset="0"/>
              <a:ea typeface="Times New Roman" pitchFamily="29" charset="0"/>
              <a:cs typeface="Times New Roman" pitchFamily="29" charset="0"/>
            </a:endParaRPr>
          </a:p>
        </p:txBody>
      </p:sp>
      <p:sp>
        <p:nvSpPr>
          <p:cNvPr id="5939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xfrm>
            <a:off x="3884613" y="8685213"/>
            <a:ext cx="2971800" cy="457200"/>
          </a:xfrm>
          <a:noFill/>
        </p:spPr>
        <p:txBody>
          <a:bodyPr/>
          <a:lstStyle/>
          <a:p>
            <a:fld id="{0DF7B424-011B-DB4F-AA46-D8669DC945BA}" type="slidenum">
              <a:rPr lang="en-US"/>
              <a:pPr/>
              <a:t>35</a:t>
            </a:fld>
            <a:endParaRPr lang="en-US"/>
          </a:p>
        </p:txBody>
      </p:sp>
      <p:sp>
        <p:nvSpPr>
          <p:cNvPr id="82947" name="Rectangle 2"/>
          <p:cNvSpPr>
            <a:spLocks noGrp="1" noRot="1" noChangeAspect="1" noChangeArrowheads="1" noTextEdit="1"/>
          </p:cNvSpPr>
          <p:nvPr>
            <p:ph type="sldImg"/>
          </p:nvPr>
        </p:nvSpPr>
        <p:spPr>
          <a:xfrm>
            <a:off x="1150938" y="692150"/>
            <a:ext cx="4556125" cy="3416300"/>
          </a:xfrm>
          <a:ln/>
        </p:spPr>
      </p:sp>
      <p:sp>
        <p:nvSpPr>
          <p:cNvPr id="82948" name="Rectangle 3"/>
          <p:cNvSpPr>
            <a:spLocks noGrp="1" noChangeArrowheads="1"/>
          </p:cNvSpPr>
          <p:nvPr>
            <p:ph type="body" idx="1"/>
          </p:nvPr>
        </p:nvSpPr>
        <p:spPr>
          <a:noFill/>
          <a:ln/>
        </p:spPr>
        <p:txBody>
          <a:bodyPr/>
          <a:lstStyle/>
          <a:p>
            <a:endParaRPr lang="en-US">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xfrm>
            <a:off x="3884613" y="8685213"/>
            <a:ext cx="2971800" cy="457200"/>
          </a:xfrm>
          <a:noFill/>
        </p:spPr>
        <p:txBody>
          <a:bodyPr/>
          <a:lstStyle/>
          <a:p>
            <a:fld id="{0DF7B424-011B-DB4F-AA46-D8669DC945BA}" type="slidenum">
              <a:rPr lang="en-US"/>
              <a:pPr/>
              <a:t>36</a:t>
            </a:fld>
            <a:endParaRPr lang="en-US"/>
          </a:p>
        </p:txBody>
      </p:sp>
      <p:sp>
        <p:nvSpPr>
          <p:cNvPr id="82947" name="Rectangle 2"/>
          <p:cNvSpPr>
            <a:spLocks noGrp="1" noRot="1" noChangeAspect="1" noChangeArrowheads="1" noTextEdit="1"/>
          </p:cNvSpPr>
          <p:nvPr>
            <p:ph type="sldImg"/>
          </p:nvPr>
        </p:nvSpPr>
        <p:spPr>
          <a:xfrm>
            <a:off x="1150938" y="692150"/>
            <a:ext cx="4556125" cy="3416300"/>
          </a:xfrm>
          <a:ln/>
        </p:spPr>
      </p:sp>
      <p:sp>
        <p:nvSpPr>
          <p:cNvPr id="82948" name="Rectangle 3"/>
          <p:cNvSpPr>
            <a:spLocks noGrp="1" noChangeArrowheads="1"/>
          </p:cNvSpPr>
          <p:nvPr>
            <p:ph type="body" idx="1"/>
          </p:nvPr>
        </p:nvSpPr>
        <p:spPr>
          <a:noFill/>
          <a:ln/>
        </p:spPr>
        <p:txBody>
          <a:bodyPr/>
          <a:lstStyle/>
          <a:p>
            <a:endParaRPr lang="en-US">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41</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42</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6C736F-67DC-4AD6-B39F-F449EC149DB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3E9E710-0BAE-7140-8197-BFF0553650B8}" type="slidenum">
              <a:rPr lang="en-US">
                <a:latin typeface="Arial" pitchFamily="29" charset="0"/>
                <a:ea typeface="ＭＳ Ｐゴシック" pitchFamily="29" charset="-128"/>
                <a:cs typeface="ＭＳ Ｐゴシック" pitchFamily="29" charset="-128"/>
              </a:rPr>
              <a:pPr/>
              <a:t>43</a:t>
            </a:fld>
            <a:endParaRPr lang="en-US">
              <a:latin typeface="Arial" pitchFamily="29" charset="0"/>
              <a:ea typeface="ＭＳ Ｐゴシック" pitchFamily="29" charset="-128"/>
              <a:cs typeface="ＭＳ Ｐゴシック" pitchFamily="29" charset="-128"/>
            </a:endParaRPr>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E17F75F-3689-9142-A311-43F0C38FD71E}" type="slidenum">
              <a:rPr lang="en-US">
                <a:latin typeface="Arial" pitchFamily="29" charset="0"/>
                <a:ea typeface="ＭＳ Ｐゴシック" pitchFamily="29" charset="-128"/>
                <a:cs typeface="ＭＳ Ｐゴシック" pitchFamily="29" charset="-128"/>
              </a:rPr>
              <a:pPr/>
              <a:t>44</a:t>
            </a:fld>
            <a:endParaRPr lang="en-US">
              <a:latin typeface="Arial" pitchFamily="29" charset="0"/>
              <a:ea typeface="ＭＳ Ｐゴシック" pitchFamily="29" charset="-128"/>
              <a:cs typeface="ＭＳ Ｐゴシック" pitchFamily="29" charset="-128"/>
            </a:endParaRPr>
          </a:p>
        </p:txBody>
      </p:sp>
      <p:sp>
        <p:nvSpPr>
          <p:cNvPr id="73731" name="Rectangle 2"/>
          <p:cNvSpPr>
            <a:spLocks noGrp="1" noRot="1" noChangeAspect="1" noChangeArrowheads="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004C3F15-FCEE-9D43-B460-CE4079EA2817}" type="slidenum">
              <a:rPr lang="en-US">
                <a:latin typeface="Arial" pitchFamily="29" charset="0"/>
                <a:ea typeface="ＭＳ Ｐゴシック" pitchFamily="29" charset="-128"/>
                <a:cs typeface="ＭＳ Ｐゴシック" pitchFamily="29" charset="-128"/>
              </a:rPr>
              <a:pPr/>
              <a:t>45</a:t>
            </a:fld>
            <a:endParaRPr lang="en-US">
              <a:latin typeface="Arial" pitchFamily="29" charset="0"/>
              <a:ea typeface="ＭＳ Ｐゴシック" pitchFamily="29" charset="-128"/>
              <a:cs typeface="ＭＳ Ｐゴシック" pitchFamily="29" charset="-128"/>
            </a:endParaRPr>
          </a:p>
        </p:txBody>
      </p:sp>
      <p:sp>
        <p:nvSpPr>
          <p:cNvPr id="75779" name="Rectangle 2"/>
          <p:cNvSpPr>
            <a:spLocks noGrp="1" noRot="1" noChangeAspect="1" noChangeArrowheads="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F9F3864-B40B-024F-970C-6D42EDD4CC5F}" type="slidenum">
              <a:rPr lang="en-US">
                <a:latin typeface="Arial" pitchFamily="29" charset="0"/>
                <a:ea typeface="ＭＳ Ｐゴシック" pitchFamily="29" charset="-128"/>
                <a:cs typeface="ＭＳ Ｐゴシック" pitchFamily="29" charset="-128"/>
              </a:rPr>
              <a:pPr/>
              <a:t>47</a:t>
            </a:fld>
            <a:endParaRPr lang="en-US">
              <a:latin typeface="Arial" pitchFamily="29" charset="0"/>
              <a:ea typeface="ＭＳ Ｐゴシック" pitchFamily="29" charset="-128"/>
              <a:cs typeface="ＭＳ Ｐゴシック" pitchFamily="29" charset="-128"/>
            </a:endParaRPr>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F9F3864-B40B-024F-970C-6D42EDD4CC5F}" type="slidenum">
              <a:rPr lang="en-US">
                <a:latin typeface="Arial" pitchFamily="29" charset="0"/>
                <a:ea typeface="ＭＳ Ｐゴシック" pitchFamily="29" charset="-128"/>
                <a:cs typeface="ＭＳ Ｐゴシック" pitchFamily="29" charset="-128"/>
              </a:rPr>
              <a:pPr/>
              <a:t>48</a:t>
            </a:fld>
            <a:endParaRPr lang="en-US">
              <a:latin typeface="Arial" pitchFamily="29" charset="0"/>
              <a:ea typeface="ＭＳ Ｐゴシック" pitchFamily="29" charset="-128"/>
              <a:cs typeface="ＭＳ Ｐゴシック" pitchFamily="29" charset="-128"/>
            </a:endParaRPr>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2"/>
          <p:cNvSpPr>
            <a:spLocks noGrp="1" noRot="1" noChangeAspect="1" noChangeArrowheads="1"/>
          </p:cNvSpPr>
          <p:nvPr>
            <p:ph type="sldImg"/>
          </p:nvPr>
        </p:nvSpPr>
        <p:spPr>
          <a:solidFill>
            <a:srgbClr val="FFFFFF"/>
          </a:solidFill>
          <a:ln/>
        </p:spPr>
      </p:sp>
      <p:sp>
        <p:nvSpPr>
          <p:cNvPr id="114691"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34" charset="0"/>
              <a:ea typeface="ＭＳ Ｐゴシック" pitchFamily="34" charset="-128"/>
              <a:cs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343806F-3E2E-D44D-989E-65768578F13C}" type="slidenum">
              <a:rPr lang="en-US">
                <a:latin typeface="Arial" pitchFamily="34" charset="0"/>
                <a:ea typeface="ＭＳ Ｐゴシック" pitchFamily="34" charset="-128"/>
                <a:cs typeface="ＭＳ Ｐゴシック" pitchFamily="34" charset="-128"/>
              </a:rPr>
              <a:pPr/>
              <a:t>58</a:t>
            </a:fld>
            <a:endParaRPr lang="en-US">
              <a:latin typeface="Arial" pitchFamily="34" charset="0"/>
              <a:ea typeface="ＭＳ Ｐゴシック" pitchFamily="34" charset="-128"/>
              <a:cs typeface="ＭＳ Ｐゴシック" pitchFamily="34" charset="-128"/>
            </a:endParaRPr>
          </a:p>
        </p:txBody>
      </p:sp>
      <p:sp>
        <p:nvSpPr>
          <p:cNvPr id="110595" name="Rectangle 2"/>
          <p:cNvSpPr>
            <a:spLocks noGrp="1" noRot="1" noChangeAspect="1" noChangeArrowheads="1" noTextEdit="1"/>
          </p:cNvSpPr>
          <p:nvPr>
            <p:ph type="sldImg"/>
          </p:nvPr>
        </p:nvSpPr>
        <p:spPr>
          <a:xfrm>
            <a:off x="1143000" y="687388"/>
            <a:ext cx="4572000" cy="3429000"/>
          </a:xfrm>
          <a:ln/>
        </p:spPr>
      </p:sp>
      <p:sp>
        <p:nvSpPr>
          <p:cNvPr id="110596" name="Rectangle 3"/>
          <p:cNvSpPr>
            <a:spLocks noGrp="1" noChangeArrowheads="1"/>
          </p:cNvSpPr>
          <p:nvPr>
            <p:ph type="body" idx="1"/>
          </p:nvPr>
        </p:nvSpPr>
        <p:spPr>
          <a:xfrm>
            <a:off x="685800" y="4343400"/>
            <a:ext cx="5486400" cy="4114800"/>
          </a:xfrm>
          <a:noFill/>
          <a:ln/>
        </p:spPr>
        <p:txBody>
          <a:bodyPr/>
          <a:lstStyle/>
          <a:p>
            <a:endParaRPr lang="de-DE">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343806F-3E2E-D44D-989E-65768578F13C}" type="slidenum">
              <a:rPr lang="en-US">
                <a:latin typeface="Arial" pitchFamily="34" charset="0"/>
                <a:ea typeface="ＭＳ Ｐゴシック" pitchFamily="34" charset="-128"/>
                <a:cs typeface="ＭＳ Ｐゴシック" pitchFamily="34" charset="-128"/>
              </a:rPr>
              <a:pPr/>
              <a:t>59</a:t>
            </a:fld>
            <a:endParaRPr lang="en-US">
              <a:latin typeface="Arial" pitchFamily="34" charset="0"/>
              <a:ea typeface="ＭＳ Ｐゴシック" pitchFamily="34" charset="-128"/>
              <a:cs typeface="ＭＳ Ｐゴシック" pitchFamily="34" charset="-128"/>
            </a:endParaRPr>
          </a:p>
        </p:txBody>
      </p:sp>
      <p:sp>
        <p:nvSpPr>
          <p:cNvPr id="110595" name="Rectangle 2"/>
          <p:cNvSpPr>
            <a:spLocks noGrp="1" noRot="1" noChangeAspect="1" noChangeArrowheads="1" noTextEdit="1"/>
          </p:cNvSpPr>
          <p:nvPr>
            <p:ph type="sldImg"/>
          </p:nvPr>
        </p:nvSpPr>
        <p:spPr>
          <a:xfrm>
            <a:off x="1143000" y="687388"/>
            <a:ext cx="4572000" cy="3429000"/>
          </a:xfrm>
          <a:ln/>
        </p:spPr>
      </p:sp>
      <p:sp>
        <p:nvSpPr>
          <p:cNvPr id="110596" name="Rectangle 3"/>
          <p:cNvSpPr>
            <a:spLocks noGrp="1" noChangeArrowheads="1"/>
          </p:cNvSpPr>
          <p:nvPr>
            <p:ph type="body" idx="1"/>
          </p:nvPr>
        </p:nvSpPr>
        <p:spPr>
          <a:xfrm>
            <a:off x="685800" y="4343400"/>
            <a:ext cx="5486400" cy="4114800"/>
          </a:xfrm>
          <a:noFill/>
          <a:ln/>
        </p:spPr>
        <p:txBody>
          <a:bodyPr/>
          <a:lstStyle/>
          <a:p>
            <a:endParaRPr lang="de-DE">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C12048FF-0097-4543-8830-06C9749D9D04}" type="slidenum">
              <a:rPr lang="en-US">
                <a:latin typeface="Arial" pitchFamily="34" charset="0"/>
                <a:ea typeface="ＭＳ Ｐゴシック" pitchFamily="34" charset="-128"/>
                <a:cs typeface="ＭＳ Ｐゴシック" pitchFamily="34" charset="-128"/>
              </a:rPr>
              <a:pPr/>
              <a:t>60</a:t>
            </a:fld>
            <a:endParaRPr lang="en-US">
              <a:latin typeface="Arial" pitchFamily="34" charset="0"/>
              <a:ea typeface="ＭＳ Ｐゴシック" pitchFamily="34" charset="-128"/>
              <a:cs typeface="ＭＳ Ｐゴシック" pitchFamily="34" charset="-128"/>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r>
              <a:rPr lang="en-US">
                <a:latin typeface="Arial" pitchFamily="34" charset="0"/>
                <a:ea typeface="ＭＳ Ｐゴシック" pitchFamily="34" charset="-128"/>
                <a:cs typeface="ＭＳ Ｐゴシック" pitchFamily="34" charset="-128"/>
              </a:rPr>
              <a:t>Add temperature numbers here as well!!</a:t>
            </a:r>
          </a:p>
          <a:p>
            <a:endParaRPr lang="en-US">
              <a:latin typeface="Arial" pitchFamily="34" charset="0"/>
              <a:ea typeface="ＭＳ Ｐゴシック" pitchFamily="34" charset="-128"/>
              <a:cs typeface="ＭＳ Ｐゴシック" pitchFamily="34" charset="-128"/>
            </a:endParaRPr>
          </a:p>
          <a:p>
            <a:endParaRPr lang="en-US">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2"/>
          <p:cNvSpPr>
            <a:spLocks noGrp="1" noRot="1" noChangeAspect="1" noChangeArrowheads="1"/>
          </p:cNvSpPr>
          <p:nvPr>
            <p:ph type="sldImg"/>
          </p:nvPr>
        </p:nvSpPr>
        <p:spPr>
          <a:xfrm>
            <a:off x="1150938" y="692150"/>
            <a:ext cx="4556125" cy="3416300"/>
          </a:xfrm>
          <a:solidFill>
            <a:srgbClr val="FFFFFF"/>
          </a:solidFill>
          <a:ln/>
        </p:spPr>
      </p:sp>
      <p:sp>
        <p:nvSpPr>
          <p:cNvPr id="98307"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9" charset="0"/>
              <a:ea typeface="ＭＳ Ｐゴシック" pitchFamily="29" charset="-128"/>
              <a:cs typeface="ＭＳ Ｐゴシック" pitchFamily="2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150938" y="692150"/>
            <a:ext cx="4556125" cy="3416300"/>
          </a:xfrm>
          <a:ln/>
        </p:spPr>
      </p:sp>
      <p:sp>
        <p:nvSpPr>
          <p:cNvPr id="19459" name="Rectangle 3"/>
          <p:cNvSpPr>
            <a:spLocks noGrp="1" noChangeArrowheads="1"/>
          </p:cNvSpPr>
          <p:nvPr>
            <p:ph type="body" idx="1"/>
          </p:nvPr>
        </p:nvSpPr>
        <p:spPr>
          <a:noFill/>
          <a:ln/>
        </p:spPr>
        <p:txBody>
          <a:bodyPr/>
          <a:lstStyle/>
          <a:p>
            <a:endParaRPr lang="en-US">
              <a:latin typeface="Times" pitchFamily="34" charset="0"/>
              <a:ea typeface="ＭＳ Ｐゴシック" pitchFamily="34" charset="-128"/>
              <a:cs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3626850C-6A54-5A49-9C01-79C2382212DF}" type="slidenum">
              <a:rPr lang="en-US">
                <a:latin typeface="Times New Roman" pitchFamily="29" charset="0"/>
                <a:ea typeface="Times New Roman" pitchFamily="29" charset="0"/>
                <a:cs typeface="Times New Roman" pitchFamily="29" charset="0"/>
              </a:rPr>
              <a:pPr/>
              <a:t>4</a:t>
            </a:fld>
            <a:endParaRPr lang="en-US">
              <a:latin typeface="Times New Roman" pitchFamily="29" charset="0"/>
              <a:ea typeface="Times New Roman" pitchFamily="29" charset="0"/>
              <a:cs typeface="Times New Roman" pitchFamily="29" charset="0"/>
            </a:endParaRPr>
          </a:p>
        </p:txBody>
      </p:sp>
      <p:sp>
        <p:nvSpPr>
          <p:cNvPr id="2253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2532" name="Rectangle 3"/>
          <p:cNvSpPr>
            <a:spLocks noGrp="1" noChangeArrowheads="1"/>
          </p:cNvSpPr>
          <p:nvPr>
            <p:ph type="body" idx="1"/>
          </p:nvPr>
        </p:nvSpPr>
        <p:spPr bwMode="auto">
          <a:solidFill>
            <a:srgbClr val="FFFFFF"/>
          </a:solidFill>
          <a:ln>
            <a:solidFill>
              <a:srgbClr val="000000"/>
            </a:solidFill>
            <a:miter lim="800000"/>
            <a:headEnd/>
            <a:tailEnd/>
          </a:ln>
        </p:spPr>
        <p:txBody>
          <a:bodyPr lIns="91425" tIns="45713" rIns="91425" bIns="45713"/>
          <a:lstStyle/>
          <a:p>
            <a:pPr marL="905650" lvl="2" indent="-335715">
              <a:lnSpc>
                <a:spcPct val="90000"/>
              </a:lnSpc>
              <a:buFontTx/>
              <a:buChar char="•"/>
              <a:tabLst>
                <a:tab pos="747942" algn="l"/>
              </a:tabLst>
            </a:pPr>
            <a:r>
              <a:rPr lang="en-US" sz="1400" b="1" dirty="0" smtClean="0">
                <a:solidFill>
                  <a:schemeClr val="bg1"/>
                </a:solidFill>
                <a:latin typeface="Times New Roman" pitchFamily="29" charset="0"/>
                <a:ea typeface="Courier New" pitchFamily="29" charset="0"/>
                <a:cs typeface="Courier New" pitchFamily="29" charset="0"/>
              </a:rPr>
              <a:t>N</a:t>
            </a:r>
            <a:r>
              <a:rPr kumimoji="1" lang="en-US" sz="1400" b="1" dirty="0" smtClean="0">
                <a:solidFill>
                  <a:schemeClr val="bg1"/>
                </a:solidFill>
                <a:latin typeface="Times New Roman" pitchFamily="29" charset="0"/>
                <a:ea typeface="Courier New" pitchFamily="29" charset="0"/>
                <a:cs typeface="Courier New" pitchFamily="29" charset="0"/>
              </a:rPr>
              <a:t>o disagreement in  peer reviewed literature</a:t>
            </a:r>
          </a:p>
          <a:p>
            <a:pPr marL="905650" lvl="2" indent="-335715">
              <a:lnSpc>
                <a:spcPct val="90000"/>
              </a:lnSpc>
              <a:buFontTx/>
              <a:buChar char="•"/>
              <a:tabLst>
                <a:tab pos="747942" algn="l"/>
              </a:tabLst>
            </a:pPr>
            <a:r>
              <a:rPr kumimoji="1" lang="en-US" sz="1400" b="1" dirty="0" smtClean="0">
                <a:solidFill>
                  <a:schemeClr val="bg1"/>
                </a:solidFill>
                <a:latin typeface="Times New Roman" pitchFamily="29" charset="0"/>
                <a:ea typeface="Courier New" pitchFamily="29" charset="0"/>
                <a:cs typeface="Courier New" pitchFamily="29" charset="0"/>
              </a:rPr>
              <a:t>Powerful statements from every major professional science society and organization in the world</a:t>
            </a:r>
          </a:p>
          <a:p>
            <a:pPr marL="905650" lvl="2" indent="-335715">
              <a:lnSpc>
                <a:spcPct val="90000"/>
              </a:lnSpc>
              <a:buFontTx/>
              <a:buChar char="•"/>
              <a:tabLst>
                <a:tab pos="747942" algn="l"/>
              </a:tabLst>
            </a:pPr>
            <a:r>
              <a:rPr kumimoji="1" lang="en-US" sz="1400" b="1" dirty="0" smtClean="0">
                <a:solidFill>
                  <a:schemeClr val="bg1"/>
                </a:solidFill>
                <a:latin typeface="Times New Roman" pitchFamily="29" charset="0"/>
                <a:ea typeface="Courier New" pitchFamily="29" charset="0"/>
                <a:cs typeface="Courier New" pitchFamily="29" charset="0"/>
              </a:rPr>
              <a:t>Powerful statements from the National Academies of Sciences (the leadership in science) for every major country</a:t>
            </a:r>
          </a:p>
          <a:p>
            <a:pPr marL="1255418" lvl="4">
              <a:lnSpc>
                <a:spcPct val="90000"/>
              </a:lnSpc>
              <a:buFontTx/>
              <a:buChar char="•"/>
              <a:tabLst>
                <a:tab pos="747942" algn="l"/>
              </a:tabLst>
            </a:pPr>
            <a:r>
              <a:rPr lang="en-US" sz="1400" b="1" dirty="0" smtClean="0">
                <a:solidFill>
                  <a:schemeClr val="bg1"/>
                </a:solidFill>
                <a:latin typeface="Times New Roman" pitchFamily="29" charset="0"/>
                <a:ea typeface="Courier New" pitchFamily="29" charset="0"/>
                <a:cs typeface="Courier New" pitchFamily="29" charset="0"/>
              </a:rPr>
              <a:t>G8 + 5 other countries, May 2009: “</a:t>
            </a:r>
            <a:r>
              <a:rPr lang="en-US" sz="1400" b="1" i="1" dirty="0" smtClean="0">
                <a:solidFill>
                  <a:schemeClr val="bg1"/>
                </a:solidFill>
                <a:latin typeface="Times New Roman" pitchFamily="29" charset="0"/>
                <a:ea typeface="Courier New" pitchFamily="29" charset="0"/>
                <a:cs typeface="Courier New" pitchFamily="29" charset="0"/>
              </a:rPr>
              <a:t>The need for urgent action to address climate change is now indisputable.</a:t>
            </a:r>
            <a:r>
              <a:rPr lang="en-US" sz="1400" b="1" dirty="0" smtClean="0">
                <a:solidFill>
                  <a:schemeClr val="bg1"/>
                </a:solidFill>
                <a:latin typeface="Times New Roman" pitchFamily="29" charset="0"/>
                <a:ea typeface="Courier New" pitchFamily="29" charset="0"/>
                <a:cs typeface="Courier New" pitchFamily="29" charset="0"/>
              </a:rPr>
              <a:t>”</a:t>
            </a:r>
            <a:endParaRPr kumimoji="1" lang="en-US" sz="1400" b="1" dirty="0" smtClean="0">
              <a:solidFill>
                <a:schemeClr val="bg1"/>
              </a:solidFill>
              <a:latin typeface="Times New Roman" pitchFamily="29" charset="0"/>
              <a:ea typeface="Courier New" pitchFamily="29" charset="0"/>
              <a:cs typeface="Courier New" pitchFamily="29" charset="0"/>
            </a:endParaRPr>
          </a:p>
          <a:p>
            <a:pPr>
              <a:tabLst>
                <a:tab pos="747942" algn="l"/>
              </a:tabLst>
            </a:pPr>
            <a:endParaRPr lang="en-US" dirty="0" smtClean="0">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endParaRPr lang="en-US">
              <a:ea typeface="ＭＳ Ｐゴシック" pitchFamily="29" charset="-128"/>
              <a:cs typeface="ＭＳ Ｐゴシック" pitchFamily="29" charset="-128"/>
            </a:endParaRPr>
          </a:p>
        </p:txBody>
      </p:sp>
      <p:sp>
        <p:nvSpPr>
          <p:cNvPr id="25604" name="Slide Number Placeholder 3"/>
          <p:cNvSpPr>
            <a:spLocks noGrp="1"/>
          </p:cNvSpPr>
          <p:nvPr>
            <p:ph type="sldNum" sz="quarter" idx="5"/>
          </p:nvPr>
        </p:nvSpPr>
        <p:spPr bwMode="auto">
          <a:noFill/>
          <a:ln>
            <a:miter lim="800000"/>
            <a:headEnd/>
            <a:tailEnd/>
          </a:ln>
        </p:spPr>
        <p:txBody>
          <a:bodyPr/>
          <a:lstStyle/>
          <a:p>
            <a:fld id="{DE8EF30A-7A89-A24A-BF4F-21DC2A487740}" type="slidenum">
              <a:rPr lang="en-US">
                <a:latin typeface="Calibri" pitchFamily="29" charset="0"/>
                <a:ea typeface="ＭＳ Ｐゴシック" pitchFamily="29" charset="-128"/>
                <a:cs typeface="ＭＳ Ｐゴシック" pitchFamily="29" charset="-128"/>
              </a:rPr>
              <a:pPr/>
              <a:t>5</a:t>
            </a:fld>
            <a:endParaRPr lang="en-US">
              <a:latin typeface="Calibri" pitchFamily="29" charset="0"/>
              <a:ea typeface="ＭＳ Ｐゴシック" pitchFamily="29" charset="-128"/>
              <a:cs typeface="ＭＳ Ｐゴシック" pitchFamily="29"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a:lstStyle/>
          <a:p>
            <a:fld id="{3474CFD6-2315-F844-BD27-2AE63C5BC75C}" type="slidenum">
              <a:rPr lang="en-US">
                <a:latin typeface="Times New Roman" pitchFamily="29" charset="0"/>
                <a:ea typeface="Times New Roman" pitchFamily="29" charset="0"/>
                <a:cs typeface="Times New Roman" pitchFamily="29" charset="0"/>
              </a:rPr>
              <a:pPr/>
              <a:t>9</a:t>
            </a:fld>
            <a:endParaRPr lang="en-US">
              <a:latin typeface="Times New Roman" pitchFamily="29" charset="0"/>
              <a:ea typeface="Times New Roman" pitchFamily="29" charset="0"/>
              <a:cs typeface="Times New Roman" pitchFamily="29"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25705DC-0A3F-7543-9729-BF795C2FAD32}" type="slidenum">
              <a:rPr lang="en-US">
                <a:latin typeface="Times New Roman" pitchFamily="29" charset="0"/>
                <a:ea typeface="Times New Roman" pitchFamily="29" charset="0"/>
                <a:cs typeface="Times New Roman" pitchFamily="29" charset="0"/>
              </a:rPr>
              <a:pPr/>
              <a:t>10</a:t>
            </a:fld>
            <a:endParaRPr lang="en-US">
              <a:latin typeface="Times New Roman" pitchFamily="29" charset="0"/>
              <a:ea typeface="Times New Roman" pitchFamily="29" charset="0"/>
              <a:cs typeface="Times New Roman" pitchFamily="29"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a:lstStyle/>
          <a:p>
            <a:pPr eaLnBrk="1" hangingPunct="1"/>
            <a:endParaRPr lang="en-US">
              <a:latin typeface="Times New Roman" pitchFamily="29" charset="0"/>
              <a:ea typeface="ＭＳ Ｐゴシック" pitchFamily="29" charset="-128"/>
              <a:cs typeface="ＭＳ Ｐゴシック" pitchFamily="29"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6F2952B2-1DE5-E743-BDEC-8BAD17E897B8}" type="slidenum">
              <a:rPr lang="en-GB">
                <a:latin typeface="Calibri" pitchFamily="29" charset="0"/>
                <a:ea typeface="ＭＳ Ｐゴシック" pitchFamily="29" charset="-128"/>
                <a:cs typeface="ＭＳ Ｐゴシック" pitchFamily="29" charset="-128"/>
              </a:rPr>
              <a:pPr/>
              <a:t>11</a:t>
            </a:fld>
            <a:endParaRPr lang="en-GB">
              <a:latin typeface="Calibri" pitchFamily="29" charset="0"/>
              <a:ea typeface="ＭＳ Ｐゴシック" pitchFamily="29" charset="-128"/>
              <a:cs typeface="ＭＳ Ｐゴシック" pitchFamily="29" charset="-128"/>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a:lstStyle/>
          <a:p>
            <a:pPr eaLnBrk="1" hangingPunct="1"/>
            <a:endParaRPr lang="en-US">
              <a:ea typeface="ＭＳ Ｐゴシック" pitchFamily="29" charset="-128"/>
              <a:cs typeface="ＭＳ Ｐゴシック" pitchFamily="29"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a:lstStyle/>
          <a:p>
            <a:endParaRPr lang="en-US">
              <a:ea typeface="ＭＳ Ｐゴシック" pitchFamily="29" charset="-128"/>
              <a:cs typeface="ＭＳ Ｐゴシック" pitchFamily="29"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image" Target="../media/image1.jpeg"/><Relationship Id="rId1" Type="http://schemas.openxmlformats.org/officeDocument/2006/relationships/slideMaster" Target="../slideMasters/slideMaster1.xml"/><Relationship Id="rId2" Type="http://schemas.openxmlformats.org/officeDocument/2006/relationships/image" Target="../media/image2.pdf"/><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lgn="ctr">
              <a:defRPr>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EC58335-179D-0D45-BDC9-9A615D158F0F}" type="datetimeFigureOut">
              <a:rPr lang="en-US" smtClean="0"/>
              <a:pPr/>
              <a:t>9/30/10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wrap="square" numCol="1" anchor="t" anchorCtr="0" compatLnSpc="1">
            <a:prstTxWarp prst="textNoShape">
              <a:avLst/>
            </a:prstTxWarp>
          </a:bodyPr>
          <a:lstStyle>
            <a:lvl1pPr>
              <a:defRPr>
                <a:latin typeface="Calibri" pitchFamily="-112" charset="0"/>
                <a:ea typeface="ＭＳ Ｐゴシック" pitchFamily="-112" charset="-128"/>
                <a:cs typeface="ＭＳ Ｐゴシック" pitchFamily="-112" charset="-128"/>
              </a:defRPr>
            </a:lvl1pPr>
          </a:lstStyle>
          <a:p>
            <a:pPr>
              <a:defRPr/>
            </a:pPr>
            <a:fld id="{03D1DB7A-9C89-8D4C-9F92-88488764DBBF}" type="datetime1">
              <a:rPr lang="en-US"/>
              <a:pPr>
                <a:defRPr/>
              </a:pPr>
              <a:t>9/30/10</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wrap="square"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wrap="square" numCol="1" anchor="t" anchorCtr="0" compatLnSpc="1">
            <a:prstTxWarp prst="textNoShape">
              <a:avLst/>
            </a:prstTxWarp>
          </a:bodyPr>
          <a:lstStyle>
            <a:lvl1pPr>
              <a:defRPr>
                <a:latin typeface="Calibri" pitchFamily="-112" charset="0"/>
                <a:ea typeface="ＭＳ Ｐゴシック" pitchFamily="-112" charset="-128"/>
                <a:cs typeface="ＭＳ Ｐゴシック" pitchFamily="-112" charset="-128"/>
              </a:defRPr>
            </a:lvl1pPr>
          </a:lstStyle>
          <a:p>
            <a:pPr>
              <a:defRPr/>
            </a:pPr>
            <a:fld id="{B0D71170-C287-C048-BA3E-2D047EB6B5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1" charset="0"/>
                <a:ea typeface="ＭＳ Ｐゴシック" pitchFamily="-111" charset="-128"/>
                <a:cs typeface="ＭＳ Ｐゴシック" pitchFamily="-111" charset="-128"/>
              </a:defRPr>
            </a:lvl1pPr>
          </a:lstStyle>
          <a:p>
            <a:pPr>
              <a:defRPr/>
            </a:pPr>
            <a:fld id="{A284D406-0AC2-E840-8E76-AE46F0D2E09C}" type="datetime1">
              <a:rPr lang="en-US"/>
              <a:pPr>
                <a:defRPr/>
              </a:pPr>
              <a:t>9/30/10</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11" charset="0"/>
                <a:ea typeface="ＭＳ Ｐゴシック" pitchFamily="-111" charset="-128"/>
                <a:cs typeface="ＭＳ Ｐゴシック" pitchFamily="-111" charset="-128"/>
              </a:defRPr>
            </a:lvl1pPr>
          </a:lstStyle>
          <a:p>
            <a:pPr>
              <a:defRPr/>
            </a:pPr>
            <a:fld id="{0C02E54B-5104-B347-8458-4D822560F08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58335-179D-0D45-BDC9-9A615D158F0F}" type="datetimeFigureOut">
              <a:rPr lang="en-US" smtClean="0"/>
              <a:pPr/>
              <a:t>9/30/10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C58335-179D-0D45-BDC9-9A615D158F0F}" type="datetimeFigureOut">
              <a:rPr lang="en-US" smtClean="0"/>
              <a:pPr/>
              <a:t>9/30/10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27806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917824"/>
            <a:ext cx="4040188"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27806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17824"/>
            <a:ext cx="4041775"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1EC58335-179D-0D45-BDC9-9A615D158F0F}" type="datetimeFigureOut">
              <a:rPr lang="en-US" smtClean="0"/>
              <a:pPr/>
              <a:t>9/30/10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C58335-179D-0D45-BDC9-9A615D158F0F}" type="datetimeFigureOut">
              <a:rPr lang="en-US" smtClean="0"/>
              <a:pPr/>
              <a:t>9/30/10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58335-179D-0D45-BDC9-9A615D158F0F}" type="datetimeFigureOut">
              <a:rPr lang="en-US" smtClean="0"/>
              <a:pPr/>
              <a:t>9/30/10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8100"/>
            <a:ext cx="3008313" cy="7493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01751"/>
            <a:ext cx="5111750" cy="5035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2799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58335-179D-0D45-BDC9-9A615D158F0F}" type="datetimeFigureOut">
              <a:rPr lang="en-US" smtClean="0"/>
              <a:pPr/>
              <a:t>9/30/10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Blank">
    <p:spTree>
      <p:nvGrpSpPr>
        <p:cNvPr id="1" name=""/>
        <p:cNvGrpSpPr/>
        <p:nvPr/>
      </p:nvGrpSpPr>
      <p:grpSpPr>
        <a:xfrm>
          <a:off x="0" y="0"/>
          <a:ext cx="0" cy="0"/>
          <a:chOff x="0" y="0"/>
          <a:chExt cx="0" cy="0"/>
        </a:xfrm>
      </p:grpSpPr>
      <p:sp>
        <p:nvSpPr>
          <p:cNvPr id="6" name="Rectangle 5"/>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CSP World.eps"/>
          <p:cNvPicPr>
            <a:picLocks noChangeAspect="1"/>
          </p:cNvPicPr>
          <p:nvPr userDrawn="1"/>
        </p:nvPicPr>
        <mc:AlternateContent xmlns:ma="http://schemas.microsoft.com/office/mac/drawingml/2008/main">
          <mc:Choice Requires="ma">
            <p:blipFill>
              <a:blip r:embed="rId2"/>
              <a:stretch>
                <a:fillRect/>
              </a:stretch>
            </p:blipFill>
          </mc:Choice>
          <mc:Fallback xmlns:ma="http://schemas.microsoft.com/office/mac/drawingml/2008/main" xmlns="" xmlns:a="http://schemas.openxmlformats.org/drawingml/2006/main" xmlns:r="http://schemas.openxmlformats.org/officeDocument/2006/relationships" xmlns:p="http://schemas.openxmlformats.org/presentationml/2006/main" xmlns:mc="http://schemas.openxmlformats.org/markup-compatibility/2006" xmlns:mv="urn:schemas-microsoft-com:mac:vml">
            <p:blipFill>
              <a:blip r:embed="rId3"/>
              <a:stretch>
                <a:fillRect/>
              </a:stretch>
            </p:blipFill>
          </mc:Fallback>
        </mc:AlternateContent>
        <p:spPr>
          <a:xfrm>
            <a:off x="1771261" y="469900"/>
            <a:ext cx="8875059" cy="6858000"/>
          </a:xfrm>
          <a:prstGeom prst="rect">
            <a:avLst/>
          </a:prstGeom>
        </p:spPr>
      </p:pic>
      <p:sp>
        <p:nvSpPr>
          <p:cNvPr id="2" name="Date Placeholder 1"/>
          <p:cNvSpPr>
            <a:spLocks noGrp="1"/>
          </p:cNvSpPr>
          <p:nvPr>
            <p:ph type="dt" sz="half" idx="10"/>
          </p:nvPr>
        </p:nvSpPr>
        <p:spPr/>
        <p:txBody>
          <a:bodyPr/>
          <a:lstStyle/>
          <a:p>
            <a:fld id="{1EC58335-179D-0D45-BDC9-9A615D158F0F}" type="datetimeFigureOut">
              <a:rPr lang="en-US" smtClean="0"/>
              <a:pPr/>
              <a:t>9/30/10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pic>
        <p:nvPicPr>
          <p:cNvPr id="7" name="Picture 6" descr="CSP Footer.jpg"/>
          <p:cNvPicPr>
            <a:picLocks noChangeAspect="1"/>
          </p:cNvPicPr>
          <p:nvPr userDrawn="1"/>
        </p:nvPicPr>
        <p:blipFill>
          <a:blip r:embed="rId4"/>
          <a:stretch>
            <a:fillRect/>
          </a:stretch>
        </p:blipFill>
        <p:spPr>
          <a:xfrm>
            <a:off x="0" y="0"/>
            <a:ext cx="9144000" cy="1146048"/>
          </a:xfrm>
          <a:prstGeom prst="rect">
            <a:avLst/>
          </a:prstGeom>
        </p:spPr>
      </p:pic>
      <p:sp>
        <p:nvSpPr>
          <p:cNvPr id="8" name="Subtitle 2"/>
          <p:cNvSpPr>
            <a:spLocks noGrp="1"/>
          </p:cNvSpPr>
          <p:nvPr>
            <p:ph type="subTitle" idx="1"/>
          </p:nvPr>
        </p:nvSpPr>
        <p:spPr>
          <a:xfrm>
            <a:off x="457202" y="1490165"/>
            <a:ext cx="2847274" cy="5016995"/>
          </a:xfrm>
        </p:spPr>
        <p:txBody>
          <a:bodyPr/>
          <a:lstStyle>
            <a:lvl1pPr marL="0" indent="0" algn="r">
              <a:buNone/>
              <a:defRPr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Only">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27" charset="0"/>
                <a:ea typeface="ＭＳ Ｐゴシック" pitchFamily="27" charset="-128"/>
                <a:cs typeface="ＭＳ Ｐゴシック" pitchFamily="27" charset="-128"/>
              </a:defRPr>
            </a:lvl1pPr>
          </a:lstStyle>
          <a:p>
            <a:pPr>
              <a:defRPr/>
            </a:pPr>
            <a:fld id="{8EA8B4DE-0E36-5C43-8AC1-CC47B41FB7DC}" type="datetime1">
              <a:rPr lang="en-US"/>
              <a:pPr>
                <a:defRPr/>
              </a:pPr>
              <a:t>9/30/10</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ea typeface="ＭＳ Ｐゴシック"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Arial" pitchFamily="27" charset="0"/>
                <a:ea typeface="ＭＳ Ｐゴシック" pitchFamily="27" charset="-128"/>
                <a:cs typeface="ＭＳ Ｐゴシック" pitchFamily="27" charset="-128"/>
              </a:defRPr>
            </a:lvl1pPr>
          </a:lstStyle>
          <a:p>
            <a:pPr>
              <a:defRPr/>
            </a:pPr>
            <a:fld id="{9934FA59-E141-6744-B7E2-73095DC79CC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9200"/>
            <a:ext cx="8229600" cy="9318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63762"/>
            <a:ext cx="8229600" cy="43306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507161"/>
            <a:ext cx="874972" cy="227014"/>
          </a:xfrm>
          <a:prstGeom prst="rect">
            <a:avLst/>
          </a:prstGeom>
        </p:spPr>
        <p:txBody>
          <a:bodyPr vert="horz" lIns="91440" tIns="45720" rIns="91440" bIns="45720" rtlCol="0" anchor="ctr"/>
          <a:lstStyle>
            <a:lvl1pPr algn="r">
              <a:defRPr sz="1200">
                <a:solidFill>
                  <a:srgbClr val="000000"/>
                </a:solidFill>
              </a:defRPr>
            </a:lvl1pPr>
          </a:lstStyle>
          <a:p>
            <a:fld id="{1EC58335-179D-0D45-BDC9-9A615D158F0F}" type="datetimeFigureOut">
              <a:rPr lang="en-US" smtClean="0"/>
              <a:pPr/>
              <a:t>9/30/10</a:t>
            </a:fld>
            <a:endParaRPr lang="en-US" dirty="0"/>
          </a:p>
        </p:txBody>
      </p:sp>
      <p:sp>
        <p:nvSpPr>
          <p:cNvPr id="5" name="Footer Placeholder 4"/>
          <p:cNvSpPr>
            <a:spLocks noGrp="1"/>
          </p:cNvSpPr>
          <p:nvPr>
            <p:ph type="ftr" sz="quarter" idx="3"/>
          </p:nvPr>
        </p:nvSpPr>
        <p:spPr>
          <a:xfrm>
            <a:off x="1332173" y="6507161"/>
            <a:ext cx="2895600" cy="227014"/>
          </a:xfrm>
          <a:prstGeom prst="rect">
            <a:avLst/>
          </a:prstGeom>
        </p:spPr>
        <p:txBody>
          <a:bodyPr vert="horz" lIns="91440" tIns="45720" rIns="91440" bIns="45720" rtlCol="0" anchor="ctr"/>
          <a:lstStyle>
            <a:lvl1pPr algn="ctr">
              <a:defRPr sz="1200">
                <a:solidFill>
                  <a:srgbClr val="000000"/>
                </a:solidFill>
              </a:defRPr>
            </a:lvl1pPr>
          </a:lstStyle>
          <a:p>
            <a:endParaRPr lang="en-US" dirty="0"/>
          </a:p>
        </p:txBody>
      </p:sp>
      <p:sp>
        <p:nvSpPr>
          <p:cNvPr id="6" name="Slide Number Placeholder 5"/>
          <p:cNvSpPr>
            <a:spLocks noGrp="1"/>
          </p:cNvSpPr>
          <p:nvPr>
            <p:ph type="sldNum" sz="quarter" idx="4"/>
          </p:nvPr>
        </p:nvSpPr>
        <p:spPr>
          <a:xfrm>
            <a:off x="8202873" y="6507161"/>
            <a:ext cx="483926" cy="227014"/>
          </a:xfrm>
          <a:prstGeom prst="rect">
            <a:avLst/>
          </a:prstGeom>
        </p:spPr>
        <p:txBody>
          <a:bodyPr vert="horz" lIns="91440" tIns="45720" rIns="91440" bIns="45720" rtlCol="0" anchor="ctr"/>
          <a:lstStyle>
            <a:lvl1pPr algn="r">
              <a:defRPr sz="1200">
                <a:solidFill>
                  <a:srgbClr val="000000"/>
                </a:solidFill>
              </a:defRPr>
            </a:lvl1pPr>
          </a:lstStyle>
          <a:p>
            <a:fld id="{DA1FB041-706C-CF48-8DEF-97EEE89FE4FF}" type="slidenum">
              <a:rPr lang="en-US" smtClean="0"/>
              <a:pPr/>
              <a:t>‹#›</a:t>
            </a:fld>
            <a:endParaRPr lang="en-US" dirty="0"/>
          </a:p>
        </p:txBody>
      </p:sp>
      <p:pic>
        <p:nvPicPr>
          <p:cNvPr id="8" name="Picture 7" descr="CSP Footer.jpg"/>
          <p:cNvPicPr>
            <a:picLocks noChangeAspect="1"/>
          </p:cNvPicPr>
          <p:nvPr userDrawn="1"/>
        </p:nvPicPr>
        <p:blipFill>
          <a:blip r:embed="rId13"/>
          <a:stretch>
            <a:fillRect/>
          </a:stretch>
        </p:blipFill>
        <p:spPr>
          <a:xfrm>
            <a:off x="0" y="0"/>
            <a:ext cx="9144000" cy="11460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63" r:id="rId8"/>
    <p:sldLayoutId id="2147483665" r:id="rId9"/>
    <p:sldLayoutId id="2147483667" r:id="rId10"/>
    <p:sldLayoutId id="2147483668" r:id="rId11"/>
  </p:sldLayoutIdLst>
  <p:txStyles>
    <p:titleStyle>
      <a:lvl1pPr algn="l" defTabSz="457200" rtl="0" eaLnBrk="1" latinLnBrk="0" hangingPunct="1">
        <a:spcBef>
          <a:spcPct val="0"/>
        </a:spcBef>
        <a:buNone/>
        <a:defRPr sz="3600" b="1" kern="1200">
          <a:solidFill>
            <a:srgbClr val="0067AC"/>
          </a:solidFill>
          <a:latin typeface="Arial"/>
          <a:ea typeface="+mj-ea"/>
          <a:cs typeface="Arial"/>
        </a:defRPr>
      </a:lvl1pPr>
    </p:titleStyle>
    <p:bodyStyle>
      <a:lvl1pPr marL="342900" indent="-342900" algn="l" defTabSz="457200" rtl="0" eaLnBrk="1" latinLnBrk="0" hangingPunct="1">
        <a:spcBef>
          <a:spcPct val="20000"/>
        </a:spcBef>
        <a:buFontTx/>
        <a:buNone/>
        <a:defRPr sz="2800" kern="1200">
          <a:solidFill>
            <a:schemeClr val="tx1"/>
          </a:solidFill>
          <a:latin typeface="Arial"/>
          <a:ea typeface="+mn-ea"/>
          <a:cs typeface="Arial"/>
        </a:defRPr>
      </a:lvl1pPr>
      <a:lvl2pPr marL="292100" indent="-292100" algn="l" defTabSz="457200" rtl="0" eaLnBrk="1" latinLnBrk="0" hangingPunct="1">
        <a:spcBef>
          <a:spcPct val="20000"/>
        </a:spcBef>
        <a:buClr>
          <a:srgbClr val="708F24"/>
        </a:buClr>
        <a:buFont typeface="Arial"/>
        <a:buChar char="•"/>
        <a:defRPr sz="2500" kern="1200">
          <a:solidFill>
            <a:schemeClr val="tx1"/>
          </a:solidFill>
          <a:latin typeface="Arial"/>
          <a:ea typeface="+mn-ea"/>
          <a:cs typeface="Arial"/>
        </a:defRPr>
      </a:lvl2pPr>
      <a:lvl3pPr marL="635000" indent="-342900" algn="l" defTabSz="457200" rtl="0" eaLnBrk="1" latinLnBrk="0" hangingPunct="1">
        <a:spcBef>
          <a:spcPct val="20000"/>
        </a:spcBef>
        <a:buClr>
          <a:srgbClr val="708F24"/>
        </a:buClr>
        <a:buFont typeface="Arial"/>
        <a:buChar char="•"/>
        <a:defRPr sz="2200" kern="1200">
          <a:solidFill>
            <a:schemeClr val="tx1"/>
          </a:solidFill>
          <a:latin typeface="Arial"/>
          <a:ea typeface="+mn-ea"/>
          <a:cs typeface="Arial"/>
        </a:defRPr>
      </a:lvl3pPr>
      <a:lvl4pPr marL="977900" indent="-342900" algn="l" defTabSz="457200" rtl="0" eaLnBrk="1" latinLnBrk="0" hangingPunct="1">
        <a:spcBef>
          <a:spcPct val="20000"/>
        </a:spcBef>
        <a:buClr>
          <a:srgbClr val="708F24"/>
        </a:buClr>
        <a:buFont typeface="Arial"/>
        <a:buChar char="•"/>
        <a:defRPr sz="1800" kern="1200">
          <a:solidFill>
            <a:schemeClr val="tx1"/>
          </a:solidFill>
          <a:latin typeface="Arial"/>
          <a:ea typeface="+mn-ea"/>
          <a:cs typeface="Arial"/>
        </a:defRPr>
      </a:lvl4pPr>
      <a:lvl5pPr marL="1257300" indent="-279400" algn="l" defTabSz="457200" rtl="0" eaLnBrk="1" latinLnBrk="0" hangingPunct="1">
        <a:spcBef>
          <a:spcPct val="20000"/>
        </a:spcBef>
        <a:buClr>
          <a:srgbClr val="708F24"/>
        </a:buClr>
        <a:buFont typeface="Arial"/>
        <a:buChar char="•"/>
        <a:defRPr sz="15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image" Target="../media/image12.png"/><Relationship Id="rId5" Type="http://schemas.openxmlformats.org/officeDocument/2006/relationships/image" Target="../media/image13.png"/><Relationship Id="rId7"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5.xml"/><Relationship Id="rId3" Type="http://schemas.openxmlformats.org/officeDocument/2006/relationships/notesSlide" Target="../notesSlides/notesSlide8.xml"/><Relationship Id="rId6"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4" Type="http://schemas.openxmlformats.org/officeDocument/2006/relationships/image" Target="../media/image16.jpeg"/><Relationship Id="rId1" Type="http://schemas.openxmlformats.org/officeDocument/2006/relationships/slideLayout" Target="../slideLayouts/slideLayout5.xml"/><Relationship Id="rId2" Type="http://schemas.openxmlformats.org/officeDocument/2006/relationships/image" Target="../media/image14.png"/><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3"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3"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2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3" Type="http://schemas.openxmlformats.org/officeDocument/2006/relationships/image" Target="../media/image2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3" Type="http://schemas.openxmlformats.org/officeDocument/2006/relationships/image" Target="../media/image2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3"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6" Type="http://schemas.openxmlformats.org/officeDocument/2006/relationships/image" Target="../media/image31.png"/><Relationship Id="rId4" Type="http://schemas.openxmlformats.org/officeDocument/2006/relationships/image" Target="../media/image29.png"/><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28.jpeg"/><Relationship Id="rId5"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3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3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3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4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4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4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4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4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3" Type="http://schemas.openxmlformats.org/officeDocument/2006/relationships/image" Target="../media/image4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4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4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chart" Target="../charts/chart1.xml"/><Relationship Id="rId3" Type="http://schemas.openxmlformats.org/officeDocument/2006/relationships/chart" Target="../charts/chart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4.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50.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51.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3" Type="http://schemas.openxmlformats.org/officeDocument/2006/relationships/image" Target="../media/image5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2.pd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6" Type="http://schemas.openxmlformats.org/officeDocument/2006/relationships/hyperlink" Target="http://climate.agron.iastate.edu/" TargetMode="External"/><Relationship Id="rId4" Type="http://schemas.openxmlformats.org/officeDocument/2006/relationships/hyperlink" Target="http://rcmlab.agron.iastate.edu/" TargetMode="External"/><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mailto:gstakle@iastate.edu" TargetMode="External"/><Relationship Id="rId5" Type="http://schemas.openxmlformats.org/officeDocument/2006/relationships/hyperlink" Target="http://www.narccap.ucar.edu/"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2" descr="globe_west_2048"/>
          <p:cNvPicPr>
            <a:picLocks noChangeAspect="1" noChangeArrowheads="1"/>
          </p:cNvPicPr>
          <p:nvPr/>
        </p:nvPicPr>
        <p:blipFill>
          <a:blip r:embed="rId3"/>
          <a:srcRect t="11476" b="13521"/>
          <a:stretch>
            <a:fillRect/>
          </a:stretch>
        </p:blipFill>
        <p:spPr bwMode="auto">
          <a:xfrm>
            <a:off x="0" y="0"/>
            <a:ext cx="9144000" cy="6858000"/>
          </a:xfrm>
          <a:prstGeom prst="rect">
            <a:avLst/>
          </a:prstGeom>
          <a:noFill/>
          <a:ln w="9525">
            <a:noFill/>
            <a:miter lim="800000"/>
            <a:headEnd/>
            <a:tailEnd/>
          </a:ln>
        </p:spPr>
      </p:pic>
      <p:sp>
        <p:nvSpPr>
          <p:cNvPr id="14339" name="Text Box 3"/>
          <p:cNvSpPr txBox="1">
            <a:spLocks noChangeArrowheads="1"/>
          </p:cNvSpPr>
          <p:nvPr/>
        </p:nvSpPr>
        <p:spPr bwMode="auto">
          <a:xfrm>
            <a:off x="-76200" y="6610350"/>
            <a:ext cx="2667000" cy="244475"/>
          </a:xfrm>
          <a:prstGeom prst="rect">
            <a:avLst/>
          </a:prstGeom>
          <a:noFill/>
          <a:ln w="9525">
            <a:noFill/>
            <a:miter lim="800000"/>
            <a:headEnd/>
            <a:tailEnd/>
          </a:ln>
        </p:spPr>
        <p:txBody>
          <a:bodyPr>
            <a:prstTxWarp prst="textNoShape">
              <a:avLst/>
            </a:prstTxWarp>
            <a:spAutoFit/>
          </a:bodyPr>
          <a:lstStyle/>
          <a:p>
            <a:pPr>
              <a:spcBef>
                <a:spcPct val="50000"/>
              </a:spcBef>
            </a:pPr>
            <a:r>
              <a:rPr lang="en-US" sz="1000">
                <a:solidFill>
                  <a:schemeClr val="bg1"/>
                </a:solidFill>
              </a:rPr>
              <a:t>Image courtesy of NASA/GSFC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246593" y="2968376"/>
            <a:ext cx="5042840" cy="3889625"/>
          </a:xfrm>
        </p:spPr>
        <p:txBody>
          <a:bodyPr/>
          <a:lstStyle/>
          <a:p>
            <a:pPr eaLnBrk="1" hangingPunct="1">
              <a:buFont typeface="Wingdings 2" pitchFamily="-111" charset="2"/>
              <a:buNone/>
              <a:defRPr/>
            </a:pPr>
            <a:r>
              <a:rPr lang="en-US" sz="2400" b="1" dirty="0" smtClean="0">
                <a:latin typeface="Calibri" pitchFamily="-111" charset="0"/>
                <a:ea typeface="ＭＳ Ｐゴシック" pitchFamily="-111" charset="-128"/>
                <a:cs typeface="ＭＳ Ｐゴシック" pitchFamily="-111" charset="-128"/>
              </a:rPr>
              <a:t>THE </a:t>
            </a:r>
            <a:r>
              <a:rPr lang="en-US" sz="2400" b="1" u="sng" dirty="0" smtClean="0">
                <a:latin typeface="Calibri" pitchFamily="-111" charset="0"/>
                <a:ea typeface="ＭＳ Ｐゴシック" pitchFamily="-111" charset="-128"/>
                <a:cs typeface="ＭＳ Ｐゴシック" pitchFamily="-111" charset="-128"/>
              </a:rPr>
              <a:t>ENHANCED </a:t>
            </a:r>
            <a:r>
              <a:rPr lang="en-US" sz="2400" b="1" dirty="0" smtClean="0">
                <a:latin typeface="Calibri" pitchFamily="-111" charset="0"/>
                <a:ea typeface="ＭＳ Ｐゴシック" pitchFamily="-111" charset="-128"/>
                <a:cs typeface="ＭＳ Ｐゴシック" pitchFamily="-111" charset="-128"/>
              </a:rPr>
              <a:t>GREENHOUSE EFFECT</a:t>
            </a:r>
          </a:p>
          <a:p>
            <a:pPr eaLnBrk="1" hangingPunct="1">
              <a:buFont typeface="Wingdings 2" pitchFamily="-111" charset="2"/>
              <a:buNone/>
              <a:defRPr/>
            </a:pPr>
            <a:r>
              <a:rPr lang="en-US" sz="2400" b="1" dirty="0" smtClean="0">
                <a:latin typeface="Calibri" pitchFamily="-111" charset="0"/>
                <a:ea typeface="ＭＳ Ｐゴシック" pitchFamily="-111" charset="-128"/>
                <a:cs typeface="ＭＳ Ｐゴシック" pitchFamily="-111" charset="-128"/>
              </a:rPr>
              <a:t>(or GLOBAL WARMING)</a:t>
            </a:r>
          </a:p>
          <a:p>
            <a:pPr eaLnBrk="1" hangingPunct="1">
              <a:buFont typeface="Wingdings 2" pitchFamily="-111" charset="2"/>
              <a:buNone/>
              <a:defRPr/>
            </a:pPr>
            <a:endParaRPr lang="en-US" sz="2400" b="1" dirty="0" smtClean="0">
              <a:latin typeface="Calibri" pitchFamily="-111" charset="0"/>
              <a:ea typeface="ＭＳ Ｐゴシック" pitchFamily="-111" charset="-128"/>
              <a:cs typeface="ＭＳ Ｐゴシック" pitchFamily="-111" charset="-128"/>
            </a:endParaRPr>
          </a:p>
          <a:p>
            <a:pPr eaLnBrk="1" hangingPunct="1">
              <a:buFont typeface="Arial" pitchFamily="-111" charset="0"/>
              <a:buChar char="•"/>
              <a:defRPr/>
            </a:pPr>
            <a:r>
              <a:rPr lang="en-US" sz="2000" b="1" dirty="0" smtClean="0">
                <a:latin typeface="Calibri" pitchFamily="-111" charset="0"/>
                <a:ea typeface="ＭＳ Ｐゴシック" pitchFamily="-111" charset="-128"/>
                <a:cs typeface="ＭＳ Ｐゴシック" pitchFamily="-111" charset="-128"/>
              </a:rPr>
              <a:t>… is primarily human-induced:  </a:t>
            </a:r>
            <a:r>
              <a:rPr lang="en-US" sz="2000" b="1" dirty="0" smtClean="0">
                <a:latin typeface="Calibri" pitchFamily="-111" charset="0"/>
              </a:rPr>
              <a:t>We’re increasing heat-trapping gases in the atmosphere.</a:t>
            </a:r>
          </a:p>
          <a:p>
            <a:pPr eaLnBrk="1" hangingPunct="1">
              <a:buFont typeface="Arial" pitchFamily="-111" charset="0"/>
              <a:buChar char="•"/>
              <a:defRPr/>
            </a:pPr>
            <a:r>
              <a:rPr lang="en-US" sz="2000" b="1" dirty="0" smtClean="0">
                <a:latin typeface="Calibri" pitchFamily="-111" charset="0"/>
                <a:ea typeface="ＭＳ Ｐゴシック" pitchFamily="-111" charset="-128"/>
                <a:cs typeface="ＭＳ Ｐゴシック" pitchFamily="-111" charset="-128"/>
              </a:rPr>
              <a:t>… is like wrapping an extra blanket around the Earth.</a:t>
            </a:r>
          </a:p>
          <a:p>
            <a:pPr eaLnBrk="1" hangingPunct="1">
              <a:buFont typeface="Arial" pitchFamily="-111" charset="0"/>
              <a:buChar char="•"/>
              <a:defRPr/>
            </a:pPr>
            <a:endParaRPr lang="en-US" dirty="0" smtClean="0">
              <a:latin typeface="Calibri" pitchFamily="-111" charset="0"/>
              <a:ea typeface="ＭＳ Ｐゴシック" pitchFamily="-111" charset="-128"/>
              <a:cs typeface="ＭＳ Ｐゴシック" pitchFamily="-111" charset="-128"/>
            </a:endParaRPr>
          </a:p>
        </p:txBody>
      </p:sp>
      <p:pic>
        <p:nvPicPr>
          <p:cNvPr id="33795" name="Picture 6"/>
          <p:cNvPicPr>
            <a:picLocks noChangeAspect="1" noChangeArrowheads="1"/>
          </p:cNvPicPr>
          <p:nvPr/>
        </p:nvPicPr>
        <p:blipFill>
          <a:blip r:embed="rId3"/>
          <a:srcRect/>
          <a:stretch>
            <a:fillRect/>
          </a:stretch>
        </p:blipFill>
        <p:spPr bwMode="auto">
          <a:xfrm>
            <a:off x="5538860" y="1146597"/>
            <a:ext cx="3605140" cy="5711404"/>
          </a:xfrm>
          <a:prstGeom prst="rect">
            <a:avLst/>
          </a:prstGeom>
          <a:noFill/>
          <a:ln w="9525">
            <a:noFill/>
            <a:miter lim="800000"/>
            <a:headEnd/>
            <a:tailEnd/>
          </a:ln>
        </p:spPr>
      </p:pic>
      <p:sp>
        <p:nvSpPr>
          <p:cNvPr id="31748" name="Rectangle 2"/>
          <p:cNvSpPr>
            <a:spLocks noGrp="1" noChangeArrowheads="1"/>
          </p:cNvSpPr>
          <p:nvPr>
            <p:ph type="title"/>
          </p:nvPr>
        </p:nvSpPr>
        <p:spPr>
          <a:xfrm>
            <a:off x="0" y="1295400"/>
            <a:ext cx="8686800" cy="1143000"/>
          </a:xfrm>
        </p:spPr>
        <p:txBody>
          <a:bodyPr>
            <a:normAutofit fontScale="90000"/>
          </a:bodyPr>
          <a:lstStyle/>
          <a:p>
            <a:pPr eaLnBrk="1" hangingPunct="1">
              <a:defRPr/>
            </a:pPr>
            <a:r>
              <a:rPr lang="en-US" sz="3800" b="1" dirty="0" smtClean="0">
                <a:latin typeface="Century Gothic" pitchFamily="-111" charset="0"/>
                <a:ea typeface="ＭＳ Ｐゴシック" pitchFamily="-111" charset="-128"/>
              </a:rPr>
              <a:t>Why does the Earth warm?</a:t>
            </a:r>
            <a:br>
              <a:rPr lang="en-US" sz="3800" b="1" dirty="0" smtClean="0">
                <a:latin typeface="Century Gothic" pitchFamily="-111" charset="0"/>
                <a:ea typeface="ＭＳ Ｐゴシック" pitchFamily="-111" charset="-128"/>
              </a:rPr>
            </a:br>
            <a:r>
              <a:rPr lang="en-US" sz="3800" b="1" dirty="0" smtClean="0">
                <a:latin typeface="Century Gothic" pitchFamily="-111" charset="0"/>
                <a:ea typeface="ＭＳ Ｐゴシック" pitchFamily="-111" charset="-128"/>
              </a:rPr>
              <a:t>2. Human causes</a:t>
            </a: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34925" y="1038115"/>
            <a:ext cx="9109075" cy="889000"/>
          </a:xfrm>
        </p:spPr>
        <p:txBody>
          <a:bodyPr/>
          <a:lstStyle/>
          <a:p>
            <a:pPr algn="ctr" eaLnBrk="1" hangingPunct="1">
              <a:defRPr/>
            </a:pPr>
            <a:r>
              <a:rPr lang="en-GB" sz="3600" b="1" dirty="0">
                <a:effectLst>
                  <a:outerShdw blurRad="38100" dist="38100" dir="2700000" algn="tl">
                    <a:srgbClr val="DDDDDD"/>
                  </a:outerShdw>
                </a:effectLst>
                <a:latin typeface="Arial" pitchFamily="-108" charset="0"/>
                <a:ea typeface="Arial" pitchFamily="-108" charset="0"/>
                <a:cs typeface="Arial" pitchFamily="-108" charset="0"/>
              </a:rPr>
              <a:t>Natural factors affect climate</a:t>
            </a:r>
          </a:p>
        </p:txBody>
      </p:sp>
      <p:pic>
        <p:nvPicPr>
          <p:cNvPr id="35845" name="Picture 3" descr="noaaSun"/>
          <p:cNvPicPr>
            <a:picLocks noChangeAspect="1" noChangeArrowheads="1"/>
          </p:cNvPicPr>
          <p:nvPr/>
        </p:nvPicPr>
        <p:blipFill>
          <a:blip r:embed="rId4"/>
          <a:srcRect/>
          <a:stretch>
            <a:fillRect/>
          </a:stretch>
        </p:blipFill>
        <p:spPr bwMode="auto">
          <a:xfrm>
            <a:off x="6156325" y="1987769"/>
            <a:ext cx="1871663" cy="1871662"/>
          </a:xfrm>
          <a:prstGeom prst="rect">
            <a:avLst/>
          </a:prstGeom>
          <a:noFill/>
          <a:ln w="9525">
            <a:solidFill>
              <a:srgbClr val="000000"/>
            </a:solidFill>
            <a:miter lim="800000"/>
            <a:headEnd/>
            <a:tailEnd/>
          </a:ln>
        </p:spPr>
      </p:pic>
      <p:pic>
        <p:nvPicPr>
          <p:cNvPr id="35846" name="Picture 4"/>
          <p:cNvPicPr>
            <a:picLocks noChangeAspect="1" noChangeArrowheads="1"/>
          </p:cNvPicPr>
          <p:nvPr/>
        </p:nvPicPr>
        <p:blipFill>
          <a:blip r:embed="rId5"/>
          <a:srcRect/>
          <a:stretch>
            <a:fillRect/>
          </a:stretch>
        </p:blipFill>
        <p:spPr bwMode="auto">
          <a:xfrm>
            <a:off x="457200" y="4935716"/>
            <a:ext cx="1738313" cy="1673225"/>
          </a:xfrm>
          <a:prstGeom prst="rect">
            <a:avLst/>
          </a:prstGeom>
          <a:noFill/>
          <a:ln w="9525">
            <a:solidFill>
              <a:srgbClr val="000000"/>
            </a:solidFill>
            <a:miter lim="800000"/>
            <a:headEnd/>
            <a:tailEnd/>
          </a:ln>
        </p:spPr>
      </p:pic>
      <p:graphicFrame>
        <p:nvGraphicFramePr>
          <p:cNvPr id="35842" name="Object 2"/>
          <p:cNvGraphicFramePr>
            <a:graphicFrameLocks noChangeAspect="1"/>
          </p:cNvGraphicFramePr>
          <p:nvPr/>
        </p:nvGraphicFramePr>
        <p:xfrm>
          <a:off x="468313" y="1987769"/>
          <a:ext cx="3155950" cy="1889125"/>
        </p:xfrm>
        <a:graphic>
          <a:graphicData uri="http://schemas.openxmlformats.org/presentationml/2006/ole">
            <p:oleObj spid="_x0000_s56322" name="Bitmap Image" r:id="rId6" imgW="4439270" imgH="2657846" progId="">
              <p:embed/>
            </p:oleObj>
          </a:graphicData>
        </a:graphic>
      </p:graphicFrame>
      <p:graphicFrame>
        <p:nvGraphicFramePr>
          <p:cNvPr id="35843" name="Object 3"/>
          <p:cNvGraphicFramePr>
            <a:graphicFrameLocks noChangeAspect="1"/>
          </p:cNvGraphicFramePr>
          <p:nvPr/>
        </p:nvGraphicFramePr>
        <p:xfrm>
          <a:off x="5435600" y="4885511"/>
          <a:ext cx="3048000" cy="800100"/>
        </p:xfrm>
        <a:graphic>
          <a:graphicData uri="http://schemas.openxmlformats.org/presentationml/2006/ole">
            <p:oleObj spid="_x0000_s56323" name="Bitmap Image" r:id="rId7" imgW="3048426" imgH="800212" progId="">
              <p:embed/>
            </p:oleObj>
          </a:graphicData>
        </a:graphic>
      </p:graphicFrame>
      <p:sp>
        <p:nvSpPr>
          <p:cNvPr id="35847" name="Text Box 7"/>
          <p:cNvSpPr txBox="1">
            <a:spLocks noChangeArrowheads="1"/>
          </p:cNvSpPr>
          <p:nvPr/>
        </p:nvSpPr>
        <p:spPr bwMode="auto">
          <a:xfrm>
            <a:off x="468313" y="4031579"/>
            <a:ext cx="3155950" cy="646331"/>
          </a:xfrm>
          <a:prstGeom prst="rect">
            <a:avLst/>
          </a:prstGeom>
          <a:noFill/>
          <a:ln w="9525">
            <a:noFill/>
            <a:miter lim="800000"/>
            <a:headEnd/>
            <a:tailEnd/>
          </a:ln>
        </p:spPr>
        <p:txBody>
          <a:bodyPr wrap="square">
            <a:prstTxWarp prst="textNoShape">
              <a:avLst/>
            </a:prstTxWarp>
            <a:spAutoFit/>
          </a:bodyPr>
          <a:lstStyle/>
          <a:p>
            <a:pPr algn="ctr"/>
            <a:r>
              <a:rPr lang="en-GB" dirty="0">
                <a:solidFill>
                  <a:srgbClr val="0067AC"/>
                </a:solidFill>
              </a:rPr>
              <a:t>Variations in the Earth's orbit</a:t>
            </a:r>
          </a:p>
          <a:p>
            <a:pPr algn="ctr"/>
            <a:r>
              <a:rPr lang="en-GB" dirty="0">
                <a:solidFill>
                  <a:srgbClr val="0067AC"/>
                </a:solidFill>
              </a:rPr>
              <a:t>(</a:t>
            </a:r>
            <a:r>
              <a:rPr lang="en-GB" dirty="0" err="1">
                <a:solidFill>
                  <a:srgbClr val="0067AC"/>
                </a:solidFill>
              </a:rPr>
              <a:t>Milankovic</a:t>
            </a:r>
            <a:r>
              <a:rPr lang="en-GB" dirty="0">
                <a:solidFill>
                  <a:srgbClr val="0067AC"/>
                </a:solidFill>
              </a:rPr>
              <a:t> effect)</a:t>
            </a:r>
          </a:p>
        </p:txBody>
      </p:sp>
      <p:sp>
        <p:nvSpPr>
          <p:cNvPr id="35848" name="Text Box 8"/>
          <p:cNvSpPr txBox="1">
            <a:spLocks noChangeArrowheads="1"/>
          </p:cNvSpPr>
          <p:nvPr/>
        </p:nvSpPr>
        <p:spPr bwMode="auto">
          <a:xfrm>
            <a:off x="2362669" y="5408612"/>
            <a:ext cx="1943749" cy="1200329"/>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Stratospheric </a:t>
            </a:r>
          </a:p>
          <a:p>
            <a:pPr algn="ctr"/>
            <a:r>
              <a:rPr lang="en-GB" dirty="0">
                <a:solidFill>
                  <a:srgbClr val="0067AC"/>
                </a:solidFill>
              </a:rPr>
              <a:t>aerosols from</a:t>
            </a:r>
          </a:p>
          <a:p>
            <a:pPr algn="ctr"/>
            <a:r>
              <a:rPr lang="en-GB" dirty="0">
                <a:solidFill>
                  <a:srgbClr val="0067AC"/>
                </a:solidFill>
              </a:rPr>
              <a:t>energetic</a:t>
            </a:r>
          </a:p>
          <a:p>
            <a:pPr algn="ctr"/>
            <a:r>
              <a:rPr lang="en-GB" dirty="0">
                <a:solidFill>
                  <a:srgbClr val="0067AC"/>
                </a:solidFill>
              </a:rPr>
              <a:t> volcanic eruptions</a:t>
            </a:r>
          </a:p>
        </p:txBody>
      </p:sp>
      <p:sp>
        <p:nvSpPr>
          <p:cNvPr id="35849" name="Text Box 9"/>
          <p:cNvSpPr txBox="1">
            <a:spLocks noChangeArrowheads="1"/>
          </p:cNvSpPr>
          <p:nvPr/>
        </p:nvSpPr>
        <p:spPr bwMode="auto">
          <a:xfrm>
            <a:off x="5942856" y="3859431"/>
            <a:ext cx="2404963" cy="646331"/>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Variations in the energy</a:t>
            </a:r>
          </a:p>
          <a:p>
            <a:pPr algn="ctr"/>
            <a:r>
              <a:rPr lang="en-GB" dirty="0">
                <a:solidFill>
                  <a:srgbClr val="0067AC"/>
                </a:solidFill>
              </a:rPr>
              <a:t>received from the sun</a:t>
            </a:r>
          </a:p>
        </p:txBody>
      </p:sp>
      <p:sp>
        <p:nvSpPr>
          <p:cNvPr id="35850" name="Text Box 10"/>
          <p:cNvSpPr txBox="1">
            <a:spLocks noChangeArrowheads="1"/>
          </p:cNvSpPr>
          <p:nvPr/>
        </p:nvSpPr>
        <p:spPr bwMode="auto">
          <a:xfrm>
            <a:off x="5600891" y="5685611"/>
            <a:ext cx="2746928" cy="923330"/>
          </a:xfrm>
          <a:prstGeom prst="rect">
            <a:avLst/>
          </a:prstGeom>
          <a:noFill/>
          <a:ln w="9525">
            <a:noFill/>
            <a:miter lim="800000"/>
            <a:headEnd/>
            <a:tailEnd/>
          </a:ln>
        </p:spPr>
        <p:txBody>
          <a:bodyPr wrap="none">
            <a:prstTxWarp prst="textNoShape">
              <a:avLst/>
            </a:prstTxWarp>
            <a:spAutoFit/>
          </a:bodyPr>
          <a:lstStyle/>
          <a:p>
            <a:pPr algn="ctr"/>
            <a:r>
              <a:rPr lang="en-GB" dirty="0">
                <a:solidFill>
                  <a:srgbClr val="0067AC"/>
                </a:solidFill>
              </a:rPr>
              <a:t>Chaotic interactions in</a:t>
            </a:r>
          </a:p>
          <a:p>
            <a:pPr algn="ctr"/>
            <a:r>
              <a:rPr lang="en-GB" dirty="0">
                <a:solidFill>
                  <a:srgbClr val="0067AC"/>
                </a:solidFill>
              </a:rPr>
              <a:t>the Earth's climate</a:t>
            </a:r>
          </a:p>
          <a:p>
            <a:pPr algn="ctr"/>
            <a:r>
              <a:rPr lang="en-GB" dirty="0">
                <a:solidFill>
                  <a:srgbClr val="0067AC"/>
                </a:solidFill>
              </a:rPr>
              <a:t>(for example, El Nino, NAO)</a:t>
            </a:r>
          </a:p>
        </p:txBody>
      </p:sp>
      <p:sp>
        <p:nvSpPr>
          <p:cNvPr id="11" name="TextBox 10"/>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457200" y="1192532"/>
            <a:ext cx="4197350" cy="3733800"/>
          </a:xfrm>
          <a:prstGeom prst="rect">
            <a:avLst/>
          </a:prstGeom>
          <a:solidFill>
            <a:srgbClr val="FFFFFF"/>
          </a:solid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29" charset="0"/>
              <a:buChar char="•"/>
              <a:defRPr sz="3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1pPr>
            <a:lvl2pPr marL="742950" indent="-285750" algn="l" rtl="0" eaLnBrk="0" fontAlgn="base" hangingPunct="0">
              <a:spcBef>
                <a:spcPct val="20000"/>
              </a:spcBef>
              <a:spcAft>
                <a:spcPct val="0"/>
              </a:spcAft>
              <a:buFont typeface="Arial" pitchFamily="29" charset="0"/>
              <a:buChar char="–"/>
              <a:defRPr sz="28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2pPr>
            <a:lvl3pPr marL="1143000" indent="-228600" algn="l" rtl="0" eaLnBrk="0" fontAlgn="base" hangingPunct="0">
              <a:spcBef>
                <a:spcPct val="20000"/>
              </a:spcBef>
              <a:spcAft>
                <a:spcPct val="0"/>
              </a:spcAft>
              <a:buFont typeface="Arial" pitchFamily="29" charset="0"/>
              <a:buChar char="•"/>
              <a:defRPr sz="2400" kern="1200">
                <a:solidFill>
                  <a:srgbClr val="FFE593"/>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3pPr>
            <a:lvl4pPr marL="1600200" indent="-228600" algn="l" rtl="0" eaLnBrk="0" fontAlgn="base" hangingPunct="0">
              <a:spcBef>
                <a:spcPct val="20000"/>
              </a:spcBef>
              <a:spcAft>
                <a:spcPct val="0"/>
              </a:spcAft>
              <a:buFont typeface="Arial" pitchFamily="29" charset="0"/>
              <a:buChar char="–"/>
              <a:defRPr sz="2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4pPr>
            <a:lvl5pPr marL="2057400" indent="-228600" algn="l" rtl="0" eaLnBrk="0" fontAlgn="base" hangingPunct="0">
              <a:spcBef>
                <a:spcPct val="20000"/>
              </a:spcBef>
              <a:spcAft>
                <a:spcPct val="0"/>
              </a:spcAft>
              <a:buFont typeface="Arial" pitchFamily="29" charset="0"/>
              <a:buChar char="»"/>
              <a:defRPr sz="2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45000"/>
              </a:spcBef>
              <a:spcAft>
                <a:spcPct val="25000"/>
              </a:spcAft>
              <a:buFont typeface="Monotype Sorts" pitchFamily="-107" charset="2"/>
              <a:buNone/>
              <a:defRPr/>
            </a:pPr>
            <a:r>
              <a:rPr lang="en-US" sz="2400" dirty="0" smtClean="0">
                <a:solidFill>
                  <a:srgbClr val="0000FF"/>
                </a:solidFill>
              </a:rPr>
              <a:t>Non</a:t>
            </a:r>
            <a:r>
              <a:rPr lang="en-US" sz="2400" dirty="0">
                <a:solidFill>
                  <a:srgbClr val="0000FF"/>
                </a:solidFill>
              </a:rPr>
              <a:t>-</a:t>
            </a:r>
            <a:r>
              <a:rPr lang="en-US" sz="2400" dirty="0" smtClean="0">
                <a:solidFill>
                  <a:srgbClr val="0000FF"/>
                </a:solidFill>
              </a:rPr>
              <a:t>natural  mechanisms</a:t>
            </a:r>
            <a:endParaRPr lang="en-US" sz="2400" dirty="0">
              <a:solidFill>
                <a:srgbClr val="0000FF"/>
              </a:solidFill>
            </a:endParaRPr>
          </a:p>
          <a:p>
            <a:pPr>
              <a:spcBef>
                <a:spcPts val="1200"/>
              </a:spcBef>
              <a:spcAft>
                <a:spcPts val="600"/>
              </a:spcAft>
              <a:buFont typeface="Arial" pitchFamily="-107" charset="0"/>
              <a:buChar char="•"/>
              <a:defRPr/>
            </a:pPr>
            <a:r>
              <a:rPr lang="en-US" sz="2000" dirty="0">
                <a:solidFill>
                  <a:schemeClr val="tx1"/>
                </a:solidFill>
              </a:rPr>
              <a:t>Changes in atmospheric concentrations of</a:t>
            </a:r>
            <a:r>
              <a:rPr lang="en-US" sz="2000" dirty="0" smtClean="0">
                <a:solidFill>
                  <a:schemeClr val="tx1"/>
                </a:solidFill>
              </a:rPr>
              <a:t> </a:t>
            </a:r>
            <a:r>
              <a:rPr lang="en-US" sz="2000" dirty="0" err="1" smtClean="0">
                <a:solidFill>
                  <a:schemeClr val="tx1"/>
                </a:solidFill>
              </a:rPr>
              <a:t>radiatively</a:t>
            </a:r>
            <a:r>
              <a:rPr lang="en-US" sz="2000" dirty="0" smtClean="0">
                <a:solidFill>
                  <a:schemeClr val="tx1"/>
                </a:solidFill>
              </a:rPr>
              <a:t> important </a:t>
            </a:r>
            <a:r>
              <a:rPr lang="en-US" sz="2000" dirty="0">
                <a:solidFill>
                  <a:schemeClr val="tx1"/>
                </a:solidFill>
              </a:rPr>
              <a:t>gases</a:t>
            </a:r>
          </a:p>
          <a:p>
            <a:pPr>
              <a:spcBef>
                <a:spcPts val="1200"/>
              </a:spcBef>
              <a:spcAft>
                <a:spcPts val="600"/>
              </a:spcAft>
              <a:buFont typeface="Arial" pitchFamily="-107" charset="0"/>
              <a:buChar char="•"/>
              <a:defRPr/>
            </a:pPr>
            <a:r>
              <a:rPr lang="en-US" sz="2000" dirty="0">
                <a:solidFill>
                  <a:schemeClr val="tx1"/>
                </a:solidFill>
              </a:rPr>
              <a:t>Changes in aerosol particles from burning fossil fuels and biomass</a:t>
            </a:r>
          </a:p>
          <a:p>
            <a:pPr>
              <a:spcBef>
                <a:spcPts val="1200"/>
              </a:spcBef>
              <a:spcAft>
                <a:spcPts val="600"/>
              </a:spcAft>
              <a:buFont typeface="Arial" pitchFamily="-107" charset="0"/>
              <a:buChar char="•"/>
              <a:defRPr/>
            </a:pPr>
            <a:r>
              <a:rPr lang="en-US" sz="2000" dirty="0">
                <a:solidFill>
                  <a:schemeClr val="tx1"/>
                </a:solidFill>
              </a:rPr>
              <a:t>Changes in the reflectivity (</a:t>
            </a:r>
            <a:r>
              <a:rPr lang="en-US" sz="2000" dirty="0" err="1">
                <a:solidFill>
                  <a:schemeClr val="tx1"/>
                </a:solidFill>
              </a:rPr>
              <a:t>albedo</a:t>
            </a:r>
            <a:r>
              <a:rPr lang="en-US" sz="2000" dirty="0">
                <a:solidFill>
                  <a:schemeClr val="tx1"/>
                </a:solidFill>
              </a:rPr>
              <a:t>) of the Earth’s surface</a:t>
            </a:r>
          </a:p>
        </p:txBody>
      </p:sp>
      <p:pic>
        <p:nvPicPr>
          <p:cNvPr id="4" name="Picture 3" descr="Mauna_Loa_Carbon_Dioxide"/>
          <p:cNvPicPr>
            <a:picLocks noChangeAspect="1" noChangeArrowheads="1"/>
          </p:cNvPicPr>
          <p:nvPr/>
        </p:nvPicPr>
        <p:blipFill>
          <a:blip r:embed="rId2"/>
          <a:srcRect/>
          <a:stretch>
            <a:fillRect/>
          </a:stretch>
        </p:blipFill>
        <p:spPr bwMode="auto">
          <a:xfrm>
            <a:off x="5314093" y="1192532"/>
            <a:ext cx="3829907" cy="2617468"/>
          </a:xfrm>
          <a:prstGeom prst="rect">
            <a:avLst/>
          </a:prstGeom>
          <a:noFill/>
          <a:ln w="9525">
            <a:noFill/>
            <a:miter lim="800000"/>
            <a:headEnd/>
            <a:tailEnd/>
          </a:ln>
        </p:spPr>
      </p:pic>
      <p:pic>
        <p:nvPicPr>
          <p:cNvPr id="5" name="Picture 4" descr="STS046-078-026"/>
          <p:cNvPicPr>
            <a:picLocks noChangeAspect="1" noChangeArrowheads="1"/>
          </p:cNvPicPr>
          <p:nvPr/>
        </p:nvPicPr>
        <p:blipFill>
          <a:blip r:embed="rId3"/>
          <a:srcRect/>
          <a:stretch>
            <a:fillRect/>
          </a:stretch>
        </p:blipFill>
        <p:spPr bwMode="auto">
          <a:xfrm>
            <a:off x="1601481" y="5273675"/>
            <a:ext cx="1828800" cy="1584325"/>
          </a:xfrm>
          <a:prstGeom prst="rect">
            <a:avLst/>
          </a:prstGeom>
          <a:noFill/>
          <a:ln w="9525">
            <a:noFill/>
            <a:miter lim="800000"/>
            <a:headEnd/>
            <a:tailEnd/>
          </a:ln>
        </p:spPr>
      </p:pic>
      <p:pic>
        <p:nvPicPr>
          <p:cNvPr id="6" name="Picture 5" descr="aerosols_may_14_1998"/>
          <p:cNvPicPr>
            <a:picLocks noChangeAspect="1" noChangeArrowheads="1"/>
          </p:cNvPicPr>
          <p:nvPr/>
        </p:nvPicPr>
        <p:blipFill>
          <a:blip r:embed="rId4"/>
          <a:srcRect/>
          <a:stretch>
            <a:fillRect/>
          </a:stretch>
        </p:blipFill>
        <p:spPr bwMode="auto">
          <a:xfrm>
            <a:off x="5791200" y="3810000"/>
            <a:ext cx="3352800" cy="3048000"/>
          </a:xfrm>
          <a:prstGeom prst="rect">
            <a:avLst/>
          </a:prstGeom>
          <a:noFill/>
          <a:ln w="9525">
            <a:noFill/>
            <a:miter lim="800000"/>
            <a:headEnd/>
            <a:tailEnd/>
          </a:ln>
        </p:spPr>
      </p:pic>
      <p:cxnSp>
        <p:nvCxnSpPr>
          <p:cNvPr id="8" name="Straight Arrow Connector 7"/>
          <p:cNvCxnSpPr/>
          <p:nvPr/>
        </p:nvCxnSpPr>
        <p:spPr>
          <a:xfrm flipV="1">
            <a:off x="4229081" y="2305522"/>
            <a:ext cx="1085012" cy="36986"/>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a:off x="3583968" y="4982567"/>
            <a:ext cx="708013" cy="582215"/>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379759" y="3415131"/>
            <a:ext cx="1411441" cy="1208240"/>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7" name="Straight Arrow Connector 6"/>
          <p:cNvCxnSpPr>
            <a:cxnSpLocks noChangeShapeType="1"/>
          </p:cNvCxnSpPr>
          <p:nvPr/>
        </p:nvCxnSpPr>
        <p:spPr bwMode="auto">
          <a:xfrm rot="10800000">
            <a:off x="1905000" y="2352232"/>
            <a:ext cx="2780279" cy="653436"/>
          </a:xfrm>
          <a:prstGeom prst="straightConnector1">
            <a:avLst/>
          </a:prstGeom>
          <a:noFill/>
          <a:ln w="38100">
            <a:solidFill>
              <a:srgbClr val="B21524"/>
            </a:solidFill>
            <a:round/>
            <a:headEnd/>
            <a:tailEnd type="arrow" w="med" len="med"/>
          </a:ln>
        </p:spPr>
      </p:cxnSp>
      <p:cxnSp>
        <p:nvCxnSpPr>
          <p:cNvPr id="9" name="Straight Arrow Connector 8"/>
          <p:cNvCxnSpPr>
            <a:cxnSpLocks noChangeShapeType="1"/>
          </p:cNvCxnSpPr>
          <p:nvPr/>
        </p:nvCxnSpPr>
        <p:spPr bwMode="auto">
          <a:xfrm rot="10800000">
            <a:off x="1905003" y="2626077"/>
            <a:ext cx="2780276" cy="379590"/>
          </a:xfrm>
          <a:prstGeom prst="straightConnector1">
            <a:avLst/>
          </a:prstGeom>
          <a:noFill/>
          <a:ln w="38100">
            <a:solidFill>
              <a:srgbClr val="B21524"/>
            </a:solidFill>
            <a:round/>
            <a:headEnd/>
            <a:tailEnd type="arrow" w="med" len="med"/>
          </a:ln>
        </p:spPr>
      </p:cxnSp>
      <p:cxnSp>
        <p:nvCxnSpPr>
          <p:cNvPr id="11" name="Straight Arrow Connector 10"/>
          <p:cNvCxnSpPr>
            <a:cxnSpLocks noChangeShapeType="1"/>
          </p:cNvCxnSpPr>
          <p:nvPr/>
        </p:nvCxnSpPr>
        <p:spPr bwMode="auto">
          <a:xfrm rot="10800000">
            <a:off x="685801" y="2778477"/>
            <a:ext cx="3999479" cy="769056"/>
          </a:xfrm>
          <a:prstGeom prst="straightConnector1">
            <a:avLst/>
          </a:prstGeom>
          <a:noFill/>
          <a:ln w="38100">
            <a:solidFill>
              <a:srgbClr val="B21524"/>
            </a:solidFill>
            <a:round/>
            <a:headEnd/>
            <a:tailEnd type="arrow" w="med" len="med"/>
          </a:ln>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79" name="TextBox 4"/>
          <p:cNvSpPr txBox="1">
            <a:spLocks noChangeArrowheads="1"/>
          </p:cNvSpPr>
          <p:nvPr/>
        </p:nvSpPr>
        <p:spPr bwMode="auto">
          <a:xfrm>
            <a:off x="4685279" y="6457890"/>
            <a:ext cx="4458721" cy="400110"/>
          </a:xfrm>
          <a:prstGeom prst="rect">
            <a:avLst/>
          </a:prstGeom>
          <a:noFill/>
          <a:ln w="9525">
            <a:noFill/>
            <a:miter lim="800000"/>
            <a:headEnd/>
            <a:tailEnd/>
          </a:ln>
        </p:spPr>
        <p:txBody>
          <a:bodyPr wrap="square">
            <a:prstTxWarp prst="textNoShape">
              <a:avLst/>
            </a:prstTxWarp>
            <a:spAutoFit/>
          </a:bodyPr>
          <a:lstStyle/>
          <a:p>
            <a:r>
              <a:rPr lang="en-US" sz="1000" dirty="0">
                <a:solidFill>
                  <a:srgbClr val="B21524"/>
                </a:solidFill>
              </a:rPr>
              <a:t>Karl, T. R., J. M. </a:t>
            </a:r>
            <a:r>
              <a:rPr lang="en-US" sz="1000" dirty="0" err="1">
                <a:solidFill>
                  <a:srgbClr val="B21524"/>
                </a:solidFill>
              </a:rPr>
              <a:t>Melillo</a:t>
            </a:r>
            <a:r>
              <a:rPr lang="en-US" sz="1000" dirty="0">
                <a:solidFill>
                  <a:srgbClr val="B21524"/>
                </a:solidFill>
              </a:rPr>
              <a:t>, and T. C. Peterson, (eds.), 2009:  Global Climate Change Impacts in the United States. Cambridge University Press, 2009, 196pp.</a:t>
            </a:r>
          </a:p>
        </p:txBody>
      </p:sp>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pic>
        <p:nvPicPr>
          <p:cNvPr id="50181" name="Picture 4" descr="Slide1.gif"/>
          <p:cNvPicPr>
            <a:picLocks noChangeAspect="1"/>
          </p:cNvPicPr>
          <p:nvPr/>
        </p:nvPicPr>
        <p:blipFill>
          <a:blip r:embed="rId3"/>
          <a:srcRect/>
          <a:stretch>
            <a:fillRect/>
          </a:stretch>
        </p:blipFill>
        <p:spPr bwMode="auto">
          <a:xfrm>
            <a:off x="5064969" y="4145497"/>
            <a:ext cx="3733800" cy="2312393"/>
          </a:xfrm>
          <a:prstGeom prst="rect">
            <a:avLst/>
          </a:prstGeom>
          <a:noFill/>
          <a:ln w="9525">
            <a:noFill/>
            <a:miter lim="800000"/>
            <a:headEnd/>
            <a:tailEnd/>
          </a:ln>
        </p:spPr>
      </p:pic>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13" name="Straight Arrow Connector 12"/>
          <p:cNvCxnSpPr>
            <a:cxnSpLocks noChangeShapeType="1"/>
          </p:cNvCxnSpPr>
          <p:nvPr/>
        </p:nvCxnSpPr>
        <p:spPr bwMode="auto">
          <a:xfrm rot="10800000">
            <a:off x="1676838" y="2626076"/>
            <a:ext cx="3388135" cy="3197659"/>
          </a:xfrm>
          <a:prstGeom prst="straightConnector1">
            <a:avLst/>
          </a:prstGeom>
          <a:noFill/>
          <a:ln w="38100">
            <a:solidFill>
              <a:srgbClr val="B21524"/>
            </a:solidFill>
            <a:round/>
            <a:headEnd/>
            <a:tailEnd type="arrow" w="med" len="med"/>
          </a:ln>
        </p:spPr>
      </p:cxnSp>
      <p:cxnSp>
        <p:nvCxnSpPr>
          <p:cNvPr id="14" name="Straight Arrow Connector 13"/>
          <p:cNvCxnSpPr>
            <a:cxnSpLocks noChangeShapeType="1"/>
          </p:cNvCxnSpPr>
          <p:nvPr/>
        </p:nvCxnSpPr>
        <p:spPr bwMode="auto">
          <a:xfrm rot="10800000">
            <a:off x="1676838" y="2120587"/>
            <a:ext cx="3388133" cy="2678347"/>
          </a:xfrm>
          <a:prstGeom prst="straightConnector1">
            <a:avLst/>
          </a:prstGeom>
          <a:noFill/>
          <a:ln w="38100">
            <a:solidFill>
              <a:srgbClr val="B21524"/>
            </a:solidFill>
            <a:round/>
            <a:headEnd/>
            <a:tailEnd type="arrow" w="med" len="med"/>
          </a:ln>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descr="Forcing Response.tiff"/>
          <p:cNvPicPr>
            <a:picLocks noChangeAspect="1"/>
          </p:cNvPicPr>
          <p:nvPr/>
        </p:nvPicPr>
        <p:blipFill>
          <a:blip r:embed="rId2"/>
          <a:srcRect/>
          <a:stretch>
            <a:fillRect/>
          </a:stretch>
        </p:blipFill>
        <p:spPr bwMode="auto">
          <a:xfrm>
            <a:off x="1" y="1146595"/>
            <a:ext cx="4518884" cy="5711403"/>
          </a:xfrm>
          <a:prstGeom prst="rect">
            <a:avLst/>
          </a:prstGeom>
          <a:noFill/>
          <a:ln w="9525">
            <a:noFill/>
            <a:miter lim="800000"/>
            <a:headEnd/>
            <a:tailEnd/>
          </a:ln>
        </p:spPr>
      </p:pic>
      <p:sp>
        <p:nvSpPr>
          <p:cNvPr id="50180" name="TextBox 3"/>
          <p:cNvSpPr txBox="1">
            <a:spLocks noChangeArrowheads="1"/>
          </p:cNvSpPr>
          <p:nvPr/>
        </p:nvSpPr>
        <p:spPr bwMode="auto">
          <a:xfrm>
            <a:off x="4685279" y="2442547"/>
            <a:ext cx="4278399" cy="1569660"/>
          </a:xfrm>
          <a:prstGeom prst="rect">
            <a:avLst/>
          </a:prstGeom>
          <a:noFill/>
          <a:ln w="9525">
            <a:noFill/>
            <a:miter lim="800000"/>
            <a:headEnd/>
            <a:tailEnd/>
          </a:ln>
        </p:spPr>
        <p:txBody>
          <a:bodyPr wrap="square">
            <a:prstTxWarp prst="textNoShape">
              <a:avLst/>
            </a:prstTxWarp>
            <a:spAutoFit/>
          </a:bodyPr>
          <a:lstStyle/>
          <a:p>
            <a:r>
              <a:rPr lang="en-US" sz="1600" dirty="0" smtClean="0">
                <a:solidFill>
                  <a:srgbClr val="0067AC"/>
                </a:solidFill>
              </a:rPr>
              <a:t>Note that greenhouse gases have a unique temperature signature, with strong warming in the upper troposphere, cooling in the lower stratosphere and strong warming at the surface over the North Pole.  No other warming factors have this signature.   </a:t>
            </a:r>
            <a:endParaRPr lang="en-US" sz="1600" dirty="0">
              <a:solidFill>
                <a:srgbClr val="0067AC"/>
              </a:solidFill>
            </a:endParaRPr>
          </a:p>
        </p:txBody>
      </p:sp>
      <p:sp>
        <p:nvSpPr>
          <p:cNvPr id="6" name="TextBox 3"/>
          <p:cNvSpPr txBox="1">
            <a:spLocks noChangeArrowheads="1"/>
          </p:cNvSpPr>
          <p:nvPr/>
        </p:nvSpPr>
        <p:spPr bwMode="auto">
          <a:xfrm>
            <a:off x="4685279" y="1242219"/>
            <a:ext cx="4458721" cy="1200328"/>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Warming of the Lower and Upper Atmosphere Produced by Natural and Human Causes</a:t>
            </a:r>
          </a:p>
        </p:txBody>
      </p:sp>
      <p:cxnSp>
        <p:nvCxnSpPr>
          <p:cNvPr id="13" name="Straight Arrow Connector 12"/>
          <p:cNvCxnSpPr>
            <a:cxnSpLocks noChangeShapeType="1"/>
          </p:cNvCxnSpPr>
          <p:nvPr/>
        </p:nvCxnSpPr>
        <p:spPr bwMode="auto">
          <a:xfrm rot="10800000">
            <a:off x="742549" y="2859665"/>
            <a:ext cx="3942730" cy="2293872"/>
          </a:xfrm>
          <a:prstGeom prst="straightConnector1">
            <a:avLst/>
          </a:prstGeom>
          <a:noFill/>
          <a:ln w="38100">
            <a:solidFill>
              <a:srgbClr val="B21524"/>
            </a:solidFill>
            <a:round/>
            <a:headEnd/>
            <a:tailEnd type="arrow" w="med" len="med"/>
          </a:ln>
        </p:spPr>
      </p:cxnSp>
      <p:pic>
        <p:nvPicPr>
          <p:cNvPr id="9" name="Picture 1" descr="Arctic sea ice 2009.tiff"/>
          <p:cNvPicPr>
            <a:picLocks noChangeAspect="1"/>
          </p:cNvPicPr>
          <p:nvPr/>
        </p:nvPicPr>
        <p:blipFill>
          <a:blip r:embed="rId3"/>
          <a:srcRect/>
          <a:stretch>
            <a:fillRect/>
          </a:stretch>
        </p:blipFill>
        <p:spPr bwMode="auto">
          <a:xfrm>
            <a:off x="4886036" y="4154858"/>
            <a:ext cx="4077642" cy="2303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0" y="1146596"/>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kern="1200">
                <a:solidFill>
                  <a:srgbClr val="9ADEFC"/>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1pPr>
            <a:lvl2pPr algn="ctr" rtl="0" eaLnBrk="0" fontAlgn="base" hangingPunct="0">
              <a:spcBef>
                <a:spcPct val="0"/>
              </a:spcBef>
              <a:spcAft>
                <a:spcPct val="0"/>
              </a:spcAft>
              <a:defRPr sz="4000">
                <a:solidFill>
                  <a:srgbClr val="9ADEFC"/>
                </a:solidFill>
                <a:latin typeface="Arial" charset="0"/>
                <a:ea typeface="Arial" pitchFamily="-112" charset="0"/>
                <a:cs typeface="Arial" charset="0"/>
              </a:defRPr>
            </a:lvl2pPr>
            <a:lvl3pPr algn="ctr" rtl="0" eaLnBrk="0" fontAlgn="base" hangingPunct="0">
              <a:spcBef>
                <a:spcPct val="0"/>
              </a:spcBef>
              <a:spcAft>
                <a:spcPct val="0"/>
              </a:spcAft>
              <a:defRPr sz="4000">
                <a:solidFill>
                  <a:srgbClr val="9ADEFC"/>
                </a:solidFill>
                <a:latin typeface="Arial" charset="0"/>
                <a:ea typeface="Arial" pitchFamily="-112" charset="0"/>
                <a:cs typeface="Arial" charset="0"/>
              </a:defRPr>
            </a:lvl3pPr>
            <a:lvl4pPr algn="ctr" rtl="0" eaLnBrk="0" fontAlgn="base" hangingPunct="0">
              <a:spcBef>
                <a:spcPct val="0"/>
              </a:spcBef>
              <a:spcAft>
                <a:spcPct val="0"/>
              </a:spcAft>
              <a:defRPr sz="4000">
                <a:solidFill>
                  <a:srgbClr val="9ADEFC"/>
                </a:solidFill>
                <a:latin typeface="Arial" charset="0"/>
                <a:ea typeface="Arial" pitchFamily="-112" charset="0"/>
                <a:cs typeface="Arial" charset="0"/>
              </a:defRPr>
            </a:lvl4pPr>
            <a:lvl5pPr algn="ctr" rtl="0" eaLnBrk="0" fontAlgn="base" hangingPunct="0">
              <a:spcBef>
                <a:spcPct val="0"/>
              </a:spcBef>
              <a:spcAft>
                <a:spcPct val="0"/>
              </a:spcAft>
              <a:defRPr sz="4000">
                <a:solidFill>
                  <a:srgbClr val="9ADEFC"/>
                </a:solidFill>
                <a:latin typeface="Arial" charset="0"/>
                <a:ea typeface="Arial" pitchFamily="-112" charset="0"/>
                <a:cs typeface="Arial" charset="0"/>
              </a:defRPr>
            </a:lvl5pPr>
            <a:lvl6pPr marL="457200" algn="ctr" rtl="0" fontAlgn="base">
              <a:spcBef>
                <a:spcPct val="0"/>
              </a:spcBef>
              <a:spcAft>
                <a:spcPct val="0"/>
              </a:spcAft>
              <a:defRPr sz="4000">
                <a:solidFill>
                  <a:schemeClr val="tx1"/>
                </a:solidFill>
                <a:latin typeface="Arial" charset="0"/>
                <a:cs typeface="Arial" charset="0"/>
              </a:defRPr>
            </a:lvl6pPr>
            <a:lvl7pPr marL="914400" algn="ctr" rtl="0" fontAlgn="base">
              <a:spcBef>
                <a:spcPct val="0"/>
              </a:spcBef>
              <a:spcAft>
                <a:spcPct val="0"/>
              </a:spcAft>
              <a:defRPr sz="4000">
                <a:solidFill>
                  <a:schemeClr val="tx1"/>
                </a:solidFill>
                <a:latin typeface="Arial" charset="0"/>
                <a:cs typeface="Arial" charset="0"/>
              </a:defRPr>
            </a:lvl7pPr>
            <a:lvl8pPr marL="1371600" algn="ctr" rtl="0" fontAlgn="base">
              <a:spcBef>
                <a:spcPct val="0"/>
              </a:spcBef>
              <a:spcAft>
                <a:spcPct val="0"/>
              </a:spcAft>
              <a:defRPr sz="4000">
                <a:solidFill>
                  <a:schemeClr val="tx1"/>
                </a:solidFill>
                <a:latin typeface="Arial" charset="0"/>
                <a:cs typeface="Arial" charset="0"/>
              </a:defRPr>
            </a:lvl8pPr>
            <a:lvl9pPr marL="1828800" algn="ctr" rtl="0" fontAlgn="base">
              <a:spcBef>
                <a:spcPct val="0"/>
              </a:spcBef>
              <a:spcAft>
                <a:spcPct val="0"/>
              </a:spcAft>
              <a:defRPr sz="4000">
                <a:solidFill>
                  <a:schemeClr val="tx1"/>
                </a:solidFill>
                <a:latin typeface="Arial" charset="0"/>
                <a:cs typeface="Arial" charset="0"/>
              </a:defRPr>
            </a:lvl9pPr>
          </a:lstStyle>
          <a:p>
            <a:pPr>
              <a:defRPr/>
            </a:pPr>
            <a:r>
              <a:rPr lang="en-US" sz="3600" b="1" dirty="0" smtClean="0">
                <a:solidFill>
                  <a:srgbClr val="0067AC"/>
                </a:solidFill>
                <a:effectLst>
                  <a:outerShdw blurRad="38100" dist="38100" dir="2700000" algn="tl">
                    <a:srgbClr val="DDDDDD"/>
                  </a:outerShdw>
                </a:effectLst>
                <a:ea typeface="Arial" pitchFamily="-107" charset="0"/>
                <a:cs typeface="Arial" pitchFamily="-107" charset="0"/>
              </a:rPr>
              <a:t>Many lines of evidence for conclusion of a “discernible human influence”</a:t>
            </a:r>
          </a:p>
        </p:txBody>
      </p:sp>
      <p:sp>
        <p:nvSpPr>
          <p:cNvPr id="4" name="Rectangle 3"/>
          <p:cNvSpPr>
            <a:spLocks noGrp="1" noChangeArrowheads="1"/>
          </p:cNvSpPr>
          <p:nvPr/>
        </p:nvSpPr>
        <p:spPr bwMode="auto">
          <a:xfrm>
            <a:off x="998704" y="2327268"/>
            <a:ext cx="7958138" cy="4530732"/>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29" charset="0"/>
              <a:buChar char="•"/>
              <a:defRPr sz="3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1pPr>
            <a:lvl2pPr marL="742950" indent="-285750" algn="l" rtl="0" eaLnBrk="0" fontAlgn="base" hangingPunct="0">
              <a:spcBef>
                <a:spcPct val="20000"/>
              </a:spcBef>
              <a:spcAft>
                <a:spcPct val="0"/>
              </a:spcAft>
              <a:buFont typeface="Arial" pitchFamily="29" charset="0"/>
              <a:buChar char="–"/>
              <a:defRPr sz="28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2pPr>
            <a:lvl3pPr marL="1143000" indent="-228600" algn="l" rtl="0" eaLnBrk="0" fontAlgn="base" hangingPunct="0">
              <a:spcBef>
                <a:spcPct val="20000"/>
              </a:spcBef>
              <a:spcAft>
                <a:spcPct val="0"/>
              </a:spcAft>
              <a:buFont typeface="Arial" pitchFamily="29" charset="0"/>
              <a:buChar char="•"/>
              <a:defRPr sz="2400" kern="1200">
                <a:solidFill>
                  <a:srgbClr val="FFE593"/>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3pPr>
            <a:lvl4pPr marL="1600200" indent="-228600" algn="l" rtl="0" eaLnBrk="0" fontAlgn="base" hangingPunct="0">
              <a:spcBef>
                <a:spcPct val="20000"/>
              </a:spcBef>
              <a:spcAft>
                <a:spcPct val="0"/>
              </a:spcAft>
              <a:buFont typeface="Arial" pitchFamily="29" charset="0"/>
              <a:buChar char="–"/>
              <a:defRPr sz="2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4pPr>
            <a:lvl5pPr marL="2057400" indent="-228600" algn="l" rtl="0" eaLnBrk="0" fontAlgn="base" hangingPunct="0">
              <a:spcBef>
                <a:spcPct val="20000"/>
              </a:spcBef>
              <a:spcAft>
                <a:spcPct val="0"/>
              </a:spcAft>
              <a:buFont typeface="Arial" pitchFamily="29" charset="0"/>
              <a:buChar char="»"/>
              <a:defRPr sz="2000" kern="1200">
                <a:solidFill>
                  <a:schemeClr val="bg1"/>
                </a:solidFill>
                <a:effectLst>
                  <a:outerShdw blurRad="38100" dist="38100" dir="2700000" algn="tl">
                    <a:srgbClr val="000000">
                      <a:alpha val="43137"/>
                    </a:srgbClr>
                  </a:outerShdw>
                </a:effectLst>
                <a:latin typeface="Arial" pitchFamily="34" charset="0"/>
                <a:ea typeface="Arial" pitchFamily="-112"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spcBef>
                <a:spcPct val="0"/>
              </a:spcBef>
              <a:spcAft>
                <a:spcPts val="600"/>
              </a:spcAft>
              <a:buFont typeface="Monotype Sorts" pitchFamily="-107" charset="2"/>
              <a:buAutoNum type="arabicPeriod"/>
              <a:defRPr/>
            </a:pPr>
            <a:r>
              <a:rPr lang="en-US" sz="2000" b="1" dirty="0">
                <a:solidFill>
                  <a:srgbClr val="000090"/>
                </a:solidFill>
              </a:rPr>
              <a:t>“Basic physics” evidence</a:t>
            </a:r>
          </a:p>
          <a:p>
            <a:pPr marL="800100" lvl="1" indent="-342900" algn="just">
              <a:lnSpc>
                <a:spcPct val="90000"/>
              </a:lnSpc>
              <a:spcBef>
                <a:spcPct val="0"/>
              </a:spcBef>
              <a:spcAft>
                <a:spcPts val="600"/>
              </a:spcAft>
              <a:buFont typeface="Arial" pitchFamily="-107" charset="0"/>
              <a:buChar char="–"/>
              <a:defRPr/>
            </a:pPr>
            <a:r>
              <a:rPr lang="en-US" sz="2000" dirty="0">
                <a:solidFill>
                  <a:schemeClr val="tx1"/>
                </a:solidFill>
                <a:ea typeface="ＭＳ Ｐゴシック" pitchFamily="-107" charset="-128"/>
                <a:cs typeface="ＭＳ Ｐゴシック" pitchFamily="-107" charset="-128"/>
              </a:rPr>
              <a:t>Physical understanding of the climate system and the heat-trapping properties of greenhouse gases</a:t>
            </a:r>
            <a:endParaRPr lang="en-US" sz="2000" dirty="0" smtClean="0">
              <a:solidFill>
                <a:schemeClr val="tx1"/>
              </a:solidFill>
              <a:ea typeface="ＭＳ Ｐゴシック" pitchFamily="-107" charset="-128"/>
              <a:cs typeface="ＭＳ Ｐゴシック" pitchFamily="-107" charset="-128"/>
            </a:endParaRPr>
          </a:p>
          <a:p>
            <a:pPr algn="just">
              <a:lnSpc>
                <a:spcPct val="90000"/>
              </a:lnSpc>
              <a:spcBef>
                <a:spcPct val="0"/>
              </a:spcBef>
              <a:spcAft>
                <a:spcPts val="600"/>
              </a:spcAft>
              <a:buFont typeface="Monotype Sorts" pitchFamily="-107" charset="2"/>
              <a:buAutoNum type="arabicPeriod"/>
              <a:defRPr/>
            </a:pPr>
            <a:r>
              <a:rPr lang="en-US" sz="2000" b="1" dirty="0" smtClean="0">
                <a:solidFill>
                  <a:srgbClr val="000090"/>
                </a:solidFill>
              </a:rPr>
              <a:t>Qualitative analysis </a:t>
            </a:r>
            <a:r>
              <a:rPr lang="en-US" sz="2000" b="1" dirty="0">
                <a:solidFill>
                  <a:srgbClr val="000090"/>
                </a:solidFill>
              </a:rPr>
              <a:t>evidence </a:t>
            </a:r>
          </a:p>
          <a:p>
            <a:pPr marL="800100" lvl="1" indent="-342900" algn="just">
              <a:lnSpc>
                <a:spcPct val="90000"/>
              </a:lnSpc>
              <a:spcBef>
                <a:spcPct val="0"/>
              </a:spcBef>
              <a:spcAft>
                <a:spcPts val="600"/>
              </a:spcAft>
              <a:buFont typeface="Arial" pitchFamily="-107" charset="0"/>
              <a:buChar char="–"/>
              <a:defRPr/>
            </a:pPr>
            <a:r>
              <a:rPr lang="en-US" sz="2000" dirty="0">
                <a:solidFill>
                  <a:srgbClr val="000000"/>
                </a:solidFill>
                <a:ea typeface="ＭＳ Ｐゴシック" pitchFamily="-107" charset="-128"/>
                <a:cs typeface="ＭＳ Ｐゴシック" pitchFamily="-107" charset="-128"/>
              </a:rPr>
              <a:t>Qualitative agreement between observed climate changes and model predictions of human-caused climate changes (warming of oceans, land surface and troposphere, water vapor increases, </a:t>
            </a:r>
            <a:r>
              <a:rPr lang="en-US" sz="2000" i="1" dirty="0">
                <a:solidFill>
                  <a:srgbClr val="000000"/>
                </a:solidFill>
                <a:ea typeface="ＭＳ Ｐゴシック" pitchFamily="-107" charset="-128"/>
                <a:cs typeface="ＭＳ Ｐゴシック" pitchFamily="-107" charset="-128"/>
              </a:rPr>
              <a:t>etc</a:t>
            </a:r>
            <a:r>
              <a:rPr lang="en-US" sz="2000" dirty="0">
                <a:solidFill>
                  <a:srgbClr val="000000"/>
                </a:solidFill>
                <a:ea typeface="ＭＳ Ｐゴシック" pitchFamily="-107" charset="-128"/>
                <a:cs typeface="ＭＳ Ｐゴシック" pitchFamily="-107" charset="-128"/>
              </a:rPr>
              <a:t>.) </a:t>
            </a:r>
          </a:p>
          <a:p>
            <a:pPr algn="just">
              <a:lnSpc>
                <a:spcPct val="90000"/>
              </a:lnSpc>
              <a:spcBef>
                <a:spcPct val="0"/>
              </a:spcBef>
              <a:spcAft>
                <a:spcPts val="600"/>
              </a:spcAft>
              <a:buFont typeface="Monotype Sorts" pitchFamily="-107" charset="2"/>
              <a:buAutoNum type="arabicPeriod"/>
              <a:defRPr/>
            </a:pPr>
            <a:r>
              <a:rPr lang="en-US" sz="2000" b="1" dirty="0" err="1">
                <a:solidFill>
                  <a:srgbClr val="000090"/>
                </a:solidFill>
              </a:rPr>
              <a:t>Paleoclimate</a:t>
            </a:r>
            <a:r>
              <a:rPr lang="en-US" sz="2000" b="1" dirty="0">
                <a:solidFill>
                  <a:srgbClr val="000090"/>
                </a:solidFill>
              </a:rPr>
              <a:t> evidence</a:t>
            </a:r>
            <a:endParaRPr lang="en-US" sz="2000" b="1" dirty="0" smtClean="0">
              <a:solidFill>
                <a:srgbClr val="000090"/>
              </a:solidFill>
            </a:endParaRPr>
          </a:p>
          <a:p>
            <a:pPr marL="800100" lvl="1" indent="-342900" algn="just">
              <a:lnSpc>
                <a:spcPct val="90000"/>
              </a:lnSpc>
              <a:spcBef>
                <a:spcPct val="0"/>
              </a:spcBef>
              <a:spcAft>
                <a:spcPts val="600"/>
              </a:spcAft>
              <a:buFont typeface="Arial" pitchFamily="-107" charset="0"/>
              <a:buChar char="–"/>
              <a:defRPr/>
            </a:pPr>
            <a:r>
              <a:rPr lang="en-US" sz="2000" dirty="0" smtClean="0">
                <a:solidFill>
                  <a:srgbClr val="000000"/>
                </a:solidFill>
                <a:ea typeface="ＭＳ Ｐゴシック" pitchFamily="-107" charset="-128"/>
                <a:cs typeface="ＭＳ Ｐゴシック" pitchFamily="-107" charset="-128"/>
              </a:rPr>
              <a:t>Reconstructions of past climates enable </a:t>
            </a:r>
            <a:r>
              <a:rPr lang="en-US" sz="2000" dirty="0">
                <a:solidFill>
                  <a:srgbClr val="000000"/>
                </a:solidFill>
                <a:ea typeface="ＭＳ Ｐゴシック" pitchFamily="-107" charset="-128"/>
                <a:cs typeface="ＭＳ Ｐゴシック" pitchFamily="-107" charset="-128"/>
              </a:rPr>
              <a:t>us to place the warming of the 20th century in a longer-term context</a:t>
            </a:r>
          </a:p>
          <a:p>
            <a:pPr algn="just">
              <a:lnSpc>
                <a:spcPct val="90000"/>
              </a:lnSpc>
              <a:spcBef>
                <a:spcPct val="0"/>
              </a:spcBef>
              <a:spcAft>
                <a:spcPts val="600"/>
              </a:spcAft>
              <a:buFont typeface="Monotype Sorts" pitchFamily="-107" charset="2"/>
              <a:buAutoNum type="arabicPeriod"/>
              <a:defRPr/>
            </a:pPr>
            <a:r>
              <a:rPr lang="en-US" sz="2000" b="1" dirty="0">
                <a:solidFill>
                  <a:srgbClr val="000090"/>
                </a:solidFill>
              </a:rPr>
              <a:t>Fingerprint evidence</a:t>
            </a:r>
          </a:p>
          <a:p>
            <a:pPr marL="800100" lvl="1" indent="-342900" algn="just">
              <a:lnSpc>
                <a:spcPct val="90000"/>
              </a:lnSpc>
              <a:spcBef>
                <a:spcPct val="0"/>
              </a:spcBef>
              <a:spcAft>
                <a:spcPts val="600"/>
              </a:spcAft>
              <a:buFont typeface="Arial" pitchFamily="-107" charset="0"/>
              <a:buChar char="–"/>
              <a:defRPr/>
            </a:pPr>
            <a:r>
              <a:rPr lang="en-US" sz="2000" dirty="0">
                <a:solidFill>
                  <a:srgbClr val="000000"/>
                </a:solidFill>
                <a:ea typeface="ＭＳ Ｐゴシック" pitchFamily="-107" charset="-128"/>
                <a:cs typeface="ＭＳ Ｐゴシック" pitchFamily="-107" charset="-128"/>
              </a:rPr>
              <a:t>Rigorous statistical comparisons between modeled and observed patterns of climate change</a:t>
            </a: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269886"/>
            <a:ext cx="9144000" cy="762000"/>
          </a:xfrm>
          <a:prstGeom prst="rect">
            <a:avLst/>
          </a:prstGeom>
          <a:noFill/>
          <a:ln w="9525">
            <a:solidFill>
              <a:srgbClr val="4F81BD"/>
            </a:solidFill>
            <a:miter lim="800000"/>
            <a:headEnd/>
            <a:tailEnd/>
          </a:ln>
        </p:spPr>
        <p:txBody>
          <a:bodyPr wrap="none" anchor="ctr">
            <a:prstTxWarp prst="textNoShape">
              <a:avLst/>
            </a:prstTxWarp>
          </a:bodyPr>
          <a:lstStyle/>
          <a:p>
            <a:pPr algn="ctr"/>
            <a:r>
              <a:rPr lang="en-US" sz="2400" b="1" dirty="0">
                <a:solidFill>
                  <a:srgbClr val="0067AC"/>
                </a:solidFill>
                <a:latin typeface="Comic Sans MS" pitchFamily="29" charset="0"/>
              </a:rPr>
              <a:t>Climate models: Natural processes do not account for </a:t>
            </a:r>
          </a:p>
          <a:p>
            <a:pPr algn="ctr"/>
            <a:r>
              <a:rPr lang="en-US" sz="2400" b="1" dirty="0">
                <a:solidFill>
                  <a:srgbClr val="0067AC"/>
                </a:solidFill>
                <a:latin typeface="Comic Sans MS" pitchFamily="29" charset="0"/>
              </a:rPr>
              <a:t>observed 20th century warming after 1965</a:t>
            </a:r>
          </a:p>
        </p:txBody>
      </p:sp>
      <p:pic>
        <p:nvPicPr>
          <p:cNvPr id="4" name="Picture 3" descr="aspen_obsnatall"/>
          <p:cNvPicPr>
            <a:picLocks noChangeAspect="1" noChangeArrowheads="1"/>
          </p:cNvPicPr>
          <p:nvPr/>
        </p:nvPicPr>
        <p:blipFill>
          <a:blip r:embed="rId2"/>
          <a:srcRect t="6102"/>
          <a:stretch>
            <a:fillRect/>
          </a:stretch>
        </p:blipFill>
        <p:spPr bwMode="auto">
          <a:xfrm>
            <a:off x="1396563" y="2336442"/>
            <a:ext cx="7048500" cy="43437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647700"/>
            <a:ext cx="8458200" cy="1143000"/>
          </a:xfrm>
        </p:spPr>
        <p:txBody>
          <a:bodyPr/>
          <a:lstStyle/>
          <a:p>
            <a:pPr>
              <a:defRPr/>
            </a:pPr>
            <a:r>
              <a:rPr lang="en-US" sz="2400" b="1" dirty="0" smtClean="0">
                <a:ea typeface="ＭＳ Ｐゴシック" pitchFamily="58" charset="-128"/>
              </a:rPr>
              <a:t>We have Moved Outside the Range of Historical Variation</a:t>
            </a:r>
          </a:p>
        </p:txBody>
      </p:sp>
      <p:sp>
        <p:nvSpPr>
          <p:cNvPr id="5124" name="Title 1"/>
          <p:cNvSpPr txBox="1">
            <a:spLocks/>
          </p:cNvSpPr>
          <p:nvPr/>
        </p:nvSpPr>
        <p:spPr bwMode="auto">
          <a:xfrm>
            <a:off x="1219200" y="1790700"/>
            <a:ext cx="6781800" cy="762000"/>
          </a:xfrm>
          <a:prstGeom prst="rect">
            <a:avLst/>
          </a:prstGeom>
          <a:noFill/>
          <a:ln w="9525">
            <a:noFill/>
            <a:miter lim="800000"/>
            <a:headEnd/>
            <a:tailEnd/>
          </a:ln>
        </p:spPr>
        <p:txBody>
          <a:bodyPr anchor="ctr"/>
          <a:lstStyle/>
          <a:p>
            <a:pPr algn="ctr">
              <a:defRPr/>
            </a:pPr>
            <a:r>
              <a:rPr lang="en-US" sz="2000" b="1" dirty="0">
                <a:solidFill>
                  <a:srgbClr val="708F24"/>
                </a:solidFill>
                <a:effectLst>
                  <a:outerShdw blurRad="38100" dist="38100" dir="2700000" algn="tl">
                    <a:srgbClr val="000000">
                      <a:alpha val="43137"/>
                    </a:srgbClr>
                  </a:outerShdw>
                </a:effectLst>
                <a:latin typeface="Arial" pitchFamily="34" charset="0"/>
                <a:ea typeface="ＭＳ Ｐゴシック" pitchFamily="58" charset="-128"/>
                <a:cs typeface="Arial" pitchFamily="34" charset="0"/>
              </a:rPr>
              <a:t>800,000 Year Record of Carbon Dioxide Concentration</a:t>
            </a:r>
          </a:p>
        </p:txBody>
      </p:sp>
      <p:grpSp>
        <p:nvGrpSpPr>
          <p:cNvPr id="2" name="Group 8"/>
          <p:cNvGrpSpPr>
            <a:grpSpLocks/>
          </p:cNvGrpSpPr>
          <p:nvPr/>
        </p:nvGrpSpPr>
        <p:grpSpPr bwMode="auto">
          <a:xfrm>
            <a:off x="1524000" y="2438400"/>
            <a:ext cx="6172200" cy="4038600"/>
            <a:chOff x="1524000" y="2438400"/>
            <a:chExt cx="6172200" cy="4038600"/>
          </a:xfrm>
        </p:grpSpPr>
        <p:sp>
          <p:nvSpPr>
            <p:cNvPr id="8" name="Rectangle 7"/>
            <p:cNvSpPr/>
            <p:nvPr/>
          </p:nvSpPr>
          <p:spPr>
            <a:xfrm>
              <a:off x="1524000" y="2438400"/>
              <a:ext cx="6172200" cy="403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6087" name="Picture 5" descr="2100-Higher-emissions.png"/>
            <p:cNvPicPr>
              <a:picLocks noChangeAspect="1"/>
            </p:cNvPicPr>
            <p:nvPr/>
          </p:nvPicPr>
          <p:blipFill>
            <a:blip r:embed="rId3"/>
            <a:srcRect/>
            <a:stretch>
              <a:fillRect/>
            </a:stretch>
          </p:blipFill>
          <p:spPr bwMode="auto">
            <a:xfrm>
              <a:off x="1581150" y="2500313"/>
              <a:ext cx="6057900" cy="3914775"/>
            </a:xfrm>
            <a:prstGeom prst="rect">
              <a:avLst/>
            </a:prstGeom>
            <a:noFill/>
            <a:ln w="9525">
              <a:solidFill>
                <a:schemeClr val="accent1"/>
              </a:solidFill>
              <a:miter lim="800000"/>
              <a:headEnd/>
              <a:tailEnd/>
            </a:ln>
          </p:spPr>
        </p:pic>
      </p:grpSp>
      <p:sp>
        <p:nvSpPr>
          <p:cNvPr id="7" name="TextBox 6"/>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Title 13"/>
          <p:cNvSpPr>
            <a:spLocks noGrp="1"/>
          </p:cNvSpPr>
          <p:nvPr>
            <p:ph type="ctrTitle"/>
          </p:nvPr>
        </p:nvSpPr>
        <p:spPr>
          <a:xfrm>
            <a:off x="1" y="1558746"/>
            <a:ext cx="9144000" cy="1470025"/>
          </a:xfrm>
        </p:spPr>
        <p:txBody>
          <a:bodyPr>
            <a:noAutofit/>
          </a:bodyPr>
          <a:lstStyle/>
          <a:p>
            <a:r>
              <a:rPr lang="en-US" sz="3200" dirty="0" smtClean="0">
                <a:solidFill>
                  <a:srgbClr val="000090"/>
                </a:solidFill>
                <a:ea typeface="Consolas"/>
              </a:rPr>
              <a:t>Use of Climate Modeling and Analysis of Recent Trends to Develop Adaptive</a:t>
            </a:r>
            <a:br>
              <a:rPr lang="en-US" sz="3200" dirty="0" smtClean="0">
                <a:solidFill>
                  <a:srgbClr val="000090"/>
                </a:solidFill>
                <a:ea typeface="Consolas"/>
              </a:rPr>
            </a:br>
            <a:r>
              <a:rPr lang="en-US" sz="3200" dirty="0" smtClean="0">
                <a:solidFill>
                  <a:srgbClr val="000090"/>
                </a:solidFill>
                <a:ea typeface="Consolas"/>
              </a:rPr>
              <a:t>Strategies to Climate Change in the Midwest</a:t>
            </a:r>
            <a:endParaRPr lang="en-US" sz="3200" dirty="0">
              <a:solidFill>
                <a:srgbClr val="000090"/>
              </a:solidFill>
            </a:endParaRPr>
          </a:p>
        </p:txBody>
      </p:sp>
      <p:sp>
        <p:nvSpPr>
          <p:cNvPr id="15" name="Subtitle 14"/>
          <p:cNvSpPr>
            <a:spLocks noGrp="1"/>
          </p:cNvSpPr>
          <p:nvPr>
            <p:ph type="subTitle" idx="1"/>
          </p:nvPr>
        </p:nvSpPr>
        <p:spPr>
          <a:xfrm>
            <a:off x="1262519" y="3513762"/>
            <a:ext cx="6400800" cy="1752600"/>
          </a:xfrm>
        </p:spPr>
        <p:txBody>
          <a:bodyPr>
            <a:normAutofit fontScale="55000" lnSpcReduction="20000"/>
          </a:bodyPr>
          <a:lstStyle/>
          <a:p>
            <a:r>
              <a:rPr lang="en-US" sz="3840" b="1" i="1" dirty="0" smtClean="0"/>
              <a:t>Eugene S. Takle</a:t>
            </a:r>
          </a:p>
          <a:p>
            <a:r>
              <a:rPr lang="en-US" dirty="0" smtClean="0"/>
              <a:t>Professor </a:t>
            </a:r>
          </a:p>
          <a:p>
            <a:r>
              <a:rPr lang="en-US" dirty="0" smtClean="0"/>
              <a:t>Department of Agronomy</a:t>
            </a:r>
          </a:p>
          <a:p>
            <a:r>
              <a:rPr lang="en-US" dirty="0" smtClean="0"/>
              <a:t>Department of Geological and Atmospheric Science</a:t>
            </a:r>
          </a:p>
          <a:p>
            <a:r>
              <a:rPr lang="en-US" dirty="0" smtClean="0"/>
              <a:t>Director, Climate Science Program</a:t>
            </a:r>
          </a:p>
          <a:p>
            <a:r>
              <a:rPr lang="en-US" dirty="0" smtClean="0"/>
              <a:t>Iowa State University</a:t>
            </a:r>
          </a:p>
          <a:p>
            <a:r>
              <a:rPr lang="en-US" dirty="0" smtClean="0"/>
              <a:t>Ames, IA 50011</a:t>
            </a:r>
            <a:endParaRPr lang="en-US" dirty="0"/>
          </a:p>
        </p:txBody>
      </p:sp>
      <p:sp>
        <p:nvSpPr>
          <p:cNvPr id="5" name="Text Box 4"/>
          <p:cNvSpPr txBox="1">
            <a:spLocks noChangeArrowheads="1"/>
          </p:cNvSpPr>
          <p:nvPr/>
        </p:nvSpPr>
        <p:spPr bwMode="auto">
          <a:xfrm>
            <a:off x="3062832" y="5486400"/>
            <a:ext cx="3193302" cy="1169551"/>
          </a:xfrm>
          <a:prstGeom prst="rect">
            <a:avLst/>
          </a:prstGeom>
          <a:noFill/>
          <a:ln w="12700">
            <a:noFill/>
            <a:miter lim="800000"/>
            <a:headEnd/>
            <a:tailEnd/>
          </a:ln>
        </p:spPr>
        <p:txBody>
          <a:bodyPr wrap="none">
            <a:prstTxWarp prst="textNoShape">
              <a:avLst/>
            </a:prstTxWarp>
            <a:spAutoFit/>
          </a:bodyPr>
          <a:lstStyle/>
          <a:p>
            <a:pPr algn="ctr"/>
            <a:r>
              <a:rPr lang="en-US" sz="1400" dirty="0" smtClean="0">
                <a:solidFill>
                  <a:srgbClr val="000090"/>
                </a:solidFill>
              </a:rPr>
              <a:t>Environmental Challenges and Responses</a:t>
            </a:r>
          </a:p>
          <a:p>
            <a:pPr algn="ctr"/>
            <a:r>
              <a:rPr lang="en-US" sz="1400" dirty="0" smtClean="0">
                <a:solidFill>
                  <a:srgbClr val="000090"/>
                </a:solidFill>
              </a:rPr>
              <a:t>ENV 120</a:t>
            </a:r>
          </a:p>
          <a:p>
            <a:pPr algn="ctr"/>
            <a:r>
              <a:rPr lang="en-US" sz="1400" dirty="0" smtClean="0">
                <a:solidFill>
                  <a:srgbClr val="000090"/>
                </a:solidFill>
              </a:rPr>
              <a:t>Grinnell College</a:t>
            </a:r>
          </a:p>
          <a:p>
            <a:pPr algn="ctr"/>
            <a:r>
              <a:rPr lang="en-US" sz="1400" dirty="0" smtClean="0">
                <a:solidFill>
                  <a:srgbClr val="000090"/>
                </a:solidFill>
              </a:rPr>
              <a:t>1 October </a:t>
            </a:r>
            <a:r>
              <a:rPr lang="en-US" sz="1400" dirty="0">
                <a:solidFill>
                  <a:srgbClr val="000090"/>
                </a:solidFill>
              </a:rPr>
              <a:t>2010 </a:t>
            </a:r>
          </a:p>
          <a:p>
            <a:pPr algn="ctr"/>
            <a:endParaRPr lang="en-US" sz="1400" dirty="0">
              <a:solidFill>
                <a:srgbClr val="5A619B"/>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30" name="Picture 2" descr="E:\IPCC_T2100.jpg"/>
          <p:cNvPicPr>
            <a:picLocks noChangeAspect="1" noChangeArrowheads="1"/>
          </p:cNvPicPr>
          <p:nvPr/>
        </p:nvPicPr>
        <p:blipFill>
          <a:blip r:embed="rId3"/>
          <a:srcRect/>
          <a:stretch>
            <a:fillRect/>
          </a:stretch>
        </p:blipFill>
        <p:spPr bwMode="auto">
          <a:xfrm>
            <a:off x="1066800" y="2342508"/>
            <a:ext cx="7086600" cy="4515491"/>
          </a:xfrm>
          <a:prstGeom prst="rect">
            <a:avLst/>
          </a:prstGeom>
          <a:noFill/>
          <a:ln w="9525">
            <a:noFill/>
            <a:miter lim="800000"/>
            <a:headEnd/>
            <a:tailEnd/>
          </a:ln>
        </p:spPr>
      </p:pic>
      <p:sp>
        <p:nvSpPr>
          <p:cNvPr id="48131" name="Rectangle 2"/>
          <p:cNvSpPr txBox="1">
            <a:spLocks noChangeArrowheads="1"/>
          </p:cNvSpPr>
          <p:nvPr/>
        </p:nvSpPr>
        <p:spPr bwMode="auto">
          <a:xfrm>
            <a:off x="160286" y="1294544"/>
            <a:ext cx="8686800" cy="762000"/>
          </a:xfrm>
          <a:prstGeom prst="rect">
            <a:avLst/>
          </a:prstGeom>
          <a:solidFill>
            <a:schemeClr val="tx2"/>
          </a:solidFill>
          <a:ln w="9525">
            <a:noFill/>
            <a:miter lim="800000"/>
            <a:headEnd/>
            <a:tailEnd/>
          </a:ln>
        </p:spPr>
        <p:txBody>
          <a:bodyPr lIns="182880" rIns="274320" anchor="ctr">
            <a:prstTxWarp prst="textNoShape">
              <a:avLst/>
            </a:prstTxWarp>
          </a:bodyPr>
          <a:lstStyle/>
          <a:p>
            <a:r>
              <a:rPr lang="en-US" sz="3200" b="1" dirty="0">
                <a:solidFill>
                  <a:srgbClr val="FFC000"/>
                </a:solidFill>
                <a:latin typeface="Century Gothic" pitchFamily="29" charset="0"/>
                <a:ea typeface="Century Gothic" pitchFamily="29" charset="0"/>
                <a:cs typeface="Century Gothic" pitchFamily="29" charset="0"/>
              </a:rPr>
              <a:t>What can we expect in the future?</a:t>
            </a:r>
          </a:p>
        </p:txBody>
      </p:sp>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2" name="Picture 2" descr="DJF Temp"/>
          <p:cNvPicPr>
            <a:picLocks noChangeAspect="1" noChangeArrowheads="1"/>
          </p:cNvPicPr>
          <p:nvPr/>
        </p:nvPicPr>
        <p:blipFill>
          <a:blip r:embed="rId3"/>
          <a:srcRect/>
          <a:stretch>
            <a:fillRect/>
          </a:stretch>
        </p:blipFill>
        <p:spPr bwMode="auto">
          <a:xfrm>
            <a:off x="0" y="1023306"/>
            <a:ext cx="9144000" cy="5834694"/>
          </a:xfrm>
          <a:prstGeom prst="rect">
            <a:avLst/>
          </a:prstGeom>
          <a:noFill/>
          <a:ln w="9525">
            <a:noFill/>
            <a:miter lim="800000"/>
            <a:headEnd/>
            <a:tailEnd/>
          </a:ln>
        </p:spPr>
      </p:pic>
      <p:sp>
        <p:nvSpPr>
          <p:cNvPr id="61443"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3490" name="Picture 1" descr="DJF temp US.tiff"/>
          <p:cNvPicPr>
            <a:picLocks noChangeAspect="1"/>
          </p:cNvPicPr>
          <p:nvPr/>
        </p:nvPicPr>
        <p:blipFill>
          <a:blip r:embed="rId2"/>
          <a:srcRect/>
          <a:stretch>
            <a:fillRect/>
          </a:stretch>
        </p:blipFill>
        <p:spPr bwMode="auto">
          <a:xfrm>
            <a:off x="1" y="1078338"/>
            <a:ext cx="4783916" cy="4712861"/>
          </a:xfrm>
          <a:prstGeom prst="rect">
            <a:avLst/>
          </a:prstGeom>
          <a:noFill/>
          <a:ln w="9525">
            <a:noFill/>
            <a:miter lim="800000"/>
            <a:headEnd/>
            <a:tailEnd/>
          </a:ln>
        </p:spPr>
      </p:pic>
      <p:pic>
        <p:nvPicPr>
          <p:cNvPr id="63491" name="Picture 2" descr="temp scale.tiff"/>
          <p:cNvPicPr>
            <a:picLocks noChangeAspect="1"/>
          </p:cNvPicPr>
          <p:nvPr/>
        </p:nvPicPr>
        <p:blipFill>
          <a:blip r:embed="rId3"/>
          <a:srcRect/>
          <a:stretch>
            <a:fillRect/>
          </a:stretch>
        </p:blipFill>
        <p:spPr bwMode="auto">
          <a:xfrm>
            <a:off x="1" y="6013916"/>
            <a:ext cx="5597674" cy="844084"/>
          </a:xfrm>
          <a:prstGeom prst="rect">
            <a:avLst/>
          </a:prstGeom>
          <a:noFill/>
          <a:ln w="9525">
            <a:noFill/>
            <a:miter lim="800000"/>
            <a:headEnd/>
            <a:tailEnd/>
          </a:ln>
        </p:spPr>
      </p:pic>
      <p:sp>
        <p:nvSpPr>
          <p:cNvPr id="63492" name="TextBox 3"/>
          <p:cNvSpPr txBox="1">
            <a:spLocks noChangeArrowheads="1"/>
          </p:cNvSpPr>
          <p:nvPr/>
        </p:nvSpPr>
        <p:spPr bwMode="auto">
          <a:xfrm>
            <a:off x="5005851" y="1504137"/>
            <a:ext cx="3846860" cy="830997"/>
          </a:xfrm>
          <a:prstGeom prst="rect">
            <a:avLst/>
          </a:prstGeom>
          <a:noFill/>
          <a:ln w="9525">
            <a:noFill/>
            <a:miter lim="800000"/>
            <a:headEnd/>
            <a:tailEnd/>
          </a:ln>
        </p:spPr>
        <p:txBody>
          <a:bodyPr wrap="square">
            <a:prstTxWarp prst="textNoShape">
              <a:avLst/>
            </a:prstTxWarp>
            <a:spAutoFit/>
          </a:bodyPr>
          <a:lstStyle/>
          <a:p>
            <a:r>
              <a:rPr lang="en-US" sz="2400" b="1" dirty="0">
                <a:solidFill>
                  <a:srgbClr val="0067AC"/>
                </a:solidFill>
              </a:rPr>
              <a:t>December-January-February  Temperature Change</a:t>
            </a:r>
          </a:p>
        </p:txBody>
      </p:sp>
      <p:sp>
        <p:nvSpPr>
          <p:cNvPr id="63493" name="TextBox 4"/>
          <p:cNvSpPr txBox="1">
            <a:spLocks noChangeArrowheads="1"/>
          </p:cNvSpPr>
          <p:nvPr/>
        </p:nvSpPr>
        <p:spPr bwMode="auto">
          <a:xfrm>
            <a:off x="5005851" y="4361850"/>
            <a:ext cx="3649585" cy="707886"/>
          </a:xfrm>
          <a:prstGeom prst="rect">
            <a:avLst/>
          </a:prstGeom>
          <a:noFill/>
          <a:ln w="9525">
            <a:noFill/>
            <a:miter lim="800000"/>
            <a:headEnd/>
            <a:tailEnd/>
          </a:ln>
        </p:spPr>
        <p:txBody>
          <a:bodyPr wrap="square">
            <a:prstTxWarp prst="textNoShape">
              <a:avLst/>
            </a:prstTxWarp>
            <a:spAutoFit/>
          </a:bodyPr>
          <a:lstStyle/>
          <a:p>
            <a:r>
              <a:rPr lang="en-US" sz="2000" b="1" dirty="0">
                <a:solidFill>
                  <a:srgbClr val="0067AC"/>
                </a:solidFill>
              </a:rPr>
              <a:t>A1B Emission Scenario</a:t>
            </a:r>
          </a:p>
          <a:p>
            <a:r>
              <a:rPr lang="en-US" sz="2000" b="1" dirty="0">
                <a:solidFill>
                  <a:srgbClr val="0067AC"/>
                </a:solidFill>
              </a:rPr>
              <a:t>2080-2099 minus1980-1999</a:t>
            </a:r>
          </a:p>
        </p:txBody>
      </p:sp>
      <p:sp>
        <p:nvSpPr>
          <p:cNvPr id="63494" name="TextBox 5"/>
          <p:cNvSpPr txBox="1">
            <a:spLocks noChangeArrowheads="1"/>
          </p:cNvSpPr>
          <p:nvPr/>
        </p:nvSpPr>
        <p:spPr bwMode="auto">
          <a:xfrm>
            <a:off x="2003426" y="2740866"/>
            <a:ext cx="712787"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7.2</a:t>
            </a:r>
            <a:r>
              <a:rPr lang="en-US" sz="1600" baseline="30000"/>
              <a:t>o</a:t>
            </a:r>
            <a:r>
              <a:rPr lang="en-US" sz="1600"/>
              <a:t>F</a:t>
            </a:r>
          </a:p>
        </p:txBody>
      </p:sp>
      <p:sp>
        <p:nvSpPr>
          <p:cNvPr id="63495" name="TextBox 6"/>
          <p:cNvSpPr txBox="1">
            <a:spLocks noChangeArrowheads="1"/>
          </p:cNvSpPr>
          <p:nvPr/>
        </p:nvSpPr>
        <p:spPr bwMode="auto">
          <a:xfrm>
            <a:off x="2716213" y="3318180"/>
            <a:ext cx="712787"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6.3</a:t>
            </a:r>
            <a:r>
              <a:rPr lang="en-US" sz="1600" baseline="30000"/>
              <a:t>o</a:t>
            </a:r>
            <a:r>
              <a:rPr lang="en-US" sz="1600"/>
              <a:t>F</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2" descr="JJA Temp"/>
          <p:cNvPicPr>
            <a:picLocks noChangeAspect="1" noChangeArrowheads="1"/>
          </p:cNvPicPr>
          <p:nvPr/>
        </p:nvPicPr>
        <p:blipFill>
          <a:blip r:embed="rId3"/>
          <a:srcRect/>
          <a:stretch>
            <a:fillRect/>
          </a:stretch>
        </p:blipFill>
        <p:spPr bwMode="auto">
          <a:xfrm>
            <a:off x="0" y="1158925"/>
            <a:ext cx="9144000" cy="5699075"/>
          </a:xfrm>
          <a:prstGeom prst="rect">
            <a:avLst/>
          </a:prstGeom>
          <a:noFill/>
          <a:ln w="9525">
            <a:noFill/>
            <a:miter lim="800000"/>
            <a:headEnd/>
            <a:tailEnd/>
          </a:ln>
        </p:spPr>
      </p:pic>
      <p:sp>
        <p:nvSpPr>
          <p:cNvPr id="64515" name="TextBox 2"/>
          <p:cNvSpPr txBox="1">
            <a:spLocks noChangeArrowheads="1"/>
          </p:cNvSpPr>
          <p:nvPr/>
        </p:nvSpPr>
        <p:spPr bwMode="auto">
          <a:xfrm>
            <a:off x="7620000" y="6629400"/>
            <a:ext cx="1524000" cy="307975"/>
          </a:xfrm>
          <a:prstGeom prst="rect">
            <a:avLst/>
          </a:prstGeom>
          <a:noFill/>
          <a:ln w="9525">
            <a:noFill/>
            <a:miter lim="800000"/>
            <a:headEnd/>
            <a:tailEnd/>
          </a:ln>
        </p:spPr>
        <p:txBody>
          <a:bodyPr>
            <a:prstTxWarp prst="textNoShape">
              <a:avLst/>
            </a:prstTxWarp>
            <a:spAutoFit/>
          </a:bodyPr>
          <a:lstStyle/>
          <a:p>
            <a:r>
              <a:rPr lang="en-US" sz="1400"/>
              <a:t>IPCC 2007</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1" descr="JJA temp US.tiff"/>
          <p:cNvPicPr>
            <a:picLocks noChangeAspect="1"/>
          </p:cNvPicPr>
          <p:nvPr/>
        </p:nvPicPr>
        <p:blipFill>
          <a:blip r:embed="rId2"/>
          <a:srcRect/>
          <a:stretch>
            <a:fillRect/>
          </a:stretch>
        </p:blipFill>
        <p:spPr bwMode="auto">
          <a:xfrm>
            <a:off x="0" y="1183256"/>
            <a:ext cx="4931873" cy="4772274"/>
          </a:xfrm>
          <a:prstGeom prst="rect">
            <a:avLst/>
          </a:prstGeom>
          <a:noFill/>
          <a:ln w="9525">
            <a:noFill/>
            <a:miter lim="800000"/>
            <a:headEnd/>
            <a:tailEnd/>
          </a:ln>
        </p:spPr>
      </p:pic>
      <p:pic>
        <p:nvPicPr>
          <p:cNvPr id="66563" name="Picture 2" descr="temp scale.tiff"/>
          <p:cNvPicPr>
            <a:picLocks noChangeAspect="1"/>
          </p:cNvPicPr>
          <p:nvPr/>
        </p:nvPicPr>
        <p:blipFill>
          <a:blip r:embed="rId3"/>
          <a:srcRect/>
          <a:stretch>
            <a:fillRect/>
          </a:stretch>
        </p:blipFill>
        <p:spPr bwMode="auto">
          <a:xfrm>
            <a:off x="0" y="5955530"/>
            <a:ext cx="5984875" cy="902470"/>
          </a:xfrm>
          <a:prstGeom prst="rect">
            <a:avLst/>
          </a:prstGeom>
          <a:noFill/>
          <a:ln w="9525">
            <a:noFill/>
            <a:miter lim="800000"/>
            <a:headEnd/>
            <a:tailEnd/>
          </a:ln>
        </p:spPr>
      </p:pic>
      <p:sp>
        <p:nvSpPr>
          <p:cNvPr id="66566" name="TextBox 5"/>
          <p:cNvSpPr txBox="1">
            <a:spLocks noChangeArrowheads="1"/>
          </p:cNvSpPr>
          <p:nvPr/>
        </p:nvSpPr>
        <p:spPr bwMode="auto">
          <a:xfrm>
            <a:off x="1908175" y="2952547"/>
            <a:ext cx="733425"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4.5</a:t>
            </a:r>
            <a:r>
              <a:rPr lang="en-US" sz="1600" baseline="30000"/>
              <a:t>o</a:t>
            </a:r>
            <a:r>
              <a:rPr lang="en-US" sz="1600"/>
              <a:t>F</a:t>
            </a:r>
          </a:p>
        </p:txBody>
      </p:sp>
      <p:sp>
        <p:nvSpPr>
          <p:cNvPr id="66567" name="TextBox 6"/>
          <p:cNvSpPr txBox="1">
            <a:spLocks noChangeArrowheads="1"/>
          </p:cNvSpPr>
          <p:nvPr/>
        </p:nvSpPr>
        <p:spPr bwMode="auto">
          <a:xfrm>
            <a:off x="2641600" y="3516595"/>
            <a:ext cx="696912"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dirty="0"/>
              <a:t>5.4</a:t>
            </a:r>
            <a:r>
              <a:rPr lang="en-US" sz="1600" baseline="30000" dirty="0"/>
              <a:t>o</a:t>
            </a:r>
            <a:r>
              <a:rPr lang="en-US" sz="1600" dirty="0"/>
              <a:t>F</a:t>
            </a:r>
          </a:p>
        </p:txBody>
      </p:sp>
      <p:sp>
        <p:nvSpPr>
          <p:cNvPr id="8" name="TextBox 3"/>
          <p:cNvSpPr txBox="1">
            <a:spLocks noChangeArrowheads="1"/>
          </p:cNvSpPr>
          <p:nvPr/>
        </p:nvSpPr>
        <p:spPr bwMode="auto">
          <a:xfrm>
            <a:off x="5412729" y="1504137"/>
            <a:ext cx="3439981" cy="830997"/>
          </a:xfrm>
          <a:prstGeom prst="rect">
            <a:avLst/>
          </a:prstGeom>
          <a:noFill/>
          <a:ln w="9525">
            <a:noFill/>
            <a:miter lim="800000"/>
            <a:headEnd/>
            <a:tailEnd/>
          </a:ln>
        </p:spPr>
        <p:txBody>
          <a:bodyPr wrap="square">
            <a:prstTxWarp prst="textNoShape">
              <a:avLst/>
            </a:prstTxWarp>
            <a:spAutoFit/>
          </a:bodyPr>
          <a:lstStyle/>
          <a:p>
            <a:pPr algn="ctr"/>
            <a:r>
              <a:rPr lang="en-US" sz="2400" b="1" dirty="0" smtClean="0">
                <a:solidFill>
                  <a:srgbClr val="0067AC"/>
                </a:solidFill>
              </a:rPr>
              <a:t>June-July-August  </a:t>
            </a:r>
            <a:r>
              <a:rPr lang="en-US" sz="2400" b="1" dirty="0">
                <a:solidFill>
                  <a:srgbClr val="0067AC"/>
                </a:solidFill>
              </a:rPr>
              <a:t>Temperature Change</a:t>
            </a:r>
          </a:p>
        </p:txBody>
      </p:sp>
      <p:sp>
        <p:nvSpPr>
          <p:cNvPr id="9" name="TextBox 4"/>
          <p:cNvSpPr txBox="1">
            <a:spLocks noChangeArrowheads="1"/>
          </p:cNvSpPr>
          <p:nvPr/>
        </p:nvSpPr>
        <p:spPr bwMode="auto">
          <a:xfrm>
            <a:off x="5412729" y="4361850"/>
            <a:ext cx="3242707" cy="707886"/>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67AC"/>
                </a:solidFill>
              </a:rPr>
              <a:t>A1B Emission Scenario</a:t>
            </a:r>
          </a:p>
          <a:p>
            <a:pPr algn="ctr"/>
            <a:r>
              <a:rPr lang="en-US" sz="2000" b="1" dirty="0">
                <a:solidFill>
                  <a:srgbClr val="0067AC"/>
                </a:solidFill>
              </a:rPr>
              <a:t>2080-2099 minus1980-1999</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1" descr="JJA temp US.tiff"/>
          <p:cNvPicPr>
            <a:picLocks noChangeAspect="1"/>
          </p:cNvPicPr>
          <p:nvPr/>
        </p:nvPicPr>
        <p:blipFill>
          <a:blip r:embed="rId2"/>
          <a:srcRect/>
          <a:stretch>
            <a:fillRect/>
          </a:stretch>
        </p:blipFill>
        <p:spPr bwMode="auto">
          <a:xfrm>
            <a:off x="0" y="1183256"/>
            <a:ext cx="4931873" cy="4772274"/>
          </a:xfrm>
          <a:prstGeom prst="rect">
            <a:avLst/>
          </a:prstGeom>
          <a:noFill/>
          <a:ln w="9525">
            <a:noFill/>
            <a:miter lim="800000"/>
            <a:headEnd/>
            <a:tailEnd/>
          </a:ln>
        </p:spPr>
      </p:pic>
      <p:pic>
        <p:nvPicPr>
          <p:cNvPr id="66563" name="Picture 2" descr="temp scale.tiff"/>
          <p:cNvPicPr>
            <a:picLocks noChangeAspect="1"/>
          </p:cNvPicPr>
          <p:nvPr/>
        </p:nvPicPr>
        <p:blipFill>
          <a:blip r:embed="rId3"/>
          <a:srcRect/>
          <a:stretch>
            <a:fillRect/>
          </a:stretch>
        </p:blipFill>
        <p:spPr bwMode="auto">
          <a:xfrm>
            <a:off x="0" y="5955530"/>
            <a:ext cx="5984875" cy="902470"/>
          </a:xfrm>
          <a:prstGeom prst="rect">
            <a:avLst/>
          </a:prstGeom>
          <a:noFill/>
          <a:ln w="9525">
            <a:noFill/>
            <a:miter lim="800000"/>
            <a:headEnd/>
            <a:tailEnd/>
          </a:ln>
        </p:spPr>
      </p:pic>
      <p:sp>
        <p:nvSpPr>
          <p:cNvPr id="66566" name="TextBox 5"/>
          <p:cNvSpPr txBox="1">
            <a:spLocks noChangeArrowheads="1"/>
          </p:cNvSpPr>
          <p:nvPr/>
        </p:nvSpPr>
        <p:spPr bwMode="auto">
          <a:xfrm>
            <a:off x="1908175" y="2952547"/>
            <a:ext cx="733425" cy="338137"/>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a:t>4.5</a:t>
            </a:r>
            <a:r>
              <a:rPr lang="en-US" sz="1600" baseline="30000"/>
              <a:t>o</a:t>
            </a:r>
            <a:r>
              <a:rPr lang="en-US" sz="1600"/>
              <a:t>F</a:t>
            </a:r>
          </a:p>
        </p:txBody>
      </p:sp>
      <p:sp>
        <p:nvSpPr>
          <p:cNvPr id="66567" name="TextBox 6"/>
          <p:cNvSpPr txBox="1">
            <a:spLocks noChangeArrowheads="1"/>
          </p:cNvSpPr>
          <p:nvPr/>
        </p:nvSpPr>
        <p:spPr bwMode="auto">
          <a:xfrm>
            <a:off x="2641600" y="3516595"/>
            <a:ext cx="696912" cy="338138"/>
          </a:xfrm>
          <a:prstGeom prst="rect">
            <a:avLst/>
          </a:prstGeom>
          <a:solidFill>
            <a:srgbClr val="FFFFFF"/>
          </a:solidFill>
          <a:ln w="9525">
            <a:solidFill>
              <a:schemeClr val="bg1"/>
            </a:solidFill>
            <a:miter lim="800000"/>
            <a:headEnd/>
            <a:tailEnd/>
          </a:ln>
        </p:spPr>
        <p:txBody>
          <a:bodyPr>
            <a:prstTxWarp prst="textNoShape">
              <a:avLst/>
            </a:prstTxWarp>
            <a:spAutoFit/>
          </a:bodyPr>
          <a:lstStyle/>
          <a:p>
            <a:pPr algn="ctr"/>
            <a:r>
              <a:rPr lang="en-US" sz="1600" dirty="0"/>
              <a:t>5.4</a:t>
            </a:r>
            <a:r>
              <a:rPr lang="en-US" sz="1600" baseline="30000" dirty="0"/>
              <a:t>o</a:t>
            </a:r>
            <a:r>
              <a:rPr lang="en-US" sz="1600" dirty="0"/>
              <a:t>F</a:t>
            </a:r>
          </a:p>
        </p:txBody>
      </p:sp>
      <p:sp>
        <p:nvSpPr>
          <p:cNvPr id="8" name="TextBox 3"/>
          <p:cNvSpPr txBox="1">
            <a:spLocks noChangeArrowheads="1"/>
          </p:cNvSpPr>
          <p:nvPr/>
        </p:nvSpPr>
        <p:spPr bwMode="auto">
          <a:xfrm>
            <a:off x="5412729" y="1504137"/>
            <a:ext cx="3439981" cy="830997"/>
          </a:xfrm>
          <a:prstGeom prst="rect">
            <a:avLst/>
          </a:prstGeom>
          <a:noFill/>
          <a:ln w="9525">
            <a:noFill/>
            <a:miter lim="800000"/>
            <a:headEnd/>
            <a:tailEnd/>
          </a:ln>
        </p:spPr>
        <p:txBody>
          <a:bodyPr wrap="square">
            <a:prstTxWarp prst="textNoShape">
              <a:avLst/>
            </a:prstTxWarp>
            <a:spAutoFit/>
          </a:bodyPr>
          <a:lstStyle/>
          <a:p>
            <a:pPr algn="ctr"/>
            <a:r>
              <a:rPr lang="en-US" sz="2400" b="1" dirty="0" smtClean="0">
                <a:solidFill>
                  <a:srgbClr val="0067AC"/>
                </a:solidFill>
              </a:rPr>
              <a:t>June-July-August  </a:t>
            </a:r>
            <a:r>
              <a:rPr lang="en-US" sz="2400" b="1" dirty="0">
                <a:solidFill>
                  <a:srgbClr val="0067AC"/>
                </a:solidFill>
              </a:rPr>
              <a:t>Temperature Change</a:t>
            </a:r>
          </a:p>
        </p:txBody>
      </p:sp>
      <p:sp>
        <p:nvSpPr>
          <p:cNvPr id="9" name="TextBox 4"/>
          <p:cNvSpPr txBox="1">
            <a:spLocks noChangeArrowheads="1"/>
          </p:cNvSpPr>
          <p:nvPr/>
        </p:nvSpPr>
        <p:spPr bwMode="auto">
          <a:xfrm>
            <a:off x="5412729" y="4361850"/>
            <a:ext cx="3242707" cy="707886"/>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67AC"/>
                </a:solidFill>
              </a:rPr>
              <a:t>A1B Emission Scenario</a:t>
            </a:r>
          </a:p>
          <a:p>
            <a:pPr algn="ctr"/>
            <a:r>
              <a:rPr lang="en-US" sz="2000" b="1" dirty="0">
                <a:solidFill>
                  <a:srgbClr val="0067AC"/>
                </a:solidFill>
              </a:rPr>
              <a:t>2080-2099 minus1980-1999</a:t>
            </a:r>
          </a:p>
        </p:txBody>
      </p:sp>
      <p:sp>
        <p:nvSpPr>
          <p:cNvPr id="10" name="TextBox 7"/>
          <p:cNvSpPr txBox="1">
            <a:spLocks noChangeArrowheads="1"/>
          </p:cNvSpPr>
          <p:nvPr/>
        </p:nvSpPr>
        <p:spPr bwMode="auto">
          <a:xfrm>
            <a:off x="2437606" y="4792662"/>
            <a:ext cx="2438400" cy="830263"/>
          </a:xfrm>
          <a:prstGeom prst="rect">
            <a:avLst/>
          </a:prstGeom>
          <a:solidFill>
            <a:schemeClr val="bg1"/>
          </a:solidFill>
          <a:ln w="9525">
            <a:noFill/>
            <a:miter lim="800000"/>
            <a:headEnd/>
            <a:tailEnd/>
          </a:ln>
        </p:spPr>
        <p:txBody>
          <a:bodyPr>
            <a:prstTxWarp prst="textNoShape">
              <a:avLst/>
            </a:prstTxWarp>
            <a:spAutoFit/>
          </a:bodyPr>
          <a:lstStyle/>
          <a:p>
            <a:r>
              <a:rPr lang="en-US" dirty="0"/>
              <a:t>Not the direction of current trends</a:t>
            </a:r>
          </a:p>
        </p:txBody>
      </p:sp>
      <p:cxnSp>
        <p:nvCxnSpPr>
          <p:cNvPr id="11" name="Straight Arrow Connector 9"/>
          <p:cNvCxnSpPr>
            <a:cxnSpLocks noChangeShapeType="1"/>
          </p:cNvCxnSpPr>
          <p:nvPr/>
        </p:nvCxnSpPr>
        <p:spPr bwMode="auto">
          <a:xfrm rot="5400000" flipH="1" flipV="1">
            <a:off x="1773239" y="4129882"/>
            <a:ext cx="1325563" cy="1"/>
          </a:xfrm>
          <a:prstGeom prst="straightConnector1">
            <a:avLst/>
          </a:prstGeom>
          <a:noFill/>
          <a:ln w="57150">
            <a:solidFill>
              <a:schemeClr val="bg1"/>
            </a:solidFill>
            <a:round/>
            <a:headEnd/>
            <a:tailEnd type="arrow" w="med" len="med"/>
          </a:ln>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itle 1"/>
          <p:cNvSpPr txBox="1">
            <a:spLocks/>
          </p:cNvSpPr>
          <p:nvPr/>
        </p:nvSpPr>
        <p:spPr bwMode="auto">
          <a:xfrm>
            <a:off x="0" y="2728883"/>
            <a:ext cx="4876800" cy="609600"/>
          </a:xfrm>
          <a:prstGeom prst="rect">
            <a:avLst/>
          </a:prstGeom>
          <a:noFill/>
          <a:ln w="9525">
            <a:noFill/>
            <a:miter lim="800000"/>
            <a:headEnd/>
            <a:tailEnd/>
          </a:ln>
        </p:spPr>
        <p:txBody>
          <a:bodyPr anchor="ctr">
            <a:prstTxWarp prst="textNoShape">
              <a:avLst/>
            </a:prstTxWarp>
          </a:bodyPr>
          <a:lstStyle/>
          <a:p>
            <a:pPr algn="ctr"/>
            <a:r>
              <a:rPr lang="en-US" sz="2400" dirty="0">
                <a:solidFill>
                  <a:srgbClr val="0067AC"/>
                </a:solidFill>
                <a:ea typeface="Arial" pitchFamily="29" charset="0"/>
                <a:cs typeface="Arial" pitchFamily="29" charset="0"/>
              </a:rPr>
              <a:t>Number of Days Over 100</a:t>
            </a:r>
            <a:r>
              <a:rPr lang="en-US" sz="2400" b="1" dirty="0">
                <a:solidFill>
                  <a:srgbClr val="0067AC"/>
                </a:solidFill>
              </a:rPr>
              <a:t>º</a:t>
            </a:r>
            <a:r>
              <a:rPr lang="en-US" sz="2400" dirty="0">
                <a:solidFill>
                  <a:srgbClr val="0067AC"/>
                </a:solidFill>
              </a:rPr>
              <a:t>F</a:t>
            </a:r>
            <a:endParaRPr lang="en-US" sz="2400" dirty="0">
              <a:solidFill>
                <a:srgbClr val="0067AC"/>
              </a:solidFill>
              <a:ea typeface="Arial" pitchFamily="29" charset="0"/>
              <a:cs typeface="Arial" pitchFamily="29" charset="0"/>
            </a:endParaRPr>
          </a:p>
        </p:txBody>
      </p:sp>
      <p:sp>
        <p:nvSpPr>
          <p:cNvPr id="46083" name="TextBox 6"/>
          <p:cNvSpPr txBox="1">
            <a:spLocks noChangeArrowheads="1"/>
          </p:cNvSpPr>
          <p:nvPr/>
        </p:nvSpPr>
        <p:spPr bwMode="auto">
          <a:xfrm>
            <a:off x="241301" y="1343888"/>
            <a:ext cx="4729162" cy="1384995"/>
          </a:xfrm>
          <a:prstGeom prst="rect">
            <a:avLst/>
          </a:prstGeom>
          <a:noFill/>
          <a:ln w="9525">
            <a:noFill/>
            <a:miter lim="800000"/>
            <a:headEnd/>
            <a:tailEnd/>
          </a:ln>
        </p:spPr>
        <p:txBody>
          <a:bodyPr wrap="square">
            <a:prstTxWarp prst="textNoShape">
              <a:avLst/>
            </a:prstTxWarp>
            <a:spAutoFit/>
          </a:bodyPr>
          <a:lstStyle/>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Increases in very high temperatures will have </a:t>
            </a:r>
          </a:p>
          <a:p>
            <a:pPr>
              <a:defRPr/>
            </a:pPr>
            <a:r>
              <a:rPr lang="en-US" sz="28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wide-ranging effects</a:t>
            </a:r>
            <a:endParaRPr lang="en-US" sz="2800"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endParaRPr>
          </a:p>
        </p:txBody>
      </p:sp>
      <p:pic>
        <p:nvPicPr>
          <p:cNvPr id="53252" name="Picture 6" descr="days-over-100-legend.jpg"/>
          <p:cNvPicPr>
            <a:picLocks noChangeAspect="1"/>
          </p:cNvPicPr>
          <p:nvPr/>
        </p:nvPicPr>
        <p:blipFill>
          <a:blip r:embed="rId3"/>
          <a:srcRect l="7813" t="14243" r="7603" b="14243"/>
          <a:stretch>
            <a:fillRect/>
          </a:stretch>
        </p:blipFill>
        <p:spPr bwMode="auto">
          <a:xfrm>
            <a:off x="304800" y="6122007"/>
            <a:ext cx="4343400" cy="545992"/>
          </a:xfrm>
          <a:prstGeom prst="rect">
            <a:avLst/>
          </a:prstGeom>
          <a:noFill/>
          <a:ln w="9525">
            <a:noFill/>
            <a:miter lim="800000"/>
            <a:headEnd/>
            <a:tailEnd/>
          </a:ln>
        </p:spPr>
      </p:pic>
      <p:pic>
        <p:nvPicPr>
          <p:cNvPr id="53253" name="Picture 8" descr="days-over-100-1961-1979.png"/>
          <p:cNvPicPr>
            <a:picLocks noChangeAspect="1"/>
          </p:cNvPicPr>
          <p:nvPr/>
        </p:nvPicPr>
        <p:blipFill>
          <a:blip r:embed="rId4"/>
          <a:srcRect/>
          <a:stretch>
            <a:fillRect/>
          </a:stretch>
        </p:blipFill>
        <p:spPr bwMode="auto">
          <a:xfrm>
            <a:off x="1114170" y="3793541"/>
            <a:ext cx="3229230" cy="2152820"/>
          </a:xfrm>
          <a:prstGeom prst="rect">
            <a:avLst/>
          </a:prstGeom>
          <a:noFill/>
          <a:ln w="9525">
            <a:noFill/>
            <a:miter lim="800000"/>
            <a:headEnd/>
            <a:tailEnd/>
          </a:ln>
        </p:spPr>
      </p:pic>
      <p:sp>
        <p:nvSpPr>
          <p:cNvPr id="53254" name="TextBox 9"/>
          <p:cNvSpPr txBox="1">
            <a:spLocks noChangeArrowheads="1"/>
          </p:cNvSpPr>
          <p:nvPr/>
        </p:nvSpPr>
        <p:spPr bwMode="auto">
          <a:xfrm>
            <a:off x="685800" y="3454987"/>
            <a:ext cx="36576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Recent Past, 1961-1979</a:t>
            </a:r>
          </a:p>
        </p:txBody>
      </p:sp>
      <p:pic>
        <p:nvPicPr>
          <p:cNvPr id="53255" name="Picture 10" descr="days-over-1001=2080-2099.png"/>
          <p:cNvPicPr>
            <a:picLocks noChangeAspect="1"/>
          </p:cNvPicPr>
          <p:nvPr/>
        </p:nvPicPr>
        <p:blipFill>
          <a:blip r:embed="rId5"/>
          <a:srcRect/>
          <a:stretch>
            <a:fillRect/>
          </a:stretch>
        </p:blipFill>
        <p:spPr bwMode="auto">
          <a:xfrm>
            <a:off x="4970463" y="1782733"/>
            <a:ext cx="4092575" cy="2681287"/>
          </a:xfrm>
          <a:prstGeom prst="rect">
            <a:avLst/>
          </a:prstGeom>
          <a:noFill/>
          <a:ln w="9525">
            <a:noFill/>
            <a:miter lim="800000"/>
            <a:headEnd/>
            <a:tailEnd/>
          </a:ln>
        </p:spPr>
      </p:pic>
      <p:sp>
        <p:nvSpPr>
          <p:cNvPr id="53256" name="TextBox 11"/>
          <p:cNvSpPr txBox="1">
            <a:spLocks noChangeArrowheads="1"/>
          </p:cNvSpPr>
          <p:nvPr/>
        </p:nvSpPr>
        <p:spPr bwMode="auto">
          <a:xfrm>
            <a:off x="4872038" y="1444179"/>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Higher Emissions Scenario, 2080-2099</a:t>
            </a:r>
          </a:p>
        </p:txBody>
      </p:sp>
      <p:pic>
        <p:nvPicPr>
          <p:cNvPr id="53257" name="Picture 12" descr="days-over-1002080-2099.png"/>
          <p:cNvPicPr>
            <a:picLocks noChangeAspect="1"/>
          </p:cNvPicPr>
          <p:nvPr/>
        </p:nvPicPr>
        <p:blipFill>
          <a:blip r:embed="rId6"/>
          <a:srcRect/>
          <a:stretch>
            <a:fillRect/>
          </a:stretch>
        </p:blipFill>
        <p:spPr bwMode="auto">
          <a:xfrm>
            <a:off x="5782472" y="4869951"/>
            <a:ext cx="3139277" cy="1988048"/>
          </a:xfrm>
          <a:prstGeom prst="rect">
            <a:avLst/>
          </a:prstGeom>
          <a:noFill/>
          <a:ln w="9525">
            <a:noFill/>
            <a:miter lim="800000"/>
            <a:headEnd/>
            <a:tailEnd/>
          </a:ln>
        </p:spPr>
      </p:pic>
      <p:sp>
        <p:nvSpPr>
          <p:cNvPr id="53258" name="TextBox 13"/>
          <p:cNvSpPr txBox="1">
            <a:spLocks noChangeArrowheads="1"/>
          </p:cNvSpPr>
          <p:nvPr/>
        </p:nvSpPr>
        <p:spPr bwMode="auto">
          <a:xfrm>
            <a:off x="4872038" y="4464020"/>
            <a:ext cx="4191000" cy="338554"/>
          </a:xfrm>
          <a:prstGeom prst="rect">
            <a:avLst/>
          </a:prstGeom>
          <a:noFill/>
          <a:ln w="9525">
            <a:noFill/>
            <a:miter lim="800000"/>
            <a:headEnd/>
            <a:tailEnd/>
          </a:ln>
        </p:spPr>
        <p:txBody>
          <a:bodyPr>
            <a:prstTxWarp prst="textNoShape">
              <a:avLst/>
            </a:prstTxWarp>
            <a:spAutoFit/>
          </a:bodyPr>
          <a:lstStyle/>
          <a:p>
            <a:pPr algn="ctr"/>
            <a:r>
              <a:rPr lang="en-US" sz="1600" dirty="0">
                <a:solidFill>
                  <a:srgbClr val="0067AC"/>
                </a:solidFill>
              </a:rPr>
              <a:t>Lower Emissions Scenario, 2080-2099</a:t>
            </a:r>
          </a:p>
        </p:txBody>
      </p:sp>
      <p:sp>
        <p:nvSpPr>
          <p:cNvPr id="11" name="TextBox 10"/>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
        <p:nvSpPr>
          <p:cNvPr id="12" name="TextBox 11"/>
          <p:cNvSpPr txBox="1"/>
          <p:nvPr/>
        </p:nvSpPr>
        <p:spPr>
          <a:xfrm>
            <a:off x="3772699" y="3338483"/>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30-60 days</a:t>
            </a:r>
            <a:endParaRPr lang="en-US" dirty="0">
              <a:solidFill>
                <a:schemeClr val="bg1"/>
              </a:solidFill>
            </a:endParaRPr>
          </a:p>
        </p:txBody>
      </p:sp>
      <p:cxnSp>
        <p:nvCxnSpPr>
          <p:cNvPr id="14" name="Straight Arrow Connector 13"/>
          <p:cNvCxnSpPr/>
          <p:nvPr/>
        </p:nvCxnSpPr>
        <p:spPr>
          <a:xfrm flipV="1">
            <a:off x="5470920" y="5577029"/>
            <a:ext cx="2037856" cy="28500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273156" y="5577029"/>
            <a:ext cx="1197764" cy="646331"/>
          </a:xfrm>
          <a:prstGeom prst="rect">
            <a:avLst/>
          </a:prstGeom>
          <a:solidFill>
            <a:srgbClr val="FF0000"/>
          </a:solidFill>
        </p:spPr>
        <p:txBody>
          <a:bodyPr wrap="none" rtlCol="0">
            <a:spAutoFit/>
          </a:bodyPr>
          <a:lstStyle/>
          <a:p>
            <a:pPr algn="ctr"/>
            <a:r>
              <a:rPr lang="en-US" dirty="0" smtClean="0">
                <a:solidFill>
                  <a:schemeClr val="bg1"/>
                </a:solidFill>
              </a:rPr>
              <a:t>Average:</a:t>
            </a:r>
          </a:p>
          <a:p>
            <a:pPr algn="ctr"/>
            <a:r>
              <a:rPr lang="en-US" dirty="0" smtClean="0">
                <a:solidFill>
                  <a:schemeClr val="bg1"/>
                </a:solidFill>
              </a:rPr>
              <a:t>10-20 days</a:t>
            </a:r>
            <a:endParaRPr lang="en-US" dirty="0">
              <a:solidFill>
                <a:schemeClr val="bg1"/>
              </a:solidFill>
            </a:endParaRPr>
          </a:p>
        </p:txBody>
      </p:sp>
      <p:cxnSp>
        <p:nvCxnSpPr>
          <p:cNvPr id="19" name="Straight Arrow Connector 18"/>
          <p:cNvCxnSpPr>
            <a:stCxn id="12" idx="3"/>
          </p:cNvCxnSpPr>
          <p:nvPr/>
        </p:nvCxnSpPr>
        <p:spPr>
          <a:xfrm flipV="1">
            <a:off x="4970463" y="2884983"/>
            <a:ext cx="2242401" cy="7766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066800"/>
            <a:ext cx="9144000" cy="914400"/>
          </a:xfrm>
        </p:spPr>
        <p:txBody>
          <a:bodyPr>
            <a:normAutofit fontScale="90000"/>
          </a:bodyPr>
          <a:lstStyle/>
          <a:p>
            <a:pPr algn="ctr" eaLnBrk="1" hangingPunct="1">
              <a:defRPr/>
            </a:pPr>
            <a:r>
              <a:rPr lang="en-US" sz="3000" b="1" dirty="0">
                <a:latin typeface="Arial" pitchFamily="-111" charset="0"/>
                <a:ea typeface="ＭＳ Ｐゴシック" pitchFamily="-111" charset="-128"/>
              </a:rPr>
              <a:t>Projected Change in Precipitation: 2081-2099</a:t>
            </a:r>
            <a:r>
              <a:rPr lang="en-US" sz="2600" b="1" dirty="0">
                <a:solidFill>
                  <a:srgbClr val="FFC000"/>
                </a:solidFill>
                <a:latin typeface="Arial" pitchFamily="-111" charset="0"/>
                <a:ea typeface="ＭＳ Ｐゴシック" pitchFamily="-111" charset="-128"/>
              </a:rPr>
              <a:t/>
            </a:r>
            <a:br>
              <a:rPr lang="en-US" sz="2600" b="1" dirty="0">
                <a:solidFill>
                  <a:srgbClr val="FFC000"/>
                </a:solidFill>
                <a:latin typeface="Arial" pitchFamily="-111" charset="0"/>
                <a:ea typeface="ＭＳ Ｐゴシック" pitchFamily="-111" charset="-128"/>
              </a:rPr>
            </a:br>
            <a:endParaRPr lang="en-US" sz="2600" b="1" dirty="0">
              <a:solidFill>
                <a:srgbClr val="FFC000"/>
              </a:solidFill>
              <a:latin typeface="Arial" pitchFamily="-111" charset="0"/>
              <a:ea typeface="ＭＳ Ｐゴシック" pitchFamily="-111" charset="-128"/>
            </a:endParaRPr>
          </a:p>
        </p:txBody>
      </p:sp>
      <p:sp>
        <p:nvSpPr>
          <p:cNvPr id="34819" name="Rectangle 4"/>
          <p:cNvSpPr>
            <a:spLocks noChangeArrowheads="1"/>
          </p:cNvSpPr>
          <p:nvPr/>
        </p:nvSpPr>
        <p:spPr bwMode="auto">
          <a:xfrm>
            <a:off x="0" y="5842198"/>
            <a:ext cx="2590800" cy="708025"/>
          </a:xfrm>
          <a:prstGeom prst="rect">
            <a:avLst/>
          </a:prstGeom>
          <a:noFill/>
          <a:ln w="9525">
            <a:noFill/>
            <a:miter lim="800000"/>
            <a:headEnd/>
            <a:tailEnd/>
          </a:ln>
        </p:spPr>
        <p:txBody>
          <a:bodyPr>
            <a:prstTxWarp prst="textNoShape">
              <a:avLst/>
            </a:prstTxWarp>
            <a:spAutoFit/>
          </a:bodyPr>
          <a:lstStyle/>
          <a:p>
            <a:pPr>
              <a:defRPr/>
            </a:pPr>
            <a:r>
              <a:rPr lang="en-US" sz="2000" dirty="0">
                <a:solidFill>
                  <a:srgbClr val="0067AC"/>
                </a:solidFill>
                <a:latin typeface="Arial" pitchFamily="-111" charset="0"/>
                <a:ea typeface="ＭＳ Ｐゴシック" pitchFamily="-111" charset="-128"/>
                <a:cs typeface="ＭＳ Ｐゴシック" pitchFamily="-111" charset="-128"/>
              </a:rPr>
              <a:t>Relative to 1960-1990</a:t>
            </a:r>
          </a:p>
        </p:txBody>
      </p:sp>
      <p:sp>
        <p:nvSpPr>
          <p:cNvPr id="55300" name="TextBox 5"/>
          <p:cNvSpPr txBox="1">
            <a:spLocks noChangeArrowheads="1"/>
          </p:cNvSpPr>
          <p:nvPr/>
        </p:nvSpPr>
        <p:spPr bwMode="auto">
          <a:xfrm>
            <a:off x="3962400" y="6172200"/>
            <a:ext cx="2133600" cy="338138"/>
          </a:xfrm>
          <a:prstGeom prst="rect">
            <a:avLst/>
          </a:prstGeom>
          <a:noFill/>
          <a:ln w="9525">
            <a:noFill/>
            <a:miter lim="800000"/>
            <a:headEnd/>
            <a:tailEnd/>
          </a:ln>
        </p:spPr>
        <p:txBody>
          <a:bodyPr>
            <a:prstTxWarp prst="textNoShape">
              <a:avLst/>
            </a:prstTxWarp>
            <a:spAutoFit/>
          </a:bodyPr>
          <a:lstStyle/>
          <a:p>
            <a:r>
              <a:rPr lang="en-US" sz="1600">
                <a:solidFill>
                  <a:srgbClr val="FF0000"/>
                </a:solidFill>
              </a:rPr>
              <a:t>NOTE: Scale Reversed</a:t>
            </a:r>
          </a:p>
        </p:txBody>
      </p:sp>
      <p:pic>
        <p:nvPicPr>
          <p:cNvPr id="55301" name="Picture 3" descr="Untitled-1.jpg"/>
          <p:cNvPicPr>
            <a:picLocks noChangeAspect="1"/>
          </p:cNvPicPr>
          <p:nvPr/>
        </p:nvPicPr>
        <p:blipFill>
          <a:blip r:embed="rId2"/>
          <a:srcRect/>
          <a:stretch>
            <a:fillRect/>
          </a:stretch>
        </p:blipFill>
        <p:spPr bwMode="auto">
          <a:xfrm>
            <a:off x="3592324" y="1738386"/>
            <a:ext cx="5551676" cy="5119613"/>
          </a:xfrm>
          <a:prstGeom prst="rect">
            <a:avLst/>
          </a:prstGeom>
          <a:noFill/>
          <a:ln w="9525">
            <a:noFill/>
            <a:miter lim="800000"/>
            <a:headEnd/>
            <a:tailEnd/>
          </a:ln>
        </p:spPr>
      </p:pic>
      <p:sp>
        <p:nvSpPr>
          <p:cNvPr id="55302" name="Rectangle 6"/>
          <p:cNvSpPr>
            <a:spLocks noChangeArrowheads="1"/>
          </p:cNvSpPr>
          <p:nvPr/>
        </p:nvSpPr>
        <p:spPr bwMode="auto">
          <a:xfrm>
            <a:off x="0" y="2416482"/>
            <a:ext cx="2590800" cy="3090077"/>
          </a:xfrm>
          <a:prstGeom prst="rect">
            <a:avLst/>
          </a:prstGeom>
          <a:noFill/>
          <a:ln w="9525">
            <a:noFill/>
            <a:miter lim="800000"/>
            <a:headEnd/>
            <a:tailEnd/>
          </a:ln>
        </p:spPr>
        <p:txBody>
          <a:bodyPr>
            <a:prstTxWarp prst="textNoShape">
              <a:avLst/>
            </a:prstTxWarp>
            <a:spAutoFit/>
          </a:bodyPr>
          <a:lstStyle/>
          <a:p>
            <a:pPr>
              <a:lnSpc>
                <a:spcPct val="90000"/>
              </a:lnSpc>
            </a:pPr>
            <a:r>
              <a:rPr lang="en-US" sz="2400" b="1" dirty="0">
                <a:solidFill>
                  <a:srgbClr val="0067AC"/>
                </a:solidFill>
              </a:rPr>
              <a:t>Midwest: Increasing winter and spring precipitation, with drier summers</a:t>
            </a:r>
          </a:p>
          <a:p>
            <a:pPr>
              <a:lnSpc>
                <a:spcPct val="90000"/>
              </a:lnSpc>
            </a:pPr>
            <a:endParaRPr lang="en-US" sz="2400" b="1" dirty="0">
              <a:solidFill>
                <a:srgbClr val="0067AC"/>
              </a:solidFill>
            </a:endParaRPr>
          </a:p>
          <a:p>
            <a:pPr>
              <a:lnSpc>
                <a:spcPct val="90000"/>
              </a:lnSpc>
            </a:pPr>
            <a:r>
              <a:rPr lang="en-US" sz="2400" b="1" dirty="0">
                <a:solidFill>
                  <a:srgbClr val="0067AC"/>
                </a:solidFill>
              </a:rPr>
              <a:t>More frequent and intense periods of heavy rainfall</a:t>
            </a:r>
          </a:p>
        </p:txBody>
      </p:sp>
      <p:sp>
        <p:nvSpPr>
          <p:cNvPr id="7" name="TextBox 6"/>
          <p:cNvSpPr txBox="1"/>
          <p:nvPr/>
        </p:nvSpPr>
        <p:spPr>
          <a:xfrm>
            <a:off x="2359356" y="5250497"/>
            <a:ext cx="1232968" cy="1477328"/>
          </a:xfrm>
          <a:prstGeom prst="rect">
            <a:avLst/>
          </a:prstGeom>
          <a:noFill/>
        </p:spPr>
        <p:txBody>
          <a:bodyPr wrap="square" rtlCol="0">
            <a:spAutoFit/>
          </a:bodyPr>
          <a:lstStyle/>
          <a:p>
            <a:r>
              <a:rPr lang="en-US" dirty="0" err="1" smtClean="0">
                <a:solidFill>
                  <a:srgbClr val="FF0000"/>
                </a:solidFill>
              </a:rPr>
              <a:t>Unstippled</a:t>
            </a:r>
            <a:r>
              <a:rPr lang="en-US" dirty="0" smtClean="0">
                <a:solidFill>
                  <a:srgbClr val="FF0000"/>
                </a:solidFill>
              </a:rPr>
              <a:t> regions indicate reduced confidence </a:t>
            </a:r>
            <a:endParaRPr lang="en-US" dirty="0">
              <a:solidFill>
                <a:srgbClr val="FF0000"/>
              </a:solidFill>
            </a:endParaRPr>
          </a:p>
        </p:txBody>
      </p:sp>
      <p:sp>
        <p:nvSpPr>
          <p:cNvPr id="8" name="TextBox 7"/>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8528" y="1146596"/>
            <a:ext cx="8218272" cy="1143000"/>
          </a:xfrm>
        </p:spPr>
        <p:txBody>
          <a:bodyPr>
            <a:normAutofit fontScale="90000"/>
          </a:bodyPr>
          <a:lstStyle/>
          <a:p>
            <a:pPr>
              <a:defRPr/>
            </a:pPr>
            <a:r>
              <a:rPr lang="en-US" sz="3600" b="1" dirty="0" smtClean="0">
                <a:ea typeface="ＭＳ Ｐゴシック" pitchFamily="-111" charset="-128"/>
                <a:cs typeface="ＭＳ Ｐゴシック" pitchFamily="-111" charset="-128"/>
              </a:rPr>
              <a:t>Extreme weather events become more common</a:t>
            </a:r>
          </a:p>
        </p:txBody>
      </p:sp>
      <p:sp>
        <p:nvSpPr>
          <p:cNvPr id="38915" name="Content Placeholder 2"/>
          <p:cNvSpPr>
            <a:spLocks noGrp="1"/>
          </p:cNvSpPr>
          <p:nvPr>
            <p:ph idx="1"/>
          </p:nvPr>
        </p:nvSpPr>
        <p:spPr>
          <a:xfrm>
            <a:off x="76200" y="2465798"/>
            <a:ext cx="8610600" cy="3806161"/>
          </a:xfrm>
        </p:spPr>
        <p:txBody>
          <a:bodyPr>
            <a:normAutofit/>
          </a:bodyPr>
          <a:lstStyle/>
          <a:p>
            <a:pPr>
              <a:buFont typeface="Arial" pitchFamily="-111" charset="0"/>
              <a:buChar char="•"/>
              <a:defRPr/>
            </a:pPr>
            <a:r>
              <a:rPr lang="en-US" sz="2000" b="1" dirty="0" smtClean="0">
                <a:ea typeface="ＭＳ Ｐゴシック" pitchFamily="-111" charset="-128"/>
                <a:cs typeface="ＭＳ Ｐゴシック" pitchFamily="-111" charset="-128"/>
              </a:rPr>
              <a:t>Events now considered rare will become commonplace.</a:t>
            </a:r>
          </a:p>
          <a:p>
            <a:pPr>
              <a:buFont typeface="Arial" pitchFamily="-111" charset="0"/>
              <a:buChar char="•"/>
              <a:defRPr/>
            </a:pPr>
            <a:r>
              <a:rPr lang="en-US" sz="2000" b="1" dirty="0" smtClean="0">
                <a:ea typeface="ＭＳ Ｐゴシック" pitchFamily="-111" charset="-128"/>
                <a:cs typeface="ＭＳ Ｐゴシック" pitchFamily="-111" charset="-128"/>
              </a:rPr>
              <a:t>Heat waves will likely become longer and more severe</a:t>
            </a:r>
          </a:p>
          <a:p>
            <a:pPr>
              <a:buFont typeface="Arial" pitchFamily="-111" charset="0"/>
              <a:buChar char="•"/>
              <a:defRPr/>
            </a:pPr>
            <a:r>
              <a:rPr lang="en-US" sz="2000" b="1" dirty="0" smtClean="0">
                <a:ea typeface="ＭＳ Ｐゴシック" pitchFamily="-111" charset="-128"/>
                <a:cs typeface="ＭＳ Ｐゴシック" pitchFamily="-111" charset="-128"/>
              </a:rPr>
              <a:t>Droughts are likely to become more frequent and severe in some regions</a:t>
            </a:r>
          </a:p>
          <a:p>
            <a:pPr>
              <a:buFont typeface="Arial" pitchFamily="-111" charset="0"/>
              <a:buChar char="•"/>
              <a:defRPr/>
            </a:pPr>
            <a:r>
              <a:rPr lang="en-US" sz="2000" b="1" dirty="0" smtClean="0">
                <a:ea typeface="ＭＳ Ｐゴシック" pitchFamily="-111" charset="-128"/>
                <a:cs typeface="ＭＳ Ｐゴシック" pitchFamily="-111" charset="-128"/>
              </a:rPr>
              <a:t>Likely increase in severe thunderstorms                                        (and perhaps in tornadoes).</a:t>
            </a:r>
          </a:p>
          <a:p>
            <a:pPr>
              <a:buFont typeface="Arial" pitchFamily="-111" charset="0"/>
              <a:buChar char="•"/>
              <a:defRPr/>
            </a:pPr>
            <a:r>
              <a:rPr lang="en-US" sz="2000" b="1" dirty="0" smtClean="0">
                <a:ea typeface="ＭＳ Ｐゴシック" pitchFamily="-111" charset="-128"/>
                <a:cs typeface="ＭＳ Ｐゴシック" pitchFamily="-111" charset="-128"/>
              </a:rPr>
              <a:t>Winter storm tracks are shifting </a:t>
            </a:r>
          </a:p>
          <a:p>
            <a:pPr>
              <a:buFont typeface="Wingdings" pitchFamily="-111" charset="2"/>
              <a:buNone/>
              <a:defRPr/>
            </a:pPr>
            <a:r>
              <a:rPr lang="en-US" sz="2000" b="1" dirty="0" smtClean="0">
                <a:ea typeface="ＭＳ Ｐゴシック" pitchFamily="-111" charset="-128"/>
                <a:cs typeface="ＭＳ Ｐゴシック" pitchFamily="-111" charset="-128"/>
              </a:rPr>
              <a:t>northward and the strongest storms  are </a:t>
            </a:r>
          </a:p>
          <a:p>
            <a:pPr>
              <a:buFont typeface="Wingdings" pitchFamily="-111" charset="2"/>
              <a:buNone/>
              <a:defRPr/>
            </a:pPr>
            <a:r>
              <a:rPr lang="en-US" sz="2000" b="1" dirty="0" smtClean="0">
                <a:ea typeface="ＭＳ Ｐゴシック" pitchFamily="-111" charset="-128"/>
                <a:cs typeface="ＭＳ Ｐゴシック" pitchFamily="-111" charset="-128"/>
              </a:rPr>
              <a:t>likely to become stronger and more </a:t>
            </a:r>
          </a:p>
          <a:p>
            <a:pPr>
              <a:buFont typeface="Wingdings" pitchFamily="-111" charset="2"/>
              <a:buNone/>
              <a:defRPr/>
            </a:pPr>
            <a:r>
              <a:rPr lang="en-US" sz="2000" b="1" dirty="0" smtClean="0">
                <a:ea typeface="ＭＳ Ｐゴシック" pitchFamily="-111" charset="-128"/>
                <a:cs typeface="ＭＳ Ｐゴシック" pitchFamily="-111" charset="-128"/>
              </a:rPr>
              <a:t>frequent.</a:t>
            </a:r>
          </a:p>
        </p:txBody>
      </p:sp>
      <p:pic>
        <p:nvPicPr>
          <p:cNvPr id="56324" name="Picture 3"/>
          <p:cNvPicPr>
            <a:picLocks noChangeAspect="1"/>
          </p:cNvPicPr>
          <p:nvPr/>
        </p:nvPicPr>
        <p:blipFill>
          <a:blip r:embed="rId3"/>
          <a:srcRect/>
          <a:stretch>
            <a:fillRect/>
          </a:stretch>
        </p:blipFill>
        <p:spPr bwMode="auto">
          <a:xfrm>
            <a:off x="5791200" y="3740150"/>
            <a:ext cx="3352800" cy="3117850"/>
          </a:xfrm>
          <a:prstGeom prst="rect">
            <a:avLst/>
          </a:prstGeom>
          <a:noFill/>
          <a:ln w="9525">
            <a:no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9"/>
          <p:cNvGrpSpPr>
            <a:grpSpLocks/>
          </p:cNvGrpSpPr>
          <p:nvPr/>
        </p:nvGrpSpPr>
        <p:grpSpPr bwMode="auto">
          <a:xfrm>
            <a:off x="2231672" y="1158925"/>
            <a:ext cx="6912328" cy="5699075"/>
            <a:chOff x="86" y="0"/>
            <a:chExt cx="5626" cy="4580"/>
          </a:xfrm>
        </p:grpSpPr>
        <p:pic>
          <p:nvPicPr>
            <p:cNvPr id="58371" name="Picture 4" descr="fl_1meter_lg"/>
            <p:cNvPicPr>
              <a:picLocks noChangeAspect="1" noChangeArrowheads="1"/>
            </p:cNvPicPr>
            <p:nvPr/>
          </p:nvPicPr>
          <p:blipFill>
            <a:blip r:embed="rId3"/>
            <a:srcRect/>
            <a:stretch>
              <a:fillRect/>
            </a:stretch>
          </p:blipFill>
          <p:spPr bwMode="auto">
            <a:xfrm>
              <a:off x="86" y="0"/>
              <a:ext cx="5626" cy="4580"/>
            </a:xfrm>
            <a:prstGeom prst="rect">
              <a:avLst/>
            </a:prstGeom>
            <a:noFill/>
            <a:ln w="9525">
              <a:noFill/>
              <a:miter lim="800000"/>
              <a:headEnd/>
              <a:tailEnd/>
            </a:ln>
          </p:spPr>
        </p:pic>
        <p:sp>
          <p:nvSpPr>
            <p:cNvPr id="58372" name="Text Box 8"/>
            <p:cNvSpPr txBox="1">
              <a:spLocks noChangeArrowheads="1"/>
            </p:cNvSpPr>
            <p:nvPr/>
          </p:nvSpPr>
          <p:spPr bwMode="auto">
            <a:xfrm>
              <a:off x="960" y="2736"/>
              <a:ext cx="2400" cy="96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solidFill>
                    <a:schemeClr val="bg1"/>
                  </a:solidFill>
                </a:rPr>
                <a:t>1 meter will be hard to avoid, possibly within this century, just from thermal expansion and small glacier melt.</a:t>
              </a:r>
            </a:p>
          </p:txBody>
        </p:sp>
      </p:gr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1143000"/>
            <a:ext cx="7772400" cy="1143000"/>
          </a:xfrm>
        </p:spPr>
        <p:txBody>
          <a:bodyPr/>
          <a:lstStyle/>
          <a:p>
            <a:pPr>
              <a:defRPr/>
            </a:pPr>
            <a:r>
              <a:rPr lang="en-US" b="1">
                <a:solidFill>
                  <a:srgbClr val="212189"/>
                </a:solidFill>
                <a:latin typeface="Arial" pitchFamily="-112" charset="0"/>
              </a:rPr>
              <a:t>Outline</a:t>
            </a:r>
            <a:endParaRPr lang="en-US">
              <a:solidFill>
                <a:srgbClr val="212189"/>
              </a:solidFill>
            </a:endParaRPr>
          </a:p>
        </p:txBody>
      </p:sp>
      <p:sp>
        <p:nvSpPr>
          <p:cNvPr id="19459" name="Rectangle 3"/>
          <p:cNvSpPr>
            <a:spLocks noGrp="1" noChangeArrowheads="1"/>
          </p:cNvSpPr>
          <p:nvPr>
            <p:ph type="body" idx="1"/>
          </p:nvPr>
        </p:nvSpPr>
        <p:spPr>
          <a:xfrm>
            <a:off x="3048000" y="2057400"/>
            <a:ext cx="6096000" cy="3581400"/>
          </a:xfrm>
        </p:spPr>
        <p:txBody>
          <a:bodyPr>
            <a:normAutofit lnSpcReduction="10000"/>
          </a:bodyPr>
          <a:lstStyle/>
          <a:p>
            <a:pPr>
              <a:lnSpc>
                <a:spcPct val="90000"/>
              </a:lnSpc>
              <a:buFont typeface="Wingdings" charset="2"/>
              <a:buChar char=""/>
              <a:defRPr/>
            </a:pPr>
            <a:r>
              <a:rPr lang="en-US" sz="2800" dirty="0" smtClean="0">
                <a:solidFill>
                  <a:srgbClr val="2A3F9C"/>
                </a:solidFill>
                <a:latin typeface="Arial" charset="0"/>
              </a:rPr>
              <a:t>Observed global changes in carbon dioxide and temperature</a:t>
            </a:r>
          </a:p>
          <a:p>
            <a:pPr>
              <a:lnSpc>
                <a:spcPct val="90000"/>
              </a:lnSpc>
              <a:buFont typeface="Wingdings" charset="2"/>
              <a:buChar char=""/>
              <a:defRPr/>
            </a:pPr>
            <a:r>
              <a:rPr lang="en-US" sz="2800" dirty="0" smtClean="0">
                <a:solidFill>
                  <a:srgbClr val="2A3F9C"/>
                </a:solidFill>
                <a:latin typeface="Arial" charset="0"/>
              </a:rPr>
              <a:t>Projected future changes in global and US temperatures and precipitation</a:t>
            </a:r>
          </a:p>
          <a:p>
            <a:pPr>
              <a:lnSpc>
                <a:spcPct val="90000"/>
              </a:lnSpc>
              <a:buFont typeface="Wingdings" charset="2"/>
              <a:buChar char=""/>
              <a:defRPr/>
            </a:pPr>
            <a:r>
              <a:rPr lang="en-US" dirty="0" smtClean="0">
                <a:solidFill>
                  <a:srgbClr val="2A3F9C"/>
                </a:solidFill>
                <a:latin typeface="Arial" charset="0"/>
              </a:rPr>
              <a:t>Adaptation (managing the unavoidable)</a:t>
            </a:r>
            <a:endParaRPr lang="en-US" sz="2800" dirty="0" smtClean="0">
              <a:solidFill>
                <a:srgbClr val="2A3F9C"/>
              </a:solidFill>
              <a:latin typeface="Arial" charset="0"/>
            </a:endParaRPr>
          </a:p>
          <a:p>
            <a:pPr>
              <a:lnSpc>
                <a:spcPct val="90000"/>
              </a:lnSpc>
              <a:buFont typeface="Wingdings" charset="2"/>
              <a:buChar char=""/>
              <a:defRPr/>
            </a:pPr>
            <a:r>
              <a:rPr lang="en-US" sz="2800" dirty="0" smtClean="0">
                <a:solidFill>
                  <a:srgbClr val="2A3F9C"/>
                </a:solidFill>
                <a:latin typeface="Arial" charset="0"/>
              </a:rPr>
              <a:t>Mitigation (avoiding the unmanageable)</a:t>
            </a:r>
          </a:p>
        </p:txBody>
      </p:sp>
      <p:sp>
        <p:nvSpPr>
          <p:cNvPr id="4" name="TextBox 3"/>
          <p:cNvSpPr txBox="1"/>
          <p:nvPr/>
        </p:nvSpPr>
        <p:spPr>
          <a:xfrm>
            <a:off x="533400" y="6011863"/>
            <a:ext cx="8413750" cy="846137"/>
          </a:xfrm>
          <a:prstGeom prst="rect">
            <a:avLst/>
          </a:prstGeom>
          <a:noFill/>
        </p:spPr>
        <p:txBody>
          <a:bodyPr wrap="none">
            <a:spAutoFit/>
          </a:bodyPr>
          <a:lstStyle/>
          <a:p>
            <a:pPr algn="ctr">
              <a:defRPr/>
            </a:pPr>
            <a:r>
              <a:rPr lang="en-US" sz="1400" i="1" dirty="0">
                <a:latin typeface="Arial" pitchFamily="-112" charset="0"/>
                <a:ea typeface="ＭＳ Ｐゴシック" pitchFamily="-112" charset="-128"/>
                <a:cs typeface="ＭＳ Ｐゴシック" pitchFamily="-112" charset="-128"/>
              </a:rPr>
              <a:t>Confronting Climate Change:  Avoiding the Unmanageable, Managing the Unavoidable,</a:t>
            </a:r>
          </a:p>
          <a:p>
            <a:pPr algn="ctr">
              <a:defRPr/>
            </a:pPr>
            <a:r>
              <a:rPr lang="en-US" sz="1400" dirty="0">
                <a:latin typeface="Arial" pitchFamily="-112" charset="0"/>
                <a:ea typeface="ＭＳ Ｐゴシック" pitchFamily="-112" charset="-128"/>
                <a:cs typeface="ＭＳ Ｐゴシック" pitchFamily="-112" charset="-128"/>
              </a:rPr>
              <a:t>Rosina </a:t>
            </a:r>
            <a:r>
              <a:rPr lang="en-US" sz="1400" dirty="0" err="1">
                <a:latin typeface="Arial" pitchFamily="-112" charset="0"/>
                <a:ea typeface="ＭＳ Ｐゴシック" pitchFamily="-112" charset="-128"/>
                <a:cs typeface="ＭＳ Ｐゴシック" pitchFamily="-112" charset="-128"/>
              </a:rPr>
              <a:t>Bierbaum</a:t>
            </a:r>
            <a:r>
              <a:rPr lang="en-US" sz="1400" dirty="0">
                <a:latin typeface="Arial" pitchFamily="-112" charset="0"/>
                <a:ea typeface="ＭＳ Ｐゴシック" pitchFamily="-112" charset="-128"/>
                <a:cs typeface="ＭＳ Ｐゴシック" pitchFamily="-112" charset="-128"/>
              </a:rPr>
              <a:t>, John P. </a:t>
            </a:r>
            <a:r>
              <a:rPr lang="en-US" sz="1400" dirty="0" err="1">
                <a:latin typeface="Arial" pitchFamily="-112" charset="0"/>
                <a:ea typeface="ＭＳ Ｐゴシック" pitchFamily="-112" charset="-128"/>
                <a:cs typeface="ＭＳ Ｐゴシック" pitchFamily="-112" charset="-128"/>
              </a:rPr>
              <a:t>Holdren</a:t>
            </a:r>
            <a:r>
              <a:rPr lang="en-US" sz="1400" dirty="0">
                <a:latin typeface="Arial" pitchFamily="-112" charset="0"/>
                <a:ea typeface="ＭＳ Ｐゴシック" pitchFamily="-112" charset="-128"/>
                <a:cs typeface="ＭＳ Ｐゴシック" pitchFamily="-112" charset="-128"/>
              </a:rPr>
              <a:t>, Michael </a:t>
            </a:r>
            <a:r>
              <a:rPr lang="en-US" sz="1400" dirty="0" err="1">
                <a:latin typeface="Arial" pitchFamily="-112" charset="0"/>
                <a:ea typeface="ＭＳ Ｐゴシック" pitchFamily="-112" charset="-128"/>
                <a:cs typeface="ＭＳ Ｐゴシック" pitchFamily="-112" charset="-128"/>
              </a:rPr>
              <a:t>MacCracken</a:t>
            </a:r>
            <a:r>
              <a:rPr lang="en-US" sz="1400" dirty="0">
                <a:latin typeface="Arial" pitchFamily="-112" charset="0"/>
                <a:ea typeface="ＭＳ Ｐゴシック" pitchFamily="-112" charset="-128"/>
                <a:cs typeface="ＭＳ Ｐゴシック" pitchFamily="-112" charset="-128"/>
              </a:rPr>
              <a:t>, Richard Moss, and Peter H. Raven.</a:t>
            </a:r>
          </a:p>
          <a:p>
            <a:pPr algn="ctr">
              <a:defRPr/>
            </a:pPr>
            <a:r>
              <a:rPr lang="en-US" sz="1050" dirty="0">
                <a:latin typeface="Arial" pitchFamily="-112" charset="0"/>
                <a:ea typeface="ＭＳ Ｐゴシック" pitchFamily="-112" charset="-128"/>
                <a:cs typeface="ＭＳ Ｐゴシック" pitchFamily="-112" charset="-128"/>
              </a:rPr>
              <a:t>http://www.globalproblems-globalsolutions-files.org/unf_website/PDF/climate%20_change_avoid_unmanagable_manage_unavoidable.pdf</a:t>
            </a:r>
          </a:p>
          <a:p>
            <a:pPr>
              <a:defRPr/>
            </a:pPr>
            <a:endParaRPr lang="en-US" sz="1050" dirty="0">
              <a:latin typeface="Arial" pitchFamily="-112" charset="0"/>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0418" name="Picture 9" descr="report-icons.png"/>
          <p:cNvPicPr>
            <a:picLocks noChangeAspect="1"/>
          </p:cNvPicPr>
          <p:nvPr/>
        </p:nvPicPr>
        <p:blipFill>
          <a:blip r:embed="rId2"/>
          <a:srcRect l="3333" t="9232" r="42500" b="12308"/>
          <a:stretch>
            <a:fillRect/>
          </a:stretch>
        </p:blipFill>
        <p:spPr bwMode="auto">
          <a:xfrm>
            <a:off x="489179" y="2206889"/>
            <a:ext cx="7725085" cy="2020541"/>
          </a:xfrm>
          <a:prstGeom prst="rect">
            <a:avLst/>
          </a:prstGeom>
          <a:noFill/>
          <a:ln w="9525">
            <a:noFill/>
            <a:miter lim="800000"/>
            <a:headEnd/>
            <a:tailEnd/>
          </a:ln>
        </p:spPr>
      </p:pic>
      <p:pic>
        <p:nvPicPr>
          <p:cNvPr id="60419" name="Picture 9" descr="report-icons.png"/>
          <p:cNvPicPr>
            <a:picLocks noChangeAspect="1"/>
          </p:cNvPicPr>
          <p:nvPr/>
        </p:nvPicPr>
        <p:blipFill>
          <a:blip r:embed="rId2"/>
          <a:srcRect l="56667" t="13846" r="3333" b="12308"/>
          <a:stretch>
            <a:fillRect/>
          </a:stretch>
        </p:blipFill>
        <p:spPr bwMode="auto">
          <a:xfrm>
            <a:off x="1981201" y="4695905"/>
            <a:ext cx="5074203" cy="1691401"/>
          </a:xfrm>
          <a:prstGeom prst="rect">
            <a:avLst/>
          </a:prstGeom>
          <a:noFill/>
          <a:ln w="9525">
            <a:noFill/>
            <a:miter lim="800000"/>
            <a:headEnd/>
            <a:tailEnd/>
          </a:ln>
        </p:spPr>
      </p:pic>
      <p:sp>
        <p:nvSpPr>
          <p:cNvPr id="5" name="TextBox 4"/>
          <p:cNvSpPr txBox="1"/>
          <p:nvPr/>
        </p:nvSpPr>
        <p:spPr>
          <a:xfrm>
            <a:off x="0" y="1084951"/>
            <a:ext cx="9144000" cy="954107"/>
          </a:xfrm>
          <a:prstGeom prst="rect">
            <a:avLst/>
          </a:prstGeom>
          <a:noFill/>
        </p:spPr>
        <p:txBody>
          <a:bodyPr wrap="square">
            <a:prstTxWarp prst="textNoShape">
              <a:avLst/>
            </a:prstTxWarp>
            <a:spAutoFit/>
          </a:bodyPr>
          <a:lstStyle/>
          <a:p>
            <a:pPr algn="ctr">
              <a:defRPr/>
            </a:pPr>
            <a:r>
              <a:rPr lang="en-US" sz="2800" b="1" dirty="0">
                <a:solidFill>
                  <a:srgbClr val="0067AC"/>
                </a:solidFill>
                <a:effectLst>
                  <a:outerShdw blurRad="38100" dist="38100" dir="2700000" algn="tl">
                    <a:srgbClr val="000000">
                      <a:alpha val="43137"/>
                    </a:srgbClr>
                  </a:outerShdw>
                </a:effectLst>
                <a:latin typeface="Arial" pitchFamily="31" charset="0"/>
                <a:ea typeface="ＭＳ Ｐゴシック" pitchFamily="31" charset="-128"/>
                <a:cs typeface="ＭＳ Ｐゴシック" pitchFamily="31" charset="-128"/>
              </a:rPr>
              <a:t>Widespread climate-related impacts are occurring now and are expected to increase</a:t>
            </a:r>
            <a:endParaRPr lang="en-US" sz="2800" dirty="0">
              <a:solidFill>
                <a:srgbClr val="0067AC"/>
              </a:solidFill>
              <a:effectLst>
                <a:outerShdw blurRad="38100" dist="38100" dir="2700000" algn="tl">
                  <a:srgbClr val="000000">
                    <a:alpha val="43137"/>
                  </a:srgbClr>
                </a:outerShdw>
              </a:effectLst>
              <a:latin typeface="Arial" pitchFamily="31" charset="0"/>
              <a:ea typeface="ＭＳ Ｐゴシック" pitchFamily="31" charset="-128"/>
              <a:cs typeface="ＭＳ Ｐゴシック" pitchFamily="31" charset="-128"/>
            </a:endParaRPr>
          </a:p>
        </p:txBody>
      </p:sp>
      <p:sp>
        <p:nvSpPr>
          <p:cNvPr id="6" name="TextBox 5"/>
          <p:cNvSpPr txBox="1"/>
          <p:nvPr/>
        </p:nvSpPr>
        <p:spPr>
          <a:xfrm>
            <a:off x="341223" y="4227430"/>
            <a:ext cx="2207013" cy="369332"/>
          </a:xfrm>
          <a:prstGeom prst="rect">
            <a:avLst/>
          </a:prstGeom>
          <a:noFill/>
        </p:spPr>
        <p:txBody>
          <a:bodyPr wrap="square">
            <a:spAutoFit/>
          </a:bodyPr>
          <a:lstStyle/>
          <a:p>
            <a:pPr algn="ctr">
              <a:defRPr/>
            </a:pPr>
            <a:r>
              <a:rPr lang="en-US" dirty="0">
                <a:solidFill>
                  <a:srgbClr val="0067AC"/>
                </a:solidFill>
                <a:ea typeface="ＭＳ Ｐゴシック" pitchFamily="-111" charset="-128"/>
                <a:cs typeface="ＭＳ Ｐゴシック" pitchFamily="-111" charset="-128"/>
              </a:rPr>
              <a:t>Water Resources</a:t>
            </a:r>
          </a:p>
        </p:txBody>
      </p:sp>
      <p:sp>
        <p:nvSpPr>
          <p:cNvPr id="60422" name="TextBox 6"/>
          <p:cNvSpPr txBox="1">
            <a:spLocks noChangeArrowheads="1"/>
          </p:cNvSpPr>
          <p:nvPr/>
        </p:nvSpPr>
        <p:spPr bwMode="auto">
          <a:xfrm>
            <a:off x="1981201" y="4227430"/>
            <a:ext cx="2707868" cy="369332"/>
          </a:xfrm>
          <a:prstGeom prst="rect">
            <a:avLst/>
          </a:prstGeom>
          <a:noFill/>
          <a:ln w="9525">
            <a:noFill/>
            <a:miter lim="800000"/>
            <a:headEnd/>
            <a:tailEnd/>
          </a:ln>
        </p:spPr>
        <p:txBody>
          <a:bodyPr wrap="square">
            <a:prstTxWarp prst="textNoShape">
              <a:avLst/>
            </a:prstTxWarp>
            <a:spAutoFit/>
          </a:bodyPr>
          <a:lstStyle/>
          <a:p>
            <a:pPr algn="ctr"/>
            <a:r>
              <a:rPr lang="en-US" dirty="0">
                <a:solidFill>
                  <a:srgbClr val="0067AC"/>
                </a:solidFill>
              </a:rPr>
              <a:t>Energy Supply</a:t>
            </a:r>
            <a:r>
              <a:rPr lang="en-US" dirty="0" smtClean="0">
                <a:solidFill>
                  <a:srgbClr val="0067AC"/>
                </a:solidFill>
              </a:rPr>
              <a:t> &amp; </a:t>
            </a:r>
            <a:r>
              <a:rPr lang="en-US" dirty="0">
                <a:solidFill>
                  <a:srgbClr val="0067AC"/>
                </a:solidFill>
              </a:rPr>
              <a:t>Use</a:t>
            </a:r>
          </a:p>
        </p:txBody>
      </p:sp>
      <p:sp>
        <p:nvSpPr>
          <p:cNvPr id="60423" name="TextBox 7"/>
          <p:cNvSpPr txBox="1">
            <a:spLocks noChangeArrowheads="1"/>
          </p:cNvSpPr>
          <p:nvPr/>
        </p:nvSpPr>
        <p:spPr bwMode="auto">
          <a:xfrm>
            <a:off x="4388404" y="4227430"/>
            <a:ext cx="19812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Transportation</a:t>
            </a:r>
          </a:p>
        </p:txBody>
      </p:sp>
      <p:sp>
        <p:nvSpPr>
          <p:cNvPr id="60424" name="TextBox 8"/>
          <p:cNvSpPr txBox="1">
            <a:spLocks noChangeArrowheads="1"/>
          </p:cNvSpPr>
          <p:nvPr/>
        </p:nvSpPr>
        <p:spPr bwMode="auto">
          <a:xfrm>
            <a:off x="6369604" y="4227430"/>
            <a:ext cx="16764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Agriculture</a:t>
            </a:r>
          </a:p>
        </p:txBody>
      </p:sp>
      <p:sp>
        <p:nvSpPr>
          <p:cNvPr id="60425" name="TextBox 9"/>
          <p:cNvSpPr txBox="1">
            <a:spLocks noChangeArrowheads="1"/>
          </p:cNvSpPr>
          <p:nvPr/>
        </p:nvSpPr>
        <p:spPr bwMode="auto">
          <a:xfrm>
            <a:off x="1859996" y="6488668"/>
            <a:ext cx="17526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Ecosystems</a:t>
            </a:r>
          </a:p>
        </p:txBody>
      </p:sp>
      <p:sp>
        <p:nvSpPr>
          <p:cNvPr id="60426" name="TextBox 10"/>
          <p:cNvSpPr txBox="1">
            <a:spLocks noChangeArrowheads="1"/>
          </p:cNvSpPr>
          <p:nvPr/>
        </p:nvSpPr>
        <p:spPr bwMode="auto">
          <a:xfrm>
            <a:off x="3850869" y="6488668"/>
            <a:ext cx="1676400" cy="369332"/>
          </a:xfrm>
          <a:prstGeom prst="rect">
            <a:avLst/>
          </a:prstGeom>
          <a:noFill/>
          <a:ln w="9525">
            <a:noFill/>
            <a:miter lim="800000"/>
            <a:headEnd/>
            <a:tailEnd/>
          </a:ln>
        </p:spPr>
        <p:txBody>
          <a:bodyPr>
            <a:prstTxWarp prst="textNoShape">
              <a:avLst/>
            </a:prstTxWarp>
            <a:spAutoFit/>
          </a:bodyPr>
          <a:lstStyle/>
          <a:p>
            <a:r>
              <a:rPr lang="en-US" dirty="0">
                <a:solidFill>
                  <a:srgbClr val="0067AC"/>
                </a:solidFill>
              </a:rPr>
              <a:t>Human Health</a:t>
            </a:r>
          </a:p>
        </p:txBody>
      </p:sp>
      <p:sp>
        <p:nvSpPr>
          <p:cNvPr id="60427" name="TextBox 11"/>
          <p:cNvSpPr txBox="1">
            <a:spLocks noChangeArrowheads="1"/>
          </p:cNvSpPr>
          <p:nvPr/>
        </p:nvSpPr>
        <p:spPr bwMode="auto">
          <a:xfrm>
            <a:off x="5379004" y="6488668"/>
            <a:ext cx="1676400" cy="369332"/>
          </a:xfrm>
          <a:prstGeom prst="rect">
            <a:avLst/>
          </a:prstGeom>
          <a:noFill/>
          <a:ln w="9525">
            <a:noFill/>
            <a:miter lim="800000"/>
            <a:headEnd/>
            <a:tailEnd/>
          </a:ln>
        </p:spPr>
        <p:txBody>
          <a:bodyPr>
            <a:prstTxWarp prst="textNoShape">
              <a:avLst/>
            </a:prstTxWarp>
            <a:spAutoFit/>
          </a:bodyPr>
          <a:lstStyle/>
          <a:p>
            <a:pPr algn="ctr"/>
            <a:r>
              <a:rPr lang="en-US" dirty="0">
                <a:solidFill>
                  <a:srgbClr val="0067AC"/>
                </a:solidFill>
              </a:rPr>
              <a:t>Society</a:t>
            </a:r>
          </a:p>
        </p:txBody>
      </p:sp>
      <p:sp>
        <p:nvSpPr>
          <p:cNvPr id="12" name="TextBox 11"/>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154424" y="2424716"/>
            <a:ext cx="6811102" cy="2123658"/>
          </a:xfrm>
          <a:prstGeom prst="rect">
            <a:avLst/>
          </a:prstGeom>
          <a:noFill/>
        </p:spPr>
        <p:txBody>
          <a:bodyPr wrap="square" rtlCol="0">
            <a:spAutoFit/>
          </a:bodyPr>
          <a:lstStyle/>
          <a:p>
            <a:r>
              <a:rPr lang="en-US" sz="4400" b="1" dirty="0" smtClean="0">
                <a:solidFill>
                  <a:srgbClr val="0067AC"/>
                </a:solidFill>
              </a:rPr>
              <a:t>Managing the Unavoidable:</a:t>
            </a:r>
          </a:p>
          <a:p>
            <a:endParaRPr lang="en-US" sz="4400" b="1" dirty="0" smtClean="0">
              <a:solidFill>
                <a:srgbClr val="0067AC"/>
              </a:solidFill>
            </a:endParaRPr>
          </a:p>
          <a:p>
            <a:r>
              <a:rPr lang="en-US" sz="4400" b="1" dirty="0" smtClean="0">
                <a:solidFill>
                  <a:srgbClr val="0067AC"/>
                </a:solidFill>
              </a:rPr>
              <a:t>Adapting to Climate Change</a:t>
            </a:r>
            <a:endParaRPr lang="en-US" sz="4400" b="1" dirty="0">
              <a:solidFill>
                <a:srgbClr val="0067AC"/>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4994" name="Picture 2" descr="IA_frost_free_days_1893.gif"/>
          <p:cNvPicPr>
            <a:picLocks noChangeAspect="1"/>
          </p:cNvPicPr>
          <p:nvPr/>
        </p:nvPicPr>
        <p:blipFill>
          <a:blip r:embed="rId2"/>
          <a:srcRect/>
          <a:stretch>
            <a:fillRect/>
          </a:stretch>
        </p:blipFill>
        <p:spPr bwMode="auto">
          <a:xfrm>
            <a:off x="0" y="2034282"/>
            <a:ext cx="9144000" cy="4823717"/>
          </a:xfrm>
          <a:prstGeom prst="rect">
            <a:avLst/>
          </a:prstGeom>
          <a:noFill/>
          <a:ln w="9525">
            <a:noFill/>
            <a:miter lim="800000"/>
            <a:headEnd/>
            <a:tailEnd/>
          </a:ln>
        </p:spPr>
      </p:pic>
      <p:sp>
        <p:nvSpPr>
          <p:cNvPr id="84995" name="TextBox 3"/>
          <p:cNvSpPr txBox="1">
            <a:spLocks noChangeArrowheads="1"/>
          </p:cNvSpPr>
          <p:nvPr/>
        </p:nvSpPr>
        <p:spPr bwMode="auto">
          <a:xfrm>
            <a:off x="1178769" y="1326257"/>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000090"/>
                </a:solidFill>
                <a:ea typeface="Arial" pitchFamily="29" charset="0"/>
                <a:cs typeface="Arial" pitchFamily="29" charset="0"/>
              </a:rPr>
              <a:t>Iowa State</a:t>
            </a:r>
            <a:r>
              <a:rPr lang="en-US" sz="4000" b="1" dirty="0">
                <a:solidFill>
                  <a:srgbClr val="000090"/>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682" name="Picture 2" descr="dsm_tmin_1975_le0F"/>
          <p:cNvPicPr>
            <a:picLocks noChangeAspect="1" noChangeArrowheads="1"/>
          </p:cNvPicPr>
          <p:nvPr/>
        </p:nvPicPr>
        <p:blipFill>
          <a:blip r:embed="rId2"/>
          <a:srcRect/>
          <a:stretch>
            <a:fillRect/>
          </a:stretch>
        </p:blipFill>
        <p:spPr bwMode="auto">
          <a:xfrm>
            <a:off x="0" y="2039840"/>
            <a:ext cx="9175750" cy="4818160"/>
          </a:xfrm>
          <a:prstGeom prst="rect">
            <a:avLst/>
          </a:prstGeom>
          <a:noFill/>
          <a:ln w="9525">
            <a:noFill/>
            <a:miter lim="800000"/>
            <a:headEnd/>
            <a:tailEnd/>
          </a:ln>
        </p:spPr>
      </p:pic>
      <p:sp>
        <p:nvSpPr>
          <p:cNvPr id="71683" name="TextBox 2"/>
          <p:cNvSpPr txBox="1">
            <a:spLocks noChangeArrowheads="1"/>
          </p:cNvSpPr>
          <p:nvPr/>
        </p:nvSpPr>
        <p:spPr bwMode="auto">
          <a:xfrm>
            <a:off x="1524000" y="1331815"/>
            <a:ext cx="5670550" cy="708025"/>
          </a:xfrm>
          <a:prstGeom prst="rect">
            <a:avLst/>
          </a:prstGeom>
          <a:noFill/>
          <a:ln w="9525">
            <a:noFill/>
            <a:miter lim="800000"/>
            <a:headEnd/>
            <a:tailEnd/>
          </a:ln>
        </p:spPr>
        <p:txBody>
          <a:bodyPr wrap="none">
            <a:prstTxWarp prst="textNoShape">
              <a:avLst/>
            </a:prstTxWarp>
            <a:spAutoFit/>
          </a:bodyPr>
          <a:lstStyle/>
          <a:p>
            <a:r>
              <a:rPr lang="en-US" sz="4000" b="1" dirty="0">
                <a:solidFill>
                  <a:srgbClr val="0067AC"/>
                </a:solidFill>
                <a:latin typeface="Franklin Gothic Book" pitchFamily="34" charset="0"/>
                <a:ea typeface="Arial" pitchFamily="34" charset="0"/>
                <a:cs typeface="Arial" pitchFamily="34" charset="0"/>
              </a:rPr>
              <a:t>Des Moines Airport Data</a:t>
            </a:r>
          </a:p>
        </p:txBody>
      </p:sp>
      <p:sp>
        <p:nvSpPr>
          <p:cNvPr id="4" name="TextBox 3"/>
          <p:cNvSpPr txBox="1"/>
          <p:nvPr/>
        </p:nvSpPr>
        <p:spPr>
          <a:xfrm>
            <a:off x="5065035" y="6504396"/>
            <a:ext cx="4078965" cy="307777"/>
          </a:xfrm>
          <a:prstGeom prst="rect">
            <a:avLst/>
          </a:prstGeom>
          <a:noFill/>
        </p:spPr>
        <p:txBody>
          <a:bodyPr wrap="square" rtlCol="0">
            <a:spAutoFit/>
          </a:bodyPr>
          <a:lstStyle/>
          <a:p>
            <a:r>
              <a:rPr lang="en-US" sz="1400" dirty="0" smtClean="0">
                <a:solidFill>
                  <a:srgbClr val="FF0000"/>
                </a:solidFill>
              </a:rPr>
              <a:t>Caution:  Not corrected for urban heat island effects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706" name="Picture 2" descr="dsm_tmin_1975_le-10F"/>
          <p:cNvPicPr>
            <a:picLocks noChangeAspect="1" noChangeArrowheads="1"/>
          </p:cNvPicPr>
          <p:nvPr/>
        </p:nvPicPr>
        <p:blipFill>
          <a:blip r:embed="rId2"/>
          <a:srcRect/>
          <a:stretch>
            <a:fillRect/>
          </a:stretch>
        </p:blipFill>
        <p:spPr bwMode="auto">
          <a:xfrm>
            <a:off x="0" y="2059084"/>
            <a:ext cx="9158288" cy="4798916"/>
          </a:xfrm>
          <a:prstGeom prst="rect">
            <a:avLst/>
          </a:prstGeom>
          <a:noFill/>
          <a:ln w="9525">
            <a:noFill/>
            <a:miter lim="800000"/>
            <a:headEnd/>
            <a:tailEnd/>
          </a:ln>
        </p:spPr>
      </p:pic>
      <p:sp>
        <p:nvSpPr>
          <p:cNvPr id="72707" name="TextBox 2"/>
          <p:cNvSpPr txBox="1">
            <a:spLocks noChangeArrowheads="1"/>
          </p:cNvSpPr>
          <p:nvPr/>
        </p:nvSpPr>
        <p:spPr bwMode="auto">
          <a:xfrm>
            <a:off x="1524000" y="1351059"/>
            <a:ext cx="5670550" cy="708025"/>
          </a:xfrm>
          <a:prstGeom prst="rect">
            <a:avLst/>
          </a:prstGeom>
          <a:noFill/>
          <a:ln w="9525">
            <a:noFill/>
            <a:miter lim="800000"/>
            <a:headEnd/>
            <a:tailEnd/>
          </a:ln>
        </p:spPr>
        <p:txBody>
          <a:bodyPr wrap="none">
            <a:prstTxWarp prst="textNoShape">
              <a:avLst/>
            </a:prstTxWarp>
            <a:spAutoFit/>
          </a:bodyPr>
          <a:lstStyle/>
          <a:p>
            <a:r>
              <a:rPr lang="en-US" sz="4000" b="1" dirty="0">
                <a:solidFill>
                  <a:srgbClr val="0067AC"/>
                </a:solidFill>
                <a:latin typeface="Franklin Gothic Book" pitchFamily="34" charset="0"/>
                <a:ea typeface="Arial" pitchFamily="34" charset="0"/>
                <a:cs typeface="Arial" pitchFamily="34" charset="0"/>
              </a:rPr>
              <a:t>Des Moines Airport Data</a:t>
            </a:r>
          </a:p>
        </p:txBody>
      </p:sp>
      <p:sp>
        <p:nvSpPr>
          <p:cNvPr id="4" name="TextBox 3"/>
          <p:cNvSpPr txBox="1"/>
          <p:nvPr/>
        </p:nvSpPr>
        <p:spPr>
          <a:xfrm>
            <a:off x="5065035" y="6504396"/>
            <a:ext cx="4078965" cy="307777"/>
          </a:xfrm>
          <a:prstGeom prst="rect">
            <a:avLst/>
          </a:prstGeom>
          <a:noFill/>
        </p:spPr>
        <p:txBody>
          <a:bodyPr wrap="square" rtlCol="0">
            <a:spAutoFit/>
          </a:bodyPr>
          <a:lstStyle/>
          <a:p>
            <a:r>
              <a:rPr lang="en-US" sz="1400" dirty="0" smtClean="0">
                <a:solidFill>
                  <a:srgbClr val="FF0000"/>
                </a:solidFill>
              </a:rPr>
              <a:t>Caution:  Not corrected for urban heat island effects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22" name="Picture 2" descr="dsm_tmax_1975_ge100F"/>
          <p:cNvPicPr>
            <a:picLocks noChangeAspect="1" noChangeArrowheads="1"/>
          </p:cNvPicPr>
          <p:nvPr/>
        </p:nvPicPr>
        <p:blipFill>
          <a:blip r:embed="rId3"/>
          <a:srcRect/>
          <a:stretch>
            <a:fillRect/>
          </a:stretch>
        </p:blipFill>
        <p:spPr bwMode="auto">
          <a:xfrm>
            <a:off x="0" y="1981200"/>
            <a:ext cx="9144000" cy="4876800"/>
          </a:xfrm>
          <a:prstGeom prst="rect">
            <a:avLst/>
          </a:prstGeom>
          <a:noFill/>
          <a:ln w="9525">
            <a:noFill/>
            <a:miter lim="800000"/>
            <a:headEnd/>
            <a:tailEnd/>
          </a:ln>
        </p:spPr>
      </p:pic>
      <p:sp>
        <p:nvSpPr>
          <p:cNvPr id="81923" name="TextBox 2"/>
          <p:cNvSpPr txBox="1">
            <a:spLocks noChangeArrowheads="1"/>
          </p:cNvSpPr>
          <p:nvPr/>
        </p:nvSpPr>
        <p:spPr bwMode="auto">
          <a:xfrm>
            <a:off x="1524000" y="12731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chemeClr val="bg1"/>
                </a:solidFill>
                <a:ea typeface="Arial" pitchFamily="-112" charset="0"/>
                <a:cs typeface="Arial" pitchFamily="-112" charset="0"/>
              </a:rPr>
              <a:t>Des Moines Airport Data</a:t>
            </a:r>
          </a:p>
        </p:txBody>
      </p:sp>
      <p:sp>
        <p:nvSpPr>
          <p:cNvPr id="81924" name="TextBox 3"/>
          <p:cNvSpPr txBox="1">
            <a:spLocks noChangeArrowheads="1"/>
          </p:cNvSpPr>
          <p:nvPr/>
        </p:nvSpPr>
        <p:spPr bwMode="auto">
          <a:xfrm>
            <a:off x="1371600" y="3045233"/>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1983:  13</a:t>
            </a:r>
          </a:p>
        </p:txBody>
      </p:sp>
      <p:sp>
        <p:nvSpPr>
          <p:cNvPr id="81925" name="TextBox 4"/>
          <p:cNvSpPr txBox="1">
            <a:spLocks noChangeArrowheads="1"/>
          </p:cNvSpPr>
          <p:nvPr/>
        </p:nvSpPr>
        <p:spPr bwMode="auto">
          <a:xfrm>
            <a:off x="3467100" y="323017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1988:  10</a:t>
            </a:r>
          </a:p>
        </p:txBody>
      </p:sp>
      <p:sp>
        <p:nvSpPr>
          <p:cNvPr id="81926" name="TextBox 5"/>
          <p:cNvSpPr txBox="1">
            <a:spLocks noChangeArrowheads="1"/>
          </p:cNvSpPr>
          <p:nvPr/>
        </p:nvSpPr>
        <p:spPr bwMode="auto">
          <a:xfrm>
            <a:off x="7239000" y="4833484"/>
            <a:ext cx="1143000" cy="646331"/>
          </a:xfrm>
          <a:prstGeom prst="rect">
            <a:avLst/>
          </a:prstGeom>
          <a:solidFill>
            <a:schemeClr val="bg1"/>
          </a:solidFill>
          <a:ln w="9525">
            <a:noFill/>
            <a:miter lim="800000"/>
            <a:headEnd/>
            <a:tailEnd/>
          </a:ln>
        </p:spPr>
        <p:txBody>
          <a:bodyPr>
            <a:prstTxWarp prst="textNoShape">
              <a:avLst/>
            </a:prstTxWarp>
            <a:spAutoFit/>
          </a:bodyPr>
          <a:lstStyle/>
          <a:p>
            <a:r>
              <a:rPr lang="en-US" sz="1800" dirty="0"/>
              <a:t>2009:  </a:t>
            </a:r>
            <a:r>
              <a:rPr lang="en-US" sz="1800" dirty="0" smtClean="0"/>
              <a:t>0</a:t>
            </a:r>
          </a:p>
          <a:p>
            <a:r>
              <a:rPr lang="en-US" dirty="0" smtClean="0"/>
              <a:t>2010:  0</a:t>
            </a:r>
            <a:endParaRPr lang="en-US" sz="1800" dirty="0"/>
          </a:p>
        </p:txBody>
      </p:sp>
      <p:cxnSp>
        <p:nvCxnSpPr>
          <p:cNvPr id="81927" name="Straight Arrow Connector 6"/>
          <p:cNvCxnSpPr>
            <a:cxnSpLocks noChangeShapeType="1"/>
          </p:cNvCxnSpPr>
          <p:nvPr/>
        </p:nvCxnSpPr>
        <p:spPr bwMode="auto">
          <a:xfrm rot="16200000" flipH="1">
            <a:off x="7962900" y="5669195"/>
            <a:ext cx="990600" cy="152400"/>
          </a:xfrm>
          <a:prstGeom prst="straightConnector1">
            <a:avLst/>
          </a:prstGeom>
          <a:noFill/>
          <a:ln w="28575">
            <a:solidFill>
              <a:srgbClr val="000000"/>
            </a:solidFill>
            <a:round/>
            <a:headEnd/>
            <a:tailEnd type="arrow" w="med" len="med"/>
          </a:ln>
        </p:spPr>
      </p:cxnSp>
      <p:sp>
        <p:nvSpPr>
          <p:cNvPr id="10" name="TextBox 3"/>
          <p:cNvSpPr txBox="1">
            <a:spLocks noChangeArrowheads="1"/>
          </p:cNvSpPr>
          <p:nvPr/>
        </p:nvSpPr>
        <p:spPr bwMode="auto">
          <a:xfrm>
            <a:off x="952500" y="3748319"/>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1977:  8</a:t>
            </a:r>
            <a:endParaRPr lang="en-US" sz="1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22" name="Picture 2" descr="dsm_tmax_1975_ge100F"/>
          <p:cNvPicPr>
            <a:picLocks noChangeAspect="1" noChangeArrowheads="1"/>
          </p:cNvPicPr>
          <p:nvPr/>
        </p:nvPicPr>
        <p:blipFill>
          <a:blip r:embed="rId3"/>
          <a:srcRect/>
          <a:stretch>
            <a:fillRect/>
          </a:stretch>
        </p:blipFill>
        <p:spPr bwMode="auto">
          <a:xfrm>
            <a:off x="0" y="1981200"/>
            <a:ext cx="9144000" cy="4876800"/>
          </a:xfrm>
          <a:prstGeom prst="rect">
            <a:avLst/>
          </a:prstGeom>
          <a:noFill/>
          <a:ln w="9525">
            <a:noFill/>
            <a:miter lim="800000"/>
            <a:headEnd/>
            <a:tailEnd/>
          </a:ln>
        </p:spPr>
      </p:pic>
      <p:sp>
        <p:nvSpPr>
          <p:cNvPr id="81923" name="TextBox 2"/>
          <p:cNvSpPr txBox="1">
            <a:spLocks noChangeArrowheads="1"/>
          </p:cNvSpPr>
          <p:nvPr/>
        </p:nvSpPr>
        <p:spPr bwMode="auto">
          <a:xfrm>
            <a:off x="1524000" y="1273175"/>
            <a:ext cx="5435252" cy="707886"/>
          </a:xfrm>
          <a:prstGeom prst="rect">
            <a:avLst/>
          </a:prstGeom>
          <a:noFill/>
          <a:ln w="9525">
            <a:noFill/>
            <a:miter lim="800000"/>
            <a:headEnd/>
            <a:tailEnd/>
          </a:ln>
        </p:spPr>
        <p:txBody>
          <a:bodyPr wrap="none">
            <a:prstTxWarp prst="textNoShape">
              <a:avLst/>
            </a:prstTxWarp>
            <a:spAutoFit/>
          </a:bodyPr>
          <a:lstStyle/>
          <a:p>
            <a:r>
              <a:rPr lang="en-US" sz="4000" b="1" dirty="0">
                <a:solidFill>
                  <a:schemeClr val="bg1"/>
                </a:solidFill>
                <a:ea typeface="Arial" pitchFamily="-112" charset="0"/>
                <a:cs typeface="Arial" pitchFamily="-112" charset="0"/>
              </a:rPr>
              <a:t>Des Moines Airport Data</a:t>
            </a:r>
          </a:p>
        </p:txBody>
      </p:sp>
      <p:sp>
        <p:nvSpPr>
          <p:cNvPr id="81924" name="TextBox 3"/>
          <p:cNvSpPr txBox="1">
            <a:spLocks noChangeArrowheads="1"/>
          </p:cNvSpPr>
          <p:nvPr/>
        </p:nvSpPr>
        <p:spPr bwMode="auto">
          <a:xfrm>
            <a:off x="1371600" y="3045233"/>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1983:  13</a:t>
            </a:r>
          </a:p>
        </p:txBody>
      </p:sp>
      <p:sp>
        <p:nvSpPr>
          <p:cNvPr id="81925" name="TextBox 4"/>
          <p:cNvSpPr txBox="1">
            <a:spLocks noChangeArrowheads="1"/>
          </p:cNvSpPr>
          <p:nvPr/>
        </p:nvSpPr>
        <p:spPr bwMode="auto">
          <a:xfrm>
            <a:off x="3467100" y="3230177"/>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t>1988:  10</a:t>
            </a:r>
          </a:p>
        </p:txBody>
      </p:sp>
      <p:sp>
        <p:nvSpPr>
          <p:cNvPr id="81926" name="TextBox 5"/>
          <p:cNvSpPr txBox="1">
            <a:spLocks noChangeArrowheads="1"/>
          </p:cNvSpPr>
          <p:nvPr/>
        </p:nvSpPr>
        <p:spPr bwMode="auto">
          <a:xfrm>
            <a:off x="7239000" y="4833484"/>
            <a:ext cx="1143000" cy="646331"/>
          </a:xfrm>
          <a:prstGeom prst="rect">
            <a:avLst/>
          </a:prstGeom>
          <a:solidFill>
            <a:schemeClr val="bg1"/>
          </a:solidFill>
          <a:ln w="9525">
            <a:noFill/>
            <a:miter lim="800000"/>
            <a:headEnd/>
            <a:tailEnd/>
          </a:ln>
        </p:spPr>
        <p:txBody>
          <a:bodyPr>
            <a:prstTxWarp prst="textNoShape">
              <a:avLst/>
            </a:prstTxWarp>
            <a:spAutoFit/>
          </a:bodyPr>
          <a:lstStyle/>
          <a:p>
            <a:r>
              <a:rPr lang="en-US" sz="1800" dirty="0"/>
              <a:t>2009:  </a:t>
            </a:r>
            <a:r>
              <a:rPr lang="en-US" sz="1800" dirty="0" smtClean="0"/>
              <a:t>0</a:t>
            </a:r>
          </a:p>
          <a:p>
            <a:r>
              <a:rPr lang="en-US" dirty="0" smtClean="0"/>
              <a:t>2010:  0</a:t>
            </a:r>
            <a:endParaRPr lang="en-US" sz="1800" dirty="0"/>
          </a:p>
        </p:txBody>
      </p:sp>
      <p:cxnSp>
        <p:nvCxnSpPr>
          <p:cNvPr id="81927" name="Straight Arrow Connector 6"/>
          <p:cNvCxnSpPr>
            <a:cxnSpLocks noChangeShapeType="1"/>
          </p:cNvCxnSpPr>
          <p:nvPr/>
        </p:nvCxnSpPr>
        <p:spPr bwMode="auto">
          <a:xfrm rot="16200000" flipH="1">
            <a:off x="7962900" y="5669195"/>
            <a:ext cx="990600" cy="152400"/>
          </a:xfrm>
          <a:prstGeom prst="straightConnector1">
            <a:avLst/>
          </a:prstGeom>
          <a:noFill/>
          <a:ln w="28575">
            <a:solidFill>
              <a:srgbClr val="000000"/>
            </a:solidFill>
            <a:round/>
            <a:headEnd/>
            <a:tailEnd type="arrow" w="med" len="med"/>
          </a:ln>
        </p:spPr>
      </p:cxnSp>
      <p:sp>
        <p:nvSpPr>
          <p:cNvPr id="81928" name="Left Brace 9"/>
          <p:cNvSpPr>
            <a:spLocks/>
          </p:cNvSpPr>
          <p:nvPr/>
        </p:nvSpPr>
        <p:spPr bwMode="auto">
          <a:xfrm rot="5400000">
            <a:off x="5905500" y="2251307"/>
            <a:ext cx="762000" cy="4495800"/>
          </a:xfrm>
          <a:prstGeom prst="leftBrace">
            <a:avLst>
              <a:gd name="adj1" fmla="val 8331"/>
              <a:gd name="adj2" fmla="val 50278"/>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81929" name="TextBox 11"/>
          <p:cNvSpPr txBox="1">
            <a:spLocks noChangeArrowheads="1"/>
          </p:cNvSpPr>
          <p:nvPr/>
        </p:nvSpPr>
        <p:spPr bwMode="auto">
          <a:xfrm>
            <a:off x="4343400" y="3600065"/>
            <a:ext cx="3810000" cy="369888"/>
          </a:xfrm>
          <a:prstGeom prst="rect">
            <a:avLst/>
          </a:prstGeom>
          <a:solidFill>
            <a:schemeClr val="bg1"/>
          </a:solidFill>
          <a:ln w="9525">
            <a:noFill/>
            <a:miter lim="800000"/>
            <a:headEnd/>
            <a:tailEnd/>
          </a:ln>
        </p:spPr>
        <p:txBody>
          <a:bodyPr>
            <a:prstTxWarp prst="textNoShape">
              <a:avLst/>
            </a:prstTxWarp>
            <a:spAutoFit/>
          </a:bodyPr>
          <a:lstStyle/>
          <a:p>
            <a:pPr algn="ctr"/>
            <a:r>
              <a:rPr lang="en-US" sz="1800" dirty="0"/>
              <a:t>6 days ≥ 100</a:t>
            </a:r>
            <a:r>
              <a:rPr lang="en-US" sz="1800" baseline="30000" dirty="0"/>
              <a:t>o</a:t>
            </a:r>
            <a:r>
              <a:rPr lang="en-US" sz="1800" dirty="0"/>
              <a:t>F in the last </a:t>
            </a:r>
            <a:r>
              <a:rPr lang="en-US" sz="1800" dirty="0" smtClean="0"/>
              <a:t>22 </a:t>
            </a:r>
            <a:r>
              <a:rPr lang="en-US" sz="1800" dirty="0"/>
              <a:t>years</a:t>
            </a:r>
          </a:p>
        </p:txBody>
      </p:sp>
      <p:sp>
        <p:nvSpPr>
          <p:cNvPr id="10" name="TextBox 3"/>
          <p:cNvSpPr txBox="1">
            <a:spLocks noChangeArrowheads="1"/>
          </p:cNvSpPr>
          <p:nvPr/>
        </p:nvSpPr>
        <p:spPr bwMode="auto">
          <a:xfrm>
            <a:off x="952500" y="3748319"/>
            <a:ext cx="11430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smtClean="0"/>
              <a:t>1977:  8</a:t>
            </a:r>
            <a:endParaRPr lang="en-US" sz="1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157573"/>
            <a:ext cx="9144000" cy="4700427"/>
          </a:xfrm>
          <a:prstGeom prst="rect">
            <a:avLst/>
          </a:prstGeom>
          <a:noFill/>
          <a:ln w="9525">
            <a:noFill/>
            <a:miter lim="800000"/>
            <a:headEnd/>
            <a:tailEnd/>
          </a:ln>
        </p:spPr>
      </p:pic>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3" descr="IA_total_avg_precip_1873.gif"/>
          <p:cNvPicPr>
            <a:picLocks noChangeAspect="1"/>
          </p:cNvPicPr>
          <p:nvPr/>
        </p:nvPicPr>
        <p:blipFill>
          <a:blip r:embed="rId2"/>
          <a:srcRect/>
          <a:stretch>
            <a:fillRect/>
          </a:stretch>
        </p:blipFill>
        <p:spPr bwMode="auto">
          <a:xfrm>
            <a:off x="0" y="2157573"/>
            <a:ext cx="9144000" cy="4700427"/>
          </a:xfrm>
          <a:prstGeom prst="rect">
            <a:avLst/>
          </a:prstGeom>
          <a:noFill/>
          <a:ln w="9525">
            <a:noFill/>
            <a:miter lim="800000"/>
            <a:headEnd/>
            <a:tailEnd/>
          </a:ln>
        </p:spPr>
      </p:pic>
      <p:sp>
        <p:nvSpPr>
          <p:cNvPr id="64516" name="TextBox 3"/>
          <p:cNvSpPr txBox="1">
            <a:spLocks noChangeArrowheads="1"/>
          </p:cNvSpPr>
          <p:nvPr/>
        </p:nvSpPr>
        <p:spPr bwMode="auto">
          <a:xfrm>
            <a:off x="831451" y="5475288"/>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31.5”</a:t>
            </a:r>
          </a:p>
        </p:txBody>
      </p:sp>
      <p:cxnSp>
        <p:nvCxnSpPr>
          <p:cNvPr id="64517" name="Straight Arrow Connector 5"/>
          <p:cNvCxnSpPr>
            <a:cxnSpLocks noChangeShapeType="1"/>
          </p:cNvCxnSpPr>
          <p:nvPr/>
        </p:nvCxnSpPr>
        <p:spPr bwMode="auto">
          <a:xfrm rot="16200000" flipV="1">
            <a:off x="590151" y="4737100"/>
            <a:ext cx="838200" cy="355600"/>
          </a:xfrm>
          <a:prstGeom prst="straightConnector1">
            <a:avLst/>
          </a:prstGeom>
          <a:noFill/>
          <a:ln w="28575">
            <a:solidFill>
              <a:srgbClr val="FF0000"/>
            </a:solidFill>
            <a:round/>
            <a:headEnd/>
            <a:tailEnd type="arrow" w="med" len="med"/>
          </a:ln>
        </p:spPr>
      </p:cxnSp>
      <p:sp>
        <p:nvSpPr>
          <p:cNvPr id="64518" name="TextBox 8"/>
          <p:cNvSpPr txBox="1">
            <a:spLocks noChangeArrowheads="1"/>
          </p:cNvSpPr>
          <p:nvPr/>
        </p:nvSpPr>
        <p:spPr bwMode="auto">
          <a:xfrm>
            <a:off x="7848600" y="4800600"/>
            <a:ext cx="690514" cy="369332"/>
          </a:xfrm>
          <a:prstGeom prst="rect">
            <a:avLst/>
          </a:prstGeom>
          <a:noFill/>
          <a:ln w="9525">
            <a:noFill/>
            <a:miter lim="800000"/>
            <a:headEnd/>
            <a:tailEnd/>
          </a:ln>
        </p:spPr>
        <p:txBody>
          <a:bodyPr wrap="none">
            <a:prstTxWarp prst="textNoShape">
              <a:avLst/>
            </a:prstTxWarp>
            <a:spAutoFit/>
          </a:bodyPr>
          <a:lstStyle/>
          <a:p>
            <a:r>
              <a:rPr lang="en-US" sz="1800" dirty="0" smtClean="0">
                <a:solidFill>
                  <a:srgbClr val="FF0000"/>
                </a:solidFill>
              </a:rPr>
              <a:t>34.0”</a:t>
            </a:r>
            <a:endParaRPr lang="en-US" sz="1800" dirty="0">
              <a:solidFill>
                <a:srgbClr val="FF0000"/>
              </a:solidFill>
            </a:endParaRPr>
          </a:p>
        </p:txBody>
      </p:sp>
      <p:cxnSp>
        <p:nvCxnSpPr>
          <p:cNvPr id="64519" name="Straight Arrow Connector 9"/>
          <p:cNvCxnSpPr>
            <a:cxnSpLocks noChangeShapeType="1"/>
          </p:cNvCxnSpPr>
          <p:nvPr/>
        </p:nvCxnSpPr>
        <p:spPr bwMode="auto">
          <a:xfrm rot="5400000" flipH="1" flipV="1">
            <a:off x="8178800" y="4292600"/>
            <a:ext cx="609600" cy="406400"/>
          </a:xfrm>
          <a:prstGeom prst="straightConnector1">
            <a:avLst/>
          </a:prstGeom>
          <a:noFill/>
          <a:ln w="28575">
            <a:solidFill>
              <a:srgbClr val="FF0000"/>
            </a:solidFill>
            <a:round/>
            <a:headEnd/>
            <a:tailEnd type="arrow" w="med" len="med"/>
          </a:ln>
        </p:spPr>
      </p:cxnSp>
      <p:sp>
        <p:nvSpPr>
          <p:cNvPr id="64520" name="TextBox 11"/>
          <p:cNvSpPr txBox="1">
            <a:spLocks noChangeArrowheads="1"/>
          </p:cNvSpPr>
          <p:nvPr/>
        </p:nvSpPr>
        <p:spPr bwMode="auto">
          <a:xfrm>
            <a:off x="3561184" y="5105400"/>
            <a:ext cx="1298703"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rPr>
              <a:t>8% </a:t>
            </a:r>
            <a:r>
              <a:rPr lang="en-US" dirty="0">
                <a:solidFill>
                  <a:srgbClr val="FF0000"/>
                </a:solidFill>
              </a:rPr>
              <a:t>increase</a:t>
            </a:r>
          </a:p>
        </p:txBody>
      </p:sp>
      <p:sp>
        <p:nvSpPr>
          <p:cNvPr id="9"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3" descr="IA_total_avg_precip_1873.gif"/>
          <p:cNvPicPr>
            <a:picLocks noChangeAspect="1"/>
          </p:cNvPicPr>
          <p:nvPr/>
        </p:nvPicPr>
        <p:blipFill>
          <a:blip r:embed="rId2"/>
          <a:srcRect/>
          <a:stretch>
            <a:fillRect/>
          </a:stretch>
        </p:blipFill>
        <p:spPr bwMode="auto">
          <a:xfrm>
            <a:off x="0" y="2120586"/>
            <a:ext cx="9144000" cy="4737413"/>
          </a:xfrm>
          <a:prstGeom prst="rect">
            <a:avLst/>
          </a:prstGeom>
          <a:noFill/>
          <a:ln w="9525">
            <a:noFill/>
            <a:miter lim="800000"/>
            <a:headEnd/>
            <a:tailEnd/>
          </a:ln>
        </p:spPr>
      </p:pic>
      <p:sp>
        <p:nvSpPr>
          <p:cNvPr id="66565" name="TextBox 4"/>
          <p:cNvSpPr txBox="1">
            <a:spLocks noChangeArrowheads="1"/>
          </p:cNvSpPr>
          <p:nvPr/>
        </p:nvSpPr>
        <p:spPr bwMode="auto">
          <a:xfrm>
            <a:off x="2743200" y="2821781"/>
            <a:ext cx="2514600" cy="461963"/>
          </a:xfrm>
          <a:prstGeom prst="rect">
            <a:avLst/>
          </a:prstGeom>
          <a:noFill/>
          <a:ln w="9525">
            <a:noFill/>
            <a:miter lim="800000"/>
            <a:headEnd/>
            <a:tailEnd/>
          </a:ln>
        </p:spPr>
        <p:txBody>
          <a:bodyPr>
            <a:prstTxWarp prst="textNoShape">
              <a:avLst/>
            </a:prstTxWarp>
            <a:spAutoFit/>
          </a:bodyPr>
          <a:lstStyle/>
          <a:p>
            <a:r>
              <a:rPr lang="en-US" dirty="0">
                <a:solidFill>
                  <a:srgbClr val="FF0000"/>
                </a:solidFill>
              </a:rPr>
              <a:t>Totals above 40”</a:t>
            </a:r>
          </a:p>
        </p:txBody>
      </p:sp>
      <p:sp>
        <p:nvSpPr>
          <p:cNvPr id="66567" name="Oval 3"/>
          <p:cNvSpPr>
            <a:spLocks noChangeArrowheads="1"/>
          </p:cNvSpPr>
          <p:nvPr/>
        </p:nvSpPr>
        <p:spPr bwMode="auto">
          <a:xfrm>
            <a:off x="762000" y="29352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66568" name="TextBox 7"/>
          <p:cNvSpPr txBox="1">
            <a:spLocks noChangeArrowheads="1"/>
          </p:cNvSpPr>
          <p:nvPr/>
        </p:nvSpPr>
        <p:spPr bwMode="auto">
          <a:xfrm>
            <a:off x="1295400" y="3098800"/>
            <a:ext cx="941388"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 years</a:t>
            </a:r>
          </a:p>
        </p:txBody>
      </p:sp>
      <p:sp>
        <p:nvSpPr>
          <p:cNvPr id="10"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2"/>
          <p:cNvSpPr>
            <a:spLocks noGrp="1"/>
          </p:cNvSpPr>
          <p:nvPr>
            <p:ph type="title"/>
          </p:nvPr>
        </p:nvSpPr>
        <p:spPr>
          <a:xfrm>
            <a:off x="0" y="1639756"/>
            <a:ext cx="9144000" cy="1676400"/>
          </a:xfrm>
        </p:spPr>
        <p:txBody>
          <a:bodyPr>
            <a:normAutofit fontScale="90000"/>
          </a:bodyPr>
          <a:lstStyle/>
          <a:p>
            <a:pPr algn="ctr" eaLnBrk="1" hangingPunct="1">
              <a:spcBef>
                <a:spcPts val="300"/>
              </a:spcBef>
              <a:defRPr/>
            </a:pPr>
            <a:r>
              <a:rPr lang="en-US" sz="3400" dirty="0" smtClean="0">
                <a:solidFill>
                  <a:srgbClr val="800000"/>
                </a:solidFill>
                <a:latin typeface="Arial" pitchFamily="-111" charset="0"/>
                <a:ea typeface="ＭＳ Ｐゴシック" pitchFamily="-111" charset="-128"/>
                <a:cs typeface="ＭＳ Ｐゴシック" pitchFamily="-111" charset="-128"/>
              </a:rPr>
              <a:t/>
            </a:r>
            <a:br>
              <a:rPr lang="en-US" sz="3400" dirty="0" smtClean="0">
                <a:solidFill>
                  <a:srgbClr val="800000"/>
                </a:solidFill>
                <a:latin typeface="Arial" pitchFamily="-111" charset="0"/>
                <a:ea typeface="ＭＳ Ｐゴシック" pitchFamily="-111" charset="-128"/>
                <a:cs typeface="ＭＳ Ｐゴシック" pitchFamily="-111" charset="-128"/>
              </a:rPr>
            </a:br>
            <a:r>
              <a:rPr lang="en-US" sz="3556" b="1" dirty="0" smtClean="0">
                <a:solidFill>
                  <a:srgbClr val="3C4DE1"/>
                </a:solidFill>
                <a:latin typeface="Arial" pitchFamily="-111" charset="0"/>
                <a:ea typeface="ＭＳ Ｐゴシック" pitchFamily="-111" charset="-128"/>
                <a:cs typeface="ＭＳ Ｐゴシック" pitchFamily="-111" charset="-128"/>
              </a:rPr>
              <a:t>Climate change is one of the most important issues facing humanity</a:t>
            </a:r>
            <a:r>
              <a:rPr lang="en-US" b="1" dirty="0" smtClean="0">
                <a:solidFill>
                  <a:srgbClr val="3C4DE1"/>
                </a:solidFill>
                <a:latin typeface="Arial" pitchFamily="-111" charset="0"/>
                <a:ea typeface="ＭＳ Ｐゴシック" pitchFamily="-111" charset="-128"/>
                <a:cs typeface="ＭＳ Ｐゴシック" pitchFamily="-111" charset="-128"/>
              </a:rPr>
              <a:t/>
            </a:r>
            <a:br>
              <a:rPr lang="en-US" b="1" dirty="0" smtClean="0">
                <a:solidFill>
                  <a:srgbClr val="3C4DE1"/>
                </a:solidFill>
                <a:latin typeface="Arial" pitchFamily="-111" charset="0"/>
                <a:ea typeface="ＭＳ Ｐゴシック" pitchFamily="-111" charset="-128"/>
                <a:cs typeface="ＭＳ Ｐゴシック" pitchFamily="-111" charset="-128"/>
              </a:rPr>
            </a:br>
            <a:endParaRPr lang="en-US" b="1" dirty="0" smtClean="0">
              <a:solidFill>
                <a:srgbClr val="3C4DE1"/>
              </a:solidFill>
              <a:latin typeface="Century Gothic" pitchFamily="-111" charset="0"/>
              <a:ea typeface="ＭＳ Ｐゴシック" pitchFamily="-111" charset="-128"/>
            </a:endParaRPr>
          </a:p>
        </p:txBody>
      </p:sp>
      <p:sp>
        <p:nvSpPr>
          <p:cNvPr id="23555" name="Rectangle 2"/>
          <p:cNvSpPr>
            <a:spLocks noGrp="1" noChangeArrowheads="1"/>
          </p:cNvSpPr>
          <p:nvPr>
            <p:ph idx="1"/>
          </p:nvPr>
        </p:nvSpPr>
        <p:spPr>
          <a:xfrm>
            <a:off x="258923" y="3100741"/>
            <a:ext cx="8686800" cy="2921970"/>
          </a:xfrm>
        </p:spPr>
        <p:txBody>
          <a:bodyPr/>
          <a:lstStyle/>
          <a:p>
            <a:pPr marL="228600" indent="-228600" eaLnBrk="1" hangingPunct="1">
              <a:lnSpc>
                <a:spcPct val="90000"/>
              </a:lnSpc>
              <a:buFont typeface="Arial" pitchFamily="-111" charset="0"/>
              <a:buChar char="•"/>
              <a:tabLst>
                <a:tab pos="749300" algn="l"/>
              </a:tabLst>
              <a:defRPr/>
            </a:pPr>
            <a:endParaRPr lang="en-US" sz="2800" b="1" dirty="0" smtClean="0">
              <a:solidFill>
                <a:srgbClr val="FFFF00"/>
              </a:solidFill>
              <a:latin typeface="Times New Roman" pitchFamily="-111" charset="0"/>
              <a:ea typeface="Times New Roman" pitchFamily="-111" charset="0"/>
              <a:cs typeface="Times New Roman" pitchFamily="-111" charset="0"/>
            </a:endParaRPr>
          </a:p>
          <a:p>
            <a:pPr marL="228600" indent="-228600" eaLnBrk="1" hangingPunct="1">
              <a:lnSpc>
                <a:spcPct val="90000"/>
              </a:lnSpc>
              <a:buFont typeface="Wingdings" pitchFamily="-111" charset="2"/>
              <a:buNone/>
              <a:tabLst>
                <a:tab pos="749300" algn="l"/>
              </a:tabLst>
              <a:defRPr/>
            </a:pPr>
            <a:r>
              <a:rPr lang="en-US" sz="3600" b="1" dirty="0" smtClean="0">
                <a:solidFill>
                  <a:srgbClr val="708F24"/>
                </a:solidFill>
                <a:latin typeface="Times New Roman" pitchFamily="-111" charset="0"/>
                <a:ea typeface="Times New Roman" pitchFamily="-111" charset="0"/>
                <a:cs typeface="Times New Roman" pitchFamily="-111" charset="0"/>
              </a:rPr>
              <a:t>The scientific evidence clearly indicates that our climate is changing, and that human activities have been identified as a dominant contributing cause.</a:t>
            </a:r>
          </a:p>
          <a:p>
            <a:pPr marL="906463" lvl="2" indent="-336550" eaLnBrk="1" hangingPunct="1">
              <a:lnSpc>
                <a:spcPct val="90000"/>
              </a:lnSpc>
              <a:buFont typeface="Arial" pitchFamily="-111" charset="0"/>
              <a:buChar char="•"/>
              <a:tabLst>
                <a:tab pos="749300" algn="l"/>
              </a:tabLst>
              <a:defRPr/>
            </a:pPr>
            <a:endParaRPr lang="en-US" b="1" dirty="0" smtClean="0">
              <a:solidFill>
                <a:schemeClr val="tx1"/>
              </a:solidFill>
              <a:latin typeface="Arial" pitchFamily="-111" charset="0"/>
              <a:ea typeface="Courier New" pitchFamily="-111" charset="0"/>
              <a:cs typeface="Courier New" pitchFamily="-111" charset="0"/>
            </a:endParaRPr>
          </a:p>
        </p:txBody>
      </p:sp>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3" descr="IA_total_avg_precip_1873.gif"/>
          <p:cNvPicPr>
            <a:picLocks noChangeAspect="1"/>
          </p:cNvPicPr>
          <p:nvPr/>
        </p:nvPicPr>
        <p:blipFill>
          <a:blip r:embed="rId2"/>
          <a:srcRect/>
          <a:stretch>
            <a:fillRect/>
          </a:stretch>
        </p:blipFill>
        <p:spPr bwMode="auto">
          <a:xfrm>
            <a:off x="0" y="2120586"/>
            <a:ext cx="9144000" cy="4737413"/>
          </a:xfrm>
          <a:prstGeom prst="rect">
            <a:avLst/>
          </a:prstGeom>
          <a:noFill/>
          <a:ln w="9525">
            <a:noFill/>
            <a:miter lim="800000"/>
            <a:headEnd/>
            <a:tailEnd/>
          </a:ln>
        </p:spPr>
      </p:pic>
      <p:sp>
        <p:nvSpPr>
          <p:cNvPr id="66564" name="Oval 3"/>
          <p:cNvSpPr>
            <a:spLocks noChangeArrowheads="1"/>
          </p:cNvSpPr>
          <p:nvPr/>
        </p:nvSpPr>
        <p:spPr bwMode="auto">
          <a:xfrm>
            <a:off x="5105400" y="2821781"/>
            <a:ext cx="3810000" cy="11430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66565" name="TextBox 4"/>
          <p:cNvSpPr txBox="1">
            <a:spLocks noChangeArrowheads="1"/>
          </p:cNvSpPr>
          <p:nvPr/>
        </p:nvSpPr>
        <p:spPr bwMode="auto">
          <a:xfrm>
            <a:off x="2743200" y="2821781"/>
            <a:ext cx="2514600" cy="461963"/>
          </a:xfrm>
          <a:prstGeom prst="rect">
            <a:avLst/>
          </a:prstGeom>
          <a:noFill/>
          <a:ln w="9525">
            <a:noFill/>
            <a:miter lim="800000"/>
            <a:headEnd/>
            <a:tailEnd/>
          </a:ln>
        </p:spPr>
        <p:txBody>
          <a:bodyPr>
            <a:prstTxWarp prst="textNoShape">
              <a:avLst/>
            </a:prstTxWarp>
            <a:spAutoFit/>
          </a:bodyPr>
          <a:lstStyle/>
          <a:p>
            <a:r>
              <a:rPr lang="en-US" dirty="0">
                <a:solidFill>
                  <a:srgbClr val="FF0000"/>
                </a:solidFill>
              </a:rPr>
              <a:t>Totals above 40”</a:t>
            </a:r>
          </a:p>
        </p:txBody>
      </p:sp>
      <p:sp>
        <p:nvSpPr>
          <p:cNvPr id="66566" name="TextBox 5"/>
          <p:cNvSpPr txBox="1">
            <a:spLocks noChangeArrowheads="1"/>
          </p:cNvSpPr>
          <p:nvPr/>
        </p:nvSpPr>
        <p:spPr bwMode="auto">
          <a:xfrm>
            <a:off x="6096000" y="2821781"/>
            <a:ext cx="1193800"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8 years</a:t>
            </a:r>
          </a:p>
        </p:txBody>
      </p:sp>
      <p:sp>
        <p:nvSpPr>
          <p:cNvPr id="66567" name="Oval 3"/>
          <p:cNvSpPr>
            <a:spLocks noChangeArrowheads="1"/>
          </p:cNvSpPr>
          <p:nvPr/>
        </p:nvSpPr>
        <p:spPr bwMode="auto">
          <a:xfrm>
            <a:off x="762000" y="2935288"/>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66568" name="TextBox 7"/>
          <p:cNvSpPr txBox="1">
            <a:spLocks noChangeArrowheads="1"/>
          </p:cNvSpPr>
          <p:nvPr/>
        </p:nvSpPr>
        <p:spPr bwMode="auto">
          <a:xfrm>
            <a:off x="1295400" y="3098800"/>
            <a:ext cx="941388"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 years</a:t>
            </a:r>
          </a:p>
        </p:txBody>
      </p:sp>
      <p:sp>
        <p:nvSpPr>
          <p:cNvPr id="10" name="TextBox 2"/>
          <p:cNvSpPr txBox="1">
            <a:spLocks noChangeArrowheads="1"/>
          </p:cNvSpPr>
          <p:nvPr/>
        </p:nvSpPr>
        <p:spPr bwMode="auto">
          <a:xfrm>
            <a:off x="1339055" y="1240094"/>
            <a:ext cx="6661549" cy="707886"/>
          </a:xfrm>
          <a:prstGeom prst="rect">
            <a:avLst/>
          </a:prstGeom>
          <a:noFill/>
          <a:ln w="9525">
            <a:noFill/>
            <a:miter lim="800000"/>
            <a:headEnd/>
            <a:tailEnd/>
          </a:ln>
        </p:spPr>
        <p:txBody>
          <a:bodyPr wrap="none">
            <a:prstTxWarp prst="textNoShape">
              <a:avLst/>
            </a:prstTxWarp>
            <a:spAutoFit/>
          </a:bodyPr>
          <a:lstStyle/>
          <a:p>
            <a:r>
              <a:rPr lang="en-US" sz="4000" b="1" dirty="0" smtClean="0">
                <a:solidFill>
                  <a:srgbClr val="212189"/>
                </a:solidFill>
                <a:ea typeface="Arial" pitchFamily="29" charset="0"/>
                <a:cs typeface="Arial" pitchFamily="29" charset="0"/>
              </a:rPr>
              <a:t>Iowa State</a:t>
            </a:r>
            <a:r>
              <a:rPr lang="en-US" sz="4000" b="1" dirty="0">
                <a:solidFill>
                  <a:srgbClr val="212189"/>
                </a:solidFill>
                <a:ea typeface="Arial" pitchFamily="29" charset="0"/>
                <a:cs typeface="Arial" pitchFamily="29" charset="0"/>
              </a:rPr>
              <a:t>-Wide Average Data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0" name="Rectangle 9"/>
          <p:cNvSpPr/>
          <p:nvPr/>
        </p:nvSpPr>
        <p:spPr>
          <a:xfrm>
            <a:off x="8613579" y="35856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569129" y="37380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8" name="Picture 2" descr="crp_annual_precip_1896_inches 1"/>
          <p:cNvPicPr>
            <a:picLocks noChangeAspect="1" noChangeArrowheads="1"/>
          </p:cNvPicPr>
          <p:nvPr/>
        </p:nvPicPr>
        <p:blipFill>
          <a:blip r:embed="rId3"/>
          <a:srcRect/>
          <a:stretch>
            <a:fillRect/>
          </a:stretch>
        </p:blipFill>
        <p:spPr bwMode="auto">
          <a:xfrm>
            <a:off x="0" y="1874006"/>
            <a:ext cx="9185275" cy="4983994"/>
          </a:xfrm>
          <a:prstGeom prst="rect">
            <a:avLst/>
          </a:prstGeom>
          <a:noFill/>
          <a:ln w="9525">
            <a:noFill/>
            <a:miter lim="800000"/>
            <a:headEnd/>
            <a:tailEnd/>
          </a:ln>
        </p:spPr>
      </p:pic>
      <p:sp>
        <p:nvSpPr>
          <p:cNvPr id="70660" name="TextBox 3"/>
          <p:cNvSpPr txBox="1">
            <a:spLocks noChangeArrowheads="1"/>
          </p:cNvSpPr>
          <p:nvPr/>
        </p:nvSpPr>
        <p:spPr bwMode="auto">
          <a:xfrm>
            <a:off x="1066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28.0”</a:t>
            </a:r>
          </a:p>
        </p:txBody>
      </p:sp>
      <p:sp>
        <p:nvSpPr>
          <p:cNvPr id="70661" name="TextBox 4"/>
          <p:cNvSpPr txBox="1">
            <a:spLocks noChangeArrowheads="1"/>
          </p:cNvSpPr>
          <p:nvPr/>
        </p:nvSpPr>
        <p:spPr bwMode="auto">
          <a:xfrm>
            <a:off x="7289800" y="588212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37.0”</a:t>
            </a:r>
          </a:p>
        </p:txBody>
      </p:sp>
      <p:cxnSp>
        <p:nvCxnSpPr>
          <p:cNvPr id="70662" name="Straight Arrow Connector 5"/>
          <p:cNvCxnSpPr>
            <a:cxnSpLocks noChangeShapeType="1"/>
          </p:cNvCxnSpPr>
          <p:nvPr/>
        </p:nvCxnSpPr>
        <p:spPr bwMode="auto">
          <a:xfrm rot="16200000" flipV="1">
            <a:off x="342900" y="5158226"/>
            <a:ext cx="1066800" cy="381000"/>
          </a:xfrm>
          <a:prstGeom prst="straightConnector1">
            <a:avLst/>
          </a:prstGeom>
          <a:noFill/>
          <a:ln w="28575">
            <a:solidFill>
              <a:srgbClr val="FF0000"/>
            </a:solidFill>
            <a:round/>
            <a:headEnd/>
            <a:tailEnd type="arrow" w="med" len="med"/>
          </a:ln>
        </p:spPr>
      </p:cxnSp>
      <p:cxnSp>
        <p:nvCxnSpPr>
          <p:cNvPr id="70663" name="Straight Arrow Connector 7"/>
          <p:cNvCxnSpPr>
            <a:cxnSpLocks noChangeShapeType="1"/>
          </p:cNvCxnSpPr>
          <p:nvPr/>
        </p:nvCxnSpPr>
        <p:spPr bwMode="auto">
          <a:xfrm rot="5400000" flipH="1" flipV="1">
            <a:off x="7411376" y="4724374"/>
            <a:ext cx="1480677" cy="834829"/>
          </a:xfrm>
          <a:prstGeom prst="straightConnector1">
            <a:avLst/>
          </a:prstGeom>
          <a:noFill/>
          <a:ln w="28575">
            <a:solidFill>
              <a:srgbClr val="FF0000"/>
            </a:solidFill>
            <a:round/>
            <a:headEnd/>
            <a:tailEnd type="arrow" w="med" len="med"/>
          </a:ln>
        </p:spPr>
      </p:cxnSp>
      <p:sp>
        <p:nvSpPr>
          <p:cNvPr id="70664" name="TextBox 9"/>
          <p:cNvSpPr txBox="1">
            <a:spLocks noChangeArrowheads="1"/>
          </p:cNvSpPr>
          <p:nvPr/>
        </p:nvSpPr>
        <p:spPr bwMode="auto">
          <a:xfrm>
            <a:off x="3581400" y="5790051"/>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32% increase</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0" name="Rectangle 9"/>
          <p:cNvSpPr/>
          <p:nvPr/>
        </p:nvSpPr>
        <p:spPr>
          <a:xfrm>
            <a:off x="8613579" y="35856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569129" y="3738034"/>
            <a:ext cx="88900" cy="7619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82600" y="3585634"/>
            <a:ext cx="1168400" cy="6096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572000" y="2857500"/>
            <a:ext cx="4381500" cy="123825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778000" y="2857500"/>
            <a:ext cx="2319867" cy="646331"/>
          </a:xfrm>
          <a:prstGeom prst="rect">
            <a:avLst/>
          </a:prstGeom>
          <a:noFill/>
        </p:spPr>
        <p:txBody>
          <a:bodyPr wrap="square" rtlCol="0">
            <a:spAutoFit/>
          </a:bodyPr>
          <a:lstStyle/>
          <a:p>
            <a:pPr algn="ctr"/>
            <a:r>
              <a:rPr lang="en-US" b="1" dirty="0" smtClean="0">
                <a:solidFill>
                  <a:srgbClr val="FF0000"/>
                </a:solidFill>
              </a:rPr>
              <a:t>Years with more than 40 inches</a:t>
            </a:r>
            <a:endParaRPr lang="en-US" b="1" dirty="0">
              <a:solidFill>
                <a:srgbClr val="FF0000"/>
              </a:solidFill>
            </a:endParaRPr>
          </a:p>
        </p:txBody>
      </p:sp>
      <p:sp>
        <p:nvSpPr>
          <p:cNvPr id="15" name="TextBox 14"/>
          <p:cNvSpPr txBox="1"/>
          <p:nvPr/>
        </p:nvSpPr>
        <p:spPr>
          <a:xfrm>
            <a:off x="1217630" y="3726418"/>
            <a:ext cx="301660" cy="369332"/>
          </a:xfrm>
          <a:prstGeom prst="rect">
            <a:avLst/>
          </a:prstGeom>
          <a:noFill/>
        </p:spPr>
        <p:txBody>
          <a:bodyPr wrap="none" rtlCol="0">
            <a:spAutoFit/>
          </a:bodyPr>
          <a:lstStyle/>
          <a:p>
            <a:r>
              <a:rPr lang="en-US" b="1" dirty="0" smtClean="0">
                <a:solidFill>
                  <a:srgbClr val="FF0000"/>
                </a:solidFill>
              </a:rPr>
              <a:t>1</a:t>
            </a:r>
            <a:endParaRPr lang="en-US" b="1" dirty="0">
              <a:solidFill>
                <a:srgbClr val="FF0000"/>
              </a:solidFill>
            </a:endParaRPr>
          </a:p>
        </p:txBody>
      </p:sp>
      <p:sp>
        <p:nvSpPr>
          <p:cNvPr id="16" name="TextBox 15"/>
          <p:cNvSpPr txBox="1"/>
          <p:nvPr/>
        </p:nvSpPr>
        <p:spPr>
          <a:xfrm>
            <a:off x="5960533" y="3183467"/>
            <a:ext cx="418654" cy="369332"/>
          </a:xfrm>
          <a:prstGeom prst="rect">
            <a:avLst/>
          </a:prstGeom>
          <a:noFill/>
        </p:spPr>
        <p:txBody>
          <a:bodyPr wrap="none" rtlCol="0">
            <a:spAutoFit/>
          </a:bodyPr>
          <a:lstStyle/>
          <a:p>
            <a:r>
              <a:rPr lang="en-US" b="1" dirty="0" smtClean="0">
                <a:solidFill>
                  <a:srgbClr val="FF0000"/>
                </a:solidFill>
              </a:rPr>
              <a:t>11</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706" name="Picture 2" descr="crp_cold_season_precip_1896_inches 1"/>
          <p:cNvPicPr>
            <a:picLocks noChangeAspect="1" noChangeArrowheads="1"/>
          </p:cNvPicPr>
          <p:nvPr/>
        </p:nvPicPr>
        <p:blipFill>
          <a:blip r:embed="rId3"/>
          <a:srcRect/>
          <a:stretch>
            <a:fillRect/>
          </a:stretch>
        </p:blipFill>
        <p:spPr bwMode="auto">
          <a:xfrm>
            <a:off x="0" y="1763044"/>
            <a:ext cx="9182100" cy="5094955"/>
          </a:xfrm>
          <a:prstGeom prst="rect">
            <a:avLst/>
          </a:prstGeom>
          <a:noFill/>
          <a:ln w="9525">
            <a:noFill/>
            <a:miter lim="800000"/>
            <a:headEnd/>
            <a:tailEnd/>
          </a:ln>
        </p:spPr>
      </p:pic>
      <p:cxnSp>
        <p:nvCxnSpPr>
          <p:cNvPr id="72708" name="Straight Arrow Connector 5"/>
          <p:cNvCxnSpPr>
            <a:cxnSpLocks noChangeShapeType="1"/>
          </p:cNvCxnSpPr>
          <p:nvPr/>
        </p:nvCxnSpPr>
        <p:spPr bwMode="auto">
          <a:xfrm rot="16200000" flipV="1">
            <a:off x="533400" y="5105400"/>
            <a:ext cx="1066800" cy="762000"/>
          </a:xfrm>
          <a:prstGeom prst="straightConnector1">
            <a:avLst/>
          </a:prstGeom>
          <a:noFill/>
          <a:ln w="28575">
            <a:solidFill>
              <a:srgbClr val="FF0000"/>
            </a:solidFill>
            <a:round/>
            <a:headEnd/>
            <a:tailEnd type="arrow" w="med" len="med"/>
          </a:ln>
        </p:spPr>
      </p:cxnSp>
      <p:sp>
        <p:nvSpPr>
          <p:cNvPr id="72709" name="TextBox 3"/>
          <p:cNvSpPr txBox="1">
            <a:spLocks noChangeArrowheads="1"/>
          </p:cNvSpPr>
          <p:nvPr/>
        </p:nvSpPr>
        <p:spPr bwMode="auto">
          <a:xfrm>
            <a:off x="1447800" y="5872163"/>
            <a:ext cx="5873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7.8”</a:t>
            </a:r>
          </a:p>
        </p:txBody>
      </p:sp>
      <p:sp>
        <p:nvSpPr>
          <p:cNvPr id="72710" name="TextBox 9"/>
          <p:cNvSpPr txBox="1">
            <a:spLocks noChangeArrowheads="1"/>
          </p:cNvSpPr>
          <p:nvPr/>
        </p:nvSpPr>
        <p:spPr bwMode="auto">
          <a:xfrm>
            <a:off x="3581400" y="5641181"/>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51% increase</a:t>
            </a:r>
          </a:p>
        </p:txBody>
      </p:sp>
      <p:cxnSp>
        <p:nvCxnSpPr>
          <p:cNvPr id="72711" name="Straight Arrow Connector 7"/>
          <p:cNvCxnSpPr>
            <a:cxnSpLocks noChangeShapeType="1"/>
          </p:cNvCxnSpPr>
          <p:nvPr/>
        </p:nvCxnSpPr>
        <p:spPr bwMode="auto">
          <a:xfrm rot="5400000" flipH="1" flipV="1">
            <a:off x="7528719" y="4790282"/>
            <a:ext cx="1369219" cy="794544"/>
          </a:xfrm>
          <a:prstGeom prst="straightConnector1">
            <a:avLst/>
          </a:prstGeom>
          <a:noFill/>
          <a:ln w="28575">
            <a:solidFill>
              <a:srgbClr val="FF0000"/>
            </a:solidFill>
            <a:round/>
            <a:headEnd/>
            <a:tailEnd type="arrow" w="med" len="med"/>
          </a:ln>
        </p:spPr>
      </p:cxnSp>
      <p:sp>
        <p:nvSpPr>
          <p:cNvPr id="72712" name="TextBox 4"/>
          <p:cNvSpPr txBox="1">
            <a:spLocks noChangeArrowheads="1"/>
          </p:cNvSpPr>
          <p:nvPr/>
        </p:nvSpPr>
        <p:spPr bwMode="auto">
          <a:xfrm>
            <a:off x="7119143" y="5733256"/>
            <a:ext cx="696913"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11.8”</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4754" name="Picture 2" descr="crp_warm_season_precip_1896_inches"/>
          <p:cNvPicPr>
            <a:picLocks noChangeAspect="1" noChangeArrowheads="1"/>
          </p:cNvPicPr>
          <p:nvPr/>
        </p:nvPicPr>
        <p:blipFill>
          <a:blip r:embed="rId3"/>
          <a:srcRect/>
          <a:stretch>
            <a:fillRect/>
          </a:stretch>
        </p:blipFill>
        <p:spPr bwMode="auto">
          <a:xfrm>
            <a:off x="0" y="1750716"/>
            <a:ext cx="9196388" cy="5107284"/>
          </a:xfrm>
          <a:prstGeom prst="rect">
            <a:avLst/>
          </a:prstGeom>
          <a:noFill/>
          <a:ln w="9525">
            <a:noFill/>
            <a:miter lim="800000"/>
            <a:headEnd/>
            <a:tailEnd/>
          </a:ln>
        </p:spPr>
      </p:pic>
      <p:cxnSp>
        <p:nvCxnSpPr>
          <p:cNvPr id="74756" name="Straight Arrow Connector 5"/>
          <p:cNvCxnSpPr>
            <a:cxnSpLocks noChangeShapeType="1"/>
          </p:cNvCxnSpPr>
          <p:nvPr/>
        </p:nvCxnSpPr>
        <p:spPr bwMode="auto">
          <a:xfrm rot="16200000" flipV="1">
            <a:off x="533400" y="5181600"/>
            <a:ext cx="1066800" cy="762000"/>
          </a:xfrm>
          <a:prstGeom prst="straightConnector1">
            <a:avLst/>
          </a:prstGeom>
          <a:noFill/>
          <a:ln w="28575">
            <a:solidFill>
              <a:srgbClr val="FF0000"/>
            </a:solidFill>
            <a:round/>
            <a:headEnd/>
            <a:tailEnd type="arrow" w="med" len="med"/>
          </a:ln>
        </p:spPr>
      </p:cxnSp>
      <p:sp>
        <p:nvSpPr>
          <p:cNvPr id="74757" name="TextBox 3"/>
          <p:cNvSpPr txBox="1">
            <a:spLocks noChangeArrowheads="1"/>
          </p:cNvSpPr>
          <p:nvPr/>
        </p:nvSpPr>
        <p:spPr bwMode="auto">
          <a:xfrm>
            <a:off x="1524000" y="5911056"/>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20.2”</a:t>
            </a:r>
          </a:p>
        </p:txBody>
      </p:sp>
      <p:sp>
        <p:nvSpPr>
          <p:cNvPr id="74758" name="TextBox 9"/>
          <p:cNvSpPr txBox="1">
            <a:spLocks noChangeArrowheads="1"/>
          </p:cNvSpPr>
          <p:nvPr/>
        </p:nvSpPr>
        <p:spPr bwMode="auto">
          <a:xfrm>
            <a:off x="3581400" y="5701506"/>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34% increase</a:t>
            </a:r>
          </a:p>
        </p:txBody>
      </p:sp>
      <p:cxnSp>
        <p:nvCxnSpPr>
          <p:cNvPr id="74759" name="Straight Arrow Connector 7"/>
          <p:cNvCxnSpPr>
            <a:cxnSpLocks noChangeShapeType="1"/>
          </p:cNvCxnSpPr>
          <p:nvPr/>
        </p:nvCxnSpPr>
        <p:spPr bwMode="auto">
          <a:xfrm rot="5400000" flipH="1" flipV="1">
            <a:off x="7552928" y="4689872"/>
            <a:ext cx="1175544" cy="939800"/>
          </a:xfrm>
          <a:prstGeom prst="straightConnector1">
            <a:avLst/>
          </a:prstGeom>
          <a:noFill/>
          <a:ln w="28575">
            <a:solidFill>
              <a:srgbClr val="FF0000"/>
            </a:solidFill>
            <a:round/>
            <a:headEnd/>
            <a:tailEnd type="arrow" w="med" len="med"/>
          </a:ln>
        </p:spPr>
      </p:cxnSp>
      <p:sp>
        <p:nvSpPr>
          <p:cNvPr id="74760" name="TextBox 4"/>
          <p:cNvSpPr txBox="1">
            <a:spLocks noChangeArrowheads="1"/>
          </p:cNvSpPr>
          <p:nvPr/>
        </p:nvSpPr>
        <p:spPr bwMode="auto">
          <a:xfrm>
            <a:off x="6959600" y="5747544"/>
            <a:ext cx="71120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26.8”</a:t>
            </a:r>
          </a:p>
        </p:txBody>
      </p:sp>
      <p:sp>
        <p:nvSpPr>
          <p:cNvPr id="9"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6802" name="Picture 4" descr="Extremes cover.tiff"/>
          <p:cNvPicPr>
            <a:picLocks noChangeAspect="1"/>
          </p:cNvPicPr>
          <p:nvPr/>
        </p:nvPicPr>
        <p:blipFill>
          <a:blip r:embed="rId2"/>
          <a:srcRect/>
          <a:stretch>
            <a:fillRect/>
          </a:stretch>
        </p:blipFill>
        <p:spPr bwMode="auto">
          <a:xfrm>
            <a:off x="0" y="1133562"/>
            <a:ext cx="4451015" cy="5724437"/>
          </a:xfrm>
          <a:prstGeom prst="rect">
            <a:avLst/>
          </a:prstGeom>
          <a:noFill/>
          <a:ln w="9525">
            <a:noFill/>
            <a:miter lim="800000"/>
            <a:headEnd/>
            <a:tailEnd/>
          </a:ln>
        </p:spPr>
      </p:pic>
      <p:sp>
        <p:nvSpPr>
          <p:cNvPr id="76803" name="TextBox 6"/>
          <p:cNvSpPr txBox="1">
            <a:spLocks noChangeArrowheads="1"/>
          </p:cNvSpPr>
          <p:nvPr/>
        </p:nvSpPr>
        <p:spPr bwMode="auto">
          <a:xfrm>
            <a:off x="4925070" y="1282215"/>
            <a:ext cx="3505200" cy="3140075"/>
          </a:xfrm>
          <a:prstGeom prst="rect">
            <a:avLst/>
          </a:prstGeom>
          <a:noFill/>
          <a:ln w="9525">
            <a:noFill/>
            <a:miter lim="800000"/>
            <a:headEnd/>
            <a:tailEnd/>
          </a:ln>
        </p:spPr>
        <p:txBody>
          <a:bodyPr>
            <a:prstTxWarp prst="textNoShape">
              <a:avLst/>
            </a:prstTxWarp>
            <a:spAutoFit/>
          </a:bodyPr>
          <a:lstStyle/>
          <a:p>
            <a:r>
              <a:rPr lang="en-US" sz="1800" dirty="0">
                <a:solidFill>
                  <a:srgbClr val="212189"/>
                </a:solidFill>
                <a:latin typeface="Calibri" pitchFamily="29" charset="0"/>
              </a:rPr>
              <a:t>“One of the clearest trends in the United States observational record is an increasing frequency and intensity of heavy precipitation events… Over the last century there was a 50% increase in the frequency of days with precipitation over 101.6 mm (four inches) in the upper </a:t>
            </a:r>
            <a:r>
              <a:rPr lang="en-US" sz="1800" dirty="0" err="1">
                <a:solidFill>
                  <a:srgbClr val="212189"/>
                </a:solidFill>
                <a:latin typeface="Calibri" pitchFamily="29" charset="0"/>
              </a:rPr>
              <a:t>midwestern</a:t>
            </a:r>
            <a:r>
              <a:rPr lang="en-US" sz="1800" dirty="0">
                <a:solidFill>
                  <a:srgbClr val="212189"/>
                </a:solidFill>
                <a:latin typeface="Calibri" pitchFamily="29" charset="0"/>
              </a:rPr>
              <a:t> U.S.; this trend is statistically significant “</a:t>
            </a:r>
          </a:p>
        </p:txBody>
      </p:sp>
      <p:pic>
        <p:nvPicPr>
          <p:cNvPr id="76804" name="Picture 4" descr="HeavyPrecipMap.tiff"/>
          <p:cNvPicPr>
            <a:picLocks noChangeAspect="1"/>
          </p:cNvPicPr>
          <p:nvPr/>
        </p:nvPicPr>
        <p:blipFill>
          <a:blip r:embed="rId3"/>
          <a:srcRect/>
          <a:stretch>
            <a:fillRect/>
          </a:stretch>
        </p:blipFill>
        <p:spPr bwMode="auto">
          <a:xfrm>
            <a:off x="6209142" y="4167199"/>
            <a:ext cx="2064073" cy="2188512"/>
          </a:xfrm>
          <a:prstGeom prst="rect">
            <a:avLst/>
          </a:prstGeom>
          <a:noFill/>
          <a:ln w="9525">
            <a:noFill/>
            <a:miter lim="800000"/>
            <a:headEnd/>
            <a:tailEnd/>
          </a:ln>
        </p:spPr>
      </p:pic>
      <p:sp>
        <p:nvSpPr>
          <p:cNvPr id="76805" name="TextBox 4"/>
          <p:cNvSpPr txBox="1">
            <a:spLocks noChangeArrowheads="1"/>
          </p:cNvSpPr>
          <p:nvPr/>
        </p:nvSpPr>
        <p:spPr bwMode="auto">
          <a:xfrm>
            <a:off x="5486400" y="6324600"/>
            <a:ext cx="3657600" cy="554038"/>
          </a:xfrm>
          <a:prstGeom prst="rect">
            <a:avLst/>
          </a:prstGeom>
          <a:noFill/>
          <a:ln w="9525">
            <a:noFill/>
            <a:miter lim="800000"/>
            <a:headEnd/>
            <a:tailEnd/>
          </a:ln>
        </p:spPr>
        <p:txBody>
          <a:bodyPr>
            <a:prstTxWarp prst="textNoShape">
              <a:avLst/>
            </a:prstTxWarp>
            <a:spAutoFit/>
          </a:bodyPr>
          <a:lstStyle/>
          <a:p>
            <a:r>
              <a:rPr lang="en-US" sz="1000">
                <a:solidFill>
                  <a:srgbClr val="B21524"/>
                </a:solidFill>
              </a:rPr>
              <a:t>Karl, T. R., J. M. Melillo, and T. C. Peterson, (eds.), 2009:  Global Climate Change Impacts in the United States. Cambridge University Press, 2009, 196pp.</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9874" name="Picture 2" descr="crp_precip_1895_ge3cm"/>
          <p:cNvPicPr>
            <a:picLocks noChangeAspect="1" noChangeArrowheads="1"/>
          </p:cNvPicPr>
          <p:nvPr/>
        </p:nvPicPr>
        <p:blipFill>
          <a:blip r:embed="rId3"/>
          <a:srcRect/>
          <a:stretch>
            <a:fillRect/>
          </a:stretch>
        </p:blipFill>
        <p:spPr bwMode="auto">
          <a:xfrm>
            <a:off x="0" y="1752600"/>
            <a:ext cx="9110663" cy="5105400"/>
          </a:xfrm>
          <a:prstGeom prst="rect">
            <a:avLst/>
          </a:prstGeom>
          <a:noFill/>
          <a:ln w="9525">
            <a:noFill/>
            <a:miter lim="800000"/>
            <a:headEnd/>
            <a:tailEnd/>
          </a:ln>
        </p:spPr>
      </p:pic>
      <p:sp>
        <p:nvSpPr>
          <p:cNvPr id="79876" name="TextBox 3"/>
          <p:cNvSpPr txBox="1">
            <a:spLocks noChangeArrowheads="1"/>
          </p:cNvSpPr>
          <p:nvPr/>
        </p:nvSpPr>
        <p:spPr bwMode="auto">
          <a:xfrm>
            <a:off x="1524002" y="58562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4.2 days</a:t>
            </a:r>
          </a:p>
        </p:txBody>
      </p:sp>
      <p:sp>
        <p:nvSpPr>
          <p:cNvPr id="79877" name="TextBox 9"/>
          <p:cNvSpPr txBox="1">
            <a:spLocks noChangeArrowheads="1"/>
          </p:cNvSpPr>
          <p:nvPr/>
        </p:nvSpPr>
        <p:spPr bwMode="auto">
          <a:xfrm>
            <a:off x="3581400" y="5856288"/>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57% increase</a:t>
            </a:r>
          </a:p>
        </p:txBody>
      </p:sp>
      <p:cxnSp>
        <p:nvCxnSpPr>
          <p:cNvPr id="79878" name="Straight Arrow Connector 7"/>
          <p:cNvCxnSpPr>
            <a:cxnSpLocks noChangeShapeType="1"/>
          </p:cNvCxnSpPr>
          <p:nvPr/>
        </p:nvCxnSpPr>
        <p:spPr bwMode="auto">
          <a:xfrm rot="5400000" flipH="1" flipV="1">
            <a:off x="7581900" y="4919663"/>
            <a:ext cx="1371600" cy="533400"/>
          </a:xfrm>
          <a:prstGeom prst="straightConnector1">
            <a:avLst/>
          </a:prstGeom>
          <a:noFill/>
          <a:ln w="28575">
            <a:solidFill>
              <a:srgbClr val="FF0000"/>
            </a:solidFill>
            <a:round/>
            <a:headEnd/>
            <a:tailEnd type="arrow" w="med" len="med"/>
          </a:ln>
        </p:spPr>
      </p:cxnSp>
      <p:sp>
        <p:nvSpPr>
          <p:cNvPr id="79879" name="TextBox 4"/>
          <p:cNvSpPr txBox="1">
            <a:spLocks noChangeArrowheads="1"/>
          </p:cNvSpPr>
          <p:nvPr/>
        </p:nvSpPr>
        <p:spPr bwMode="auto">
          <a:xfrm>
            <a:off x="6943725" y="57800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6.6 days</a:t>
            </a:r>
          </a:p>
        </p:txBody>
      </p:sp>
      <p:cxnSp>
        <p:nvCxnSpPr>
          <p:cNvPr id="79880" name="Straight Arrow Connector 7"/>
          <p:cNvCxnSpPr>
            <a:cxnSpLocks noChangeShapeType="1"/>
          </p:cNvCxnSpPr>
          <p:nvPr/>
        </p:nvCxnSpPr>
        <p:spPr bwMode="auto">
          <a:xfrm rot="10800000">
            <a:off x="609601" y="5143500"/>
            <a:ext cx="914400" cy="685800"/>
          </a:xfrm>
          <a:prstGeom prst="straightConnector1">
            <a:avLst/>
          </a:prstGeom>
          <a:noFill/>
          <a:ln w="28575">
            <a:solidFill>
              <a:srgbClr val="FF0000"/>
            </a:solidFill>
            <a:round/>
            <a:headEnd/>
            <a:tailEnd type="arrow" w="med" len="med"/>
          </a:ln>
        </p:spPr>
      </p:cxnSp>
      <p:sp>
        <p:nvSpPr>
          <p:cNvPr id="14"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9874" name="Picture 2" descr="crp_precip_1895_ge3cm"/>
          <p:cNvPicPr>
            <a:picLocks noChangeAspect="1" noChangeArrowheads="1"/>
          </p:cNvPicPr>
          <p:nvPr/>
        </p:nvPicPr>
        <p:blipFill>
          <a:blip r:embed="rId3"/>
          <a:srcRect/>
          <a:stretch>
            <a:fillRect/>
          </a:stretch>
        </p:blipFill>
        <p:spPr bwMode="auto">
          <a:xfrm>
            <a:off x="0" y="1752600"/>
            <a:ext cx="9110663" cy="5105400"/>
          </a:xfrm>
          <a:prstGeom prst="rect">
            <a:avLst/>
          </a:prstGeom>
          <a:noFill/>
          <a:ln w="9525">
            <a:noFill/>
            <a:miter lim="800000"/>
            <a:headEnd/>
            <a:tailEnd/>
          </a:ln>
        </p:spPr>
      </p:pic>
      <p:sp>
        <p:nvSpPr>
          <p:cNvPr id="79876" name="TextBox 3"/>
          <p:cNvSpPr txBox="1">
            <a:spLocks noChangeArrowheads="1"/>
          </p:cNvSpPr>
          <p:nvPr/>
        </p:nvSpPr>
        <p:spPr bwMode="auto">
          <a:xfrm>
            <a:off x="1524002" y="58562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4.2 days</a:t>
            </a:r>
          </a:p>
        </p:txBody>
      </p:sp>
      <p:sp>
        <p:nvSpPr>
          <p:cNvPr id="79877" name="TextBox 9"/>
          <p:cNvSpPr txBox="1">
            <a:spLocks noChangeArrowheads="1"/>
          </p:cNvSpPr>
          <p:nvPr/>
        </p:nvSpPr>
        <p:spPr bwMode="auto">
          <a:xfrm>
            <a:off x="3581400" y="5856288"/>
            <a:ext cx="2049463"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57% increase</a:t>
            </a:r>
          </a:p>
        </p:txBody>
      </p:sp>
      <p:cxnSp>
        <p:nvCxnSpPr>
          <p:cNvPr id="79878" name="Straight Arrow Connector 7"/>
          <p:cNvCxnSpPr>
            <a:cxnSpLocks noChangeShapeType="1"/>
          </p:cNvCxnSpPr>
          <p:nvPr/>
        </p:nvCxnSpPr>
        <p:spPr bwMode="auto">
          <a:xfrm rot="5400000" flipH="1" flipV="1">
            <a:off x="7581900" y="4919663"/>
            <a:ext cx="1371600" cy="533400"/>
          </a:xfrm>
          <a:prstGeom prst="straightConnector1">
            <a:avLst/>
          </a:prstGeom>
          <a:noFill/>
          <a:ln w="28575">
            <a:solidFill>
              <a:srgbClr val="FF0000"/>
            </a:solidFill>
            <a:round/>
            <a:headEnd/>
            <a:tailEnd type="arrow" w="med" len="med"/>
          </a:ln>
        </p:spPr>
      </p:cxnSp>
      <p:sp>
        <p:nvSpPr>
          <p:cNvPr id="79879" name="TextBox 4"/>
          <p:cNvSpPr txBox="1">
            <a:spLocks noChangeArrowheads="1"/>
          </p:cNvSpPr>
          <p:nvPr/>
        </p:nvSpPr>
        <p:spPr bwMode="auto">
          <a:xfrm>
            <a:off x="6943725" y="5780088"/>
            <a:ext cx="105727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FF0000"/>
                </a:solidFill>
              </a:rPr>
              <a:t>6.6 days</a:t>
            </a:r>
          </a:p>
        </p:txBody>
      </p:sp>
      <p:cxnSp>
        <p:nvCxnSpPr>
          <p:cNvPr id="79880" name="Straight Arrow Connector 7"/>
          <p:cNvCxnSpPr>
            <a:cxnSpLocks noChangeShapeType="1"/>
          </p:cNvCxnSpPr>
          <p:nvPr/>
        </p:nvCxnSpPr>
        <p:spPr bwMode="auto">
          <a:xfrm rot="10800000">
            <a:off x="609601" y="5143500"/>
            <a:ext cx="914400" cy="685800"/>
          </a:xfrm>
          <a:prstGeom prst="straightConnector1">
            <a:avLst/>
          </a:prstGeom>
          <a:noFill/>
          <a:ln w="28575">
            <a:solidFill>
              <a:srgbClr val="FF0000"/>
            </a:solidFill>
            <a:round/>
            <a:headEnd/>
            <a:tailEnd type="arrow" w="med" len="med"/>
          </a:ln>
        </p:spPr>
      </p:cxnSp>
      <p:sp>
        <p:nvSpPr>
          <p:cNvPr id="79881" name="Oval 8"/>
          <p:cNvSpPr>
            <a:spLocks noChangeArrowheads="1"/>
          </p:cNvSpPr>
          <p:nvPr/>
        </p:nvSpPr>
        <p:spPr bwMode="auto">
          <a:xfrm>
            <a:off x="3886200" y="2374900"/>
            <a:ext cx="5224463" cy="1897063"/>
          </a:xfrm>
          <a:prstGeom prst="ellipse">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79882" name="Oval 10"/>
          <p:cNvSpPr>
            <a:spLocks noChangeArrowheads="1"/>
          </p:cNvSpPr>
          <p:nvPr/>
        </p:nvSpPr>
        <p:spPr bwMode="auto">
          <a:xfrm>
            <a:off x="533400" y="3433763"/>
            <a:ext cx="1219200" cy="838200"/>
          </a:xfrm>
          <a:prstGeom prst="ellipse">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79883" name="TextBox 11"/>
          <p:cNvSpPr txBox="1">
            <a:spLocks noChangeArrowheads="1"/>
          </p:cNvSpPr>
          <p:nvPr/>
        </p:nvSpPr>
        <p:spPr bwMode="auto">
          <a:xfrm>
            <a:off x="914400" y="3576637"/>
            <a:ext cx="355600"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2</a:t>
            </a:r>
          </a:p>
        </p:txBody>
      </p:sp>
      <p:sp>
        <p:nvSpPr>
          <p:cNvPr id="79884" name="TextBox 12"/>
          <p:cNvSpPr txBox="1">
            <a:spLocks noChangeArrowheads="1"/>
          </p:cNvSpPr>
          <p:nvPr/>
        </p:nvSpPr>
        <p:spPr bwMode="auto">
          <a:xfrm>
            <a:off x="5943600" y="2735263"/>
            <a:ext cx="418654"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FF0000"/>
                </a:solidFill>
              </a:rPr>
              <a:t>13</a:t>
            </a:r>
            <a:endParaRPr lang="en-US" dirty="0">
              <a:solidFill>
                <a:srgbClr val="FF0000"/>
              </a:solidFill>
            </a:endParaRPr>
          </a:p>
        </p:txBody>
      </p:sp>
      <p:sp>
        <p:nvSpPr>
          <p:cNvPr id="79885" name="TextBox 13"/>
          <p:cNvSpPr txBox="1">
            <a:spLocks noChangeArrowheads="1"/>
          </p:cNvSpPr>
          <p:nvPr/>
        </p:nvSpPr>
        <p:spPr bwMode="auto">
          <a:xfrm>
            <a:off x="990600" y="2735263"/>
            <a:ext cx="2743200" cy="830263"/>
          </a:xfrm>
          <a:prstGeom prst="rect">
            <a:avLst/>
          </a:prstGeom>
          <a:noFill/>
          <a:ln w="9525">
            <a:noFill/>
            <a:miter lim="800000"/>
            <a:headEnd/>
            <a:tailEnd/>
          </a:ln>
        </p:spPr>
        <p:txBody>
          <a:bodyPr>
            <a:prstTxWarp prst="textNoShape">
              <a:avLst/>
            </a:prstTxWarp>
            <a:spAutoFit/>
          </a:bodyPr>
          <a:lstStyle/>
          <a:p>
            <a:pPr algn="ctr"/>
            <a:r>
              <a:rPr lang="en-US" dirty="0">
                <a:solidFill>
                  <a:srgbClr val="FF0000"/>
                </a:solidFill>
              </a:rPr>
              <a:t>Years having more than 8 days</a:t>
            </a:r>
          </a:p>
        </p:txBody>
      </p:sp>
      <p:sp>
        <p:nvSpPr>
          <p:cNvPr id="14" name="TextBox 2"/>
          <p:cNvSpPr txBox="1">
            <a:spLocks noChangeArrowheads="1"/>
          </p:cNvSpPr>
          <p:nvPr/>
        </p:nvSpPr>
        <p:spPr bwMode="auto">
          <a:xfrm>
            <a:off x="3048000" y="1186825"/>
            <a:ext cx="3376613" cy="523875"/>
          </a:xfrm>
          <a:prstGeom prst="rect">
            <a:avLst/>
          </a:prstGeom>
          <a:noFill/>
          <a:ln w="9525">
            <a:noFill/>
            <a:miter lim="800000"/>
            <a:headEnd/>
            <a:tailEnd/>
          </a:ln>
        </p:spPr>
        <p:txBody>
          <a:bodyPr wrap="none">
            <a:prstTxWarp prst="textNoShape">
              <a:avLst/>
            </a:prstTxWarp>
            <a:spAutoFit/>
          </a:bodyPr>
          <a:lstStyle/>
          <a:p>
            <a:r>
              <a:rPr lang="en-US" sz="2800" b="1" dirty="0">
                <a:solidFill>
                  <a:srgbClr val="212189"/>
                </a:solidFill>
              </a:rPr>
              <a:t>Cedar Rapids Data</a:t>
            </a:r>
          </a:p>
        </p:txBody>
      </p:sp>
      <p:sp>
        <p:nvSpPr>
          <p:cNvPr id="17" name="Rectangle 16"/>
          <p:cNvSpPr/>
          <p:nvPr/>
        </p:nvSpPr>
        <p:spPr>
          <a:xfrm>
            <a:off x="8534400" y="3799416"/>
            <a:ext cx="85725" cy="9736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8" name="Rectangle 17"/>
          <p:cNvSpPr/>
          <p:nvPr/>
        </p:nvSpPr>
        <p:spPr>
          <a:xfrm>
            <a:off x="8604250" y="2840566"/>
            <a:ext cx="85725" cy="9736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6231467" y="2929467"/>
          <a:ext cx="0" cy="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nvGraphicFramePr>
        <p:xfrm>
          <a:off x="0" y="1117600"/>
          <a:ext cx="9144000" cy="57404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rot="18642146">
            <a:off x="8849884" y="3540974"/>
            <a:ext cx="91096" cy="65868"/>
          </a:xfrm>
          <a:prstGeom prst="rect">
            <a:avLst/>
          </a:prstGeom>
          <a:solidFill>
            <a:srgbClr val="708F2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961870" y="3129633"/>
            <a:ext cx="774571" cy="246221"/>
          </a:xfrm>
          <a:prstGeom prst="rect">
            <a:avLst/>
          </a:prstGeom>
          <a:noFill/>
        </p:spPr>
        <p:txBody>
          <a:bodyPr wrap="none" rtlCol="0">
            <a:spAutoFit/>
          </a:bodyPr>
          <a:lstStyle/>
          <a:p>
            <a:r>
              <a:rPr lang="en-US" sz="1000" dirty="0" smtClean="0">
                <a:solidFill>
                  <a:srgbClr val="708F24"/>
                </a:solidFill>
              </a:rPr>
              <a:t>2010 so far</a:t>
            </a:r>
            <a:endParaRPr lang="en-US" sz="1000" dirty="0">
              <a:solidFill>
                <a:srgbClr val="708F24"/>
              </a:solidFill>
            </a:endParaRPr>
          </a:p>
        </p:txBody>
      </p:sp>
      <p:cxnSp>
        <p:nvCxnSpPr>
          <p:cNvPr id="9" name="Straight Arrow Connector 8"/>
          <p:cNvCxnSpPr/>
          <p:nvPr/>
        </p:nvCxnSpPr>
        <p:spPr>
          <a:xfrm>
            <a:off x="8636000" y="3317875"/>
            <a:ext cx="204763" cy="200027"/>
          </a:xfrm>
          <a:prstGeom prst="straightConnector1">
            <a:avLst/>
          </a:prstGeom>
          <a:ln>
            <a:solidFill>
              <a:srgbClr val="708F24"/>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6200000" flipV="1">
            <a:off x="738718" y="4531783"/>
            <a:ext cx="577851" cy="416985"/>
          </a:xfrm>
          <a:prstGeom prst="straightConnector1">
            <a:avLst/>
          </a:prstGeom>
          <a:ln w="2857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flipH="1" flipV="1">
            <a:off x="8401831" y="4590269"/>
            <a:ext cx="673101" cy="204764"/>
          </a:xfrm>
          <a:prstGeom prst="straightConnector1">
            <a:avLst/>
          </a:prstGeom>
          <a:ln w="28575"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236136" y="2406247"/>
            <a:ext cx="7399863" cy="523220"/>
          </a:xfrm>
          <a:prstGeom prst="rect">
            <a:avLst/>
          </a:prstGeom>
          <a:noFill/>
        </p:spPr>
        <p:txBody>
          <a:bodyPr wrap="square" rtlCol="0">
            <a:spAutoFit/>
          </a:bodyPr>
          <a:lstStyle/>
          <a:p>
            <a:r>
              <a:rPr lang="en-US" sz="2800" b="1" dirty="0" smtClean="0">
                <a:solidFill>
                  <a:srgbClr val="FF0000"/>
                </a:solidFill>
              </a:rPr>
              <a:t>Years with more than 40 inches:  43% Increase</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2" name="Content Placeholder 2"/>
          <p:cNvSpPr>
            <a:spLocks noGrp="1"/>
          </p:cNvSpPr>
          <p:nvPr>
            <p:ph idx="4294967295"/>
          </p:nvPr>
        </p:nvSpPr>
        <p:spPr>
          <a:xfrm>
            <a:off x="152400" y="2143514"/>
            <a:ext cx="8382000" cy="4714486"/>
          </a:xfrm>
        </p:spPr>
        <p:txBody>
          <a:bodyPr>
            <a:normAutofit/>
          </a:bodyPr>
          <a:lstStyle/>
          <a:p>
            <a:pPr eaLnBrk="1" hangingPunct="1">
              <a:buFont typeface="Arial" pitchFamily="-111" charset="0"/>
              <a:buNone/>
              <a:defRPr/>
            </a:pPr>
            <a:r>
              <a:rPr lang="en-US" sz="2000" b="1" dirty="0" smtClean="0">
                <a:solidFill>
                  <a:srgbClr val="0067AC"/>
                </a:solidFill>
                <a:ea typeface="ＭＳ Ｐゴシック" pitchFamily="58" charset="-128"/>
              </a:rPr>
              <a:t>Temperature rise</a:t>
            </a:r>
          </a:p>
          <a:p>
            <a:pPr eaLnBrk="1" hangingPunct="1">
              <a:buFont typeface="Arial" pitchFamily="-111" charset="0"/>
              <a:buNone/>
              <a:defRPr/>
            </a:pPr>
            <a:r>
              <a:rPr lang="en-US" sz="2000" b="1" dirty="0" smtClean="0">
                <a:solidFill>
                  <a:srgbClr val="0067AC"/>
                </a:solidFill>
                <a:ea typeface="ＭＳ Ｐゴシック" pitchFamily="58" charset="-128"/>
              </a:rPr>
              <a:t>Sea-level rise</a:t>
            </a:r>
          </a:p>
          <a:p>
            <a:pPr eaLnBrk="1" hangingPunct="1">
              <a:buFont typeface="Arial" pitchFamily="-111" charset="0"/>
              <a:buNone/>
              <a:defRPr/>
            </a:pPr>
            <a:r>
              <a:rPr lang="en-US" sz="2000" b="1" dirty="0" smtClean="0">
                <a:solidFill>
                  <a:srgbClr val="0067AC"/>
                </a:solidFill>
                <a:ea typeface="ＭＳ Ｐゴシック" pitchFamily="58" charset="-128"/>
              </a:rPr>
              <a:t>Increase in heavy downpours</a:t>
            </a:r>
          </a:p>
          <a:p>
            <a:pPr eaLnBrk="1" hangingPunct="1">
              <a:buFont typeface="Arial" pitchFamily="-111" charset="0"/>
              <a:buNone/>
              <a:defRPr/>
            </a:pPr>
            <a:r>
              <a:rPr lang="en-US" sz="2000" b="1" dirty="0" smtClean="0">
                <a:solidFill>
                  <a:srgbClr val="0067AC"/>
                </a:solidFill>
                <a:ea typeface="ＭＳ Ｐゴシック" pitchFamily="58" charset="-128"/>
              </a:rPr>
              <a:t>Rapidly retreating glaciers</a:t>
            </a:r>
          </a:p>
          <a:p>
            <a:pPr eaLnBrk="1" hangingPunct="1">
              <a:buFont typeface="Arial" pitchFamily="-111" charset="0"/>
              <a:buNone/>
              <a:defRPr/>
            </a:pPr>
            <a:r>
              <a:rPr lang="en-US" sz="2000" b="1" dirty="0" smtClean="0">
                <a:solidFill>
                  <a:srgbClr val="0067AC"/>
                </a:solidFill>
                <a:ea typeface="ＭＳ Ｐゴシック" pitchFamily="58" charset="-128"/>
              </a:rPr>
              <a:t>Thawing permafrost</a:t>
            </a:r>
          </a:p>
          <a:p>
            <a:pPr eaLnBrk="1" hangingPunct="1">
              <a:buFont typeface="Arial" pitchFamily="-111" charset="0"/>
              <a:buNone/>
              <a:defRPr/>
            </a:pPr>
            <a:r>
              <a:rPr lang="en-US" sz="2000" b="1" dirty="0" smtClean="0">
                <a:solidFill>
                  <a:srgbClr val="0067AC"/>
                </a:solidFill>
                <a:ea typeface="ＭＳ Ｐゴシック" pitchFamily="58" charset="-128"/>
              </a:rPr>
              <a:t>Lengthening growing</a:t>
            </a:r>
            <a:br>
              <a:rPr lang="en-US" sz="2000" b="1" dirty="0" smtClean="0">
                <a:solidFill>
                  <a:srgbClr val="0067AC"/>
                </a:solidFill>
                <a:ea typeface="ＭＳ Ｐゴシック" pitchFamily="58" charset="-128"/>
              </a:rPr>
            </a:br>
            <a:r>
              <a:rPr lang="en-US" sz="2000" b="1" dirty="0" smtClean="0">
                <a:solidFill>
                  <a:srgbClr val="0067AC"/>
                </a:solidFill>
                <a:ea typeface="ＭＳ Ｐゴシック" pitchFamily="58" charset="-128"/>
              </a:rPr>
              <a:t>season</a:t>
            </a:r>
          </a:p>
          <a:p>
            <a:pPr eaLnBrk="1" hangingPunct="1">
              <a:buFont typeface="Arial" pitchFamily="-111" charset="0"/>
              <a:buNone/>
              <a:defRPr/>
            </a:pPr>
            <a:r>
              <a:rPr lang="en-US" sz="2000" b="1" dirty="0" smtClean="0">
                <a:solidFill>
                  <a:srgbClr val="0067AC"/>
                </a:solidFill>
                <a:ea typeface="ＭＳ Ｐゴシック" pitchFamily="58" charset="-128"/>
              </a:rPr>
              <a:t>Lengthening ice-free season</a:t>
            </a:r>
            <a:br>
              <a:rPr lang="en-US" sz="2000" b="1" dirty="0" smtClean="0">
                <a:solidFill>
                  <a:srgbClr val="0067AC"/>
                </a:solidFill>
                <a:ea typeface="ＭＳ Ｐゴシック" pitchFamily="58" charset="-128"/>
              </a:rPr>
            </a:br>
            <a:r>
              <a:rPr lang="en-US" sz="2000" b="1" dirty="0" smtClean="0">
                <a:solidFill>
                  <a:srgbClr val="0067AC"/>
                </a:solidFill>
                <a:ea typeface="ＭＳ Ｐゴシック" pitchFamily="58" charset="-128"/>
              </a:rPr>
              <a:t>in the ocean and on lakes</a:t>
            </a:r>
            <a:br>
              <a:rPr lang="en-US" sz="2000" b="1" dirty="0" smtClean="0">
                <a:solidFill>
                  <a:srgbClr val="0067AC"/>
                </a:solidFill>
                <a:ea typeface="ＭＳ Ｐゴシック" pitchFamily="58" charset="-128"/>
              </a:rPr>
            </a:br>
            <a:r>
              <a:rPr lang="en-US" sz="2000" b="1" dirty="0" smtClean="0">
                <a:solidFill>
                  <a:srgbClr val="0067AC"/>
                </a:solidFill>
                <a:ea typeface="ＭＳ Ｐゴシック" pitchFamily="58" charset="-128"/>
              </a:rPr>
              <a:t>and rivers</a:t>
            </a:r>
          </a:p>
          <a:p>
            <a:pPr eaLnBrk="1" hangingPunct="1">
              <a:buFont typeface="Arial" pitchFamily="-111" charset="0"/>
              <a:buNone/>
              <a:defRPr/>
            </a:pPr>
            <a:r>
              <a:rPr lang="en-US" sz="2000" b="1" dirty="0" smtClean="0">
                <a:solidFill>
                  <a:srgbClr val="0067AC"/>
                </a:solidFill>
                <a:ea typeface="ＭＳ Ｐゴシック" pitchFamily="58" charset="-128"/>
              </a:rPr>
              <a:t>Earlier snowmelt</a:t>
            </a:r>
          </a:p>
          <a:p>
            <a:pPr eaLnBrk="1" hangingPunct="1">
              <a:buFont typeface="Arial" pitchFamily="-111" charset="0"/>
              <a:buNone/>
              <a:defRPr/>
            </a:pPr>
            <a:r>
              <a:rPr lang="en-US" sz="2000" b="1" dirty="0" smtClean="0">
                <a:solidFill>
                  <a:srgbClr val="0067AC"/>
                </a:solidFill>
                <a:ea typeface="ＭＳ Ｐゴシック" pitchFamily="58" charset="-128"/>
              </a:rPr>
              <a:t>Changes in river flows</a:t>
            </a:r>
          </a:p>
          <a:p>
            <a:pPr eaLnBrk="1" hangingPunct="1">
              <a:buFont typeface="Arial" pitchFamily="-111" charset="0"/>
              <a:buNone/>
              <a:defRPr/>
            </a:pPr>
            <a:r>
              <a:rPr lang="en-US" sz="2000" b="1" dirty="0" smtClean="0">
                <a:solidFill>
                  <a:srgbClr val="0067AC"/>
                </a:solidFill>
                <a:ea typeface="ＭＳ Ｐゴシック" pitchFamily="58" charset="-128"/>
              </a:rPr>
              <a:t>Plants blooming earlier; animals, birds and fish moving northward</a:t>
            </a:r>
          </a:p>
          <a:p>
            <a:pPr eaLnBrk="1" hangingPunct="1">
              <a:buFont typeface="Arial" pitchFamily="-111" charset="0"/>
              <a:buNone/>
              <a:defRPr/>
            </a:pPr>
            <a:endParaRPr lang="en-US" sz="2300" b="1" dirty="0" smtClean="0">
              <a:solidFill>
                <a:srgbClr val="DAF3FE"/>
              </a:solidFill>
              <a:ea typeface="ＭＳ Ｐゴシック" pitchFamily="58" charset="-128"/>
            </a:endParaRPr>
          </a:p>
        </p:txBody>
      </p:sp>
      <p:sp>
        <p:nvSpPr>
          <p:cNvPr id="23560" name="TextBox 6"/>
          <p:cNvSpPr txBox="1">
            <a:spLocks noChangeArrowheads="1"/>
          </p:cNvSpPr>
          <p:nvPr/>
        </p:nvSpPr>
        <p:spPr bwMode="auto">
          <a:xfrm>
            <a:off x="0" y="1065601"/>
            <a:ext cx="8991600" cy="1077913"/>
          </a:xfrm>
          <a:prstGeom prst="rect">
            <a:avLst/>
          </a:prstGeom>
          <a:noFill/>
          <a:ln w="9525">
            <a:noFill/>
            <a:miter lim="800000"/>
            <a:headEnd/>
            <a:tailEnd/>
          </a:ln>
        </p:spPr>
        <p:txBody>
          <a:bodyPr>
            <a:prstTxWarp prst="textNoShape">
              <a:avLst/>
            </a:prstTxWarp>
            <a:spAutoFit/>
          </a:bodyPr>
          <a:lstStyle/>
          <a:p>
            <a:pPr algn="ctr">
              <a:defRPr/>
            </a:pPr>
            <a:r>
              <a:rPr lang="en-US" sz="3200" b="1" dirty="0">
                <a:solidFill>
                  <a:srgbClr val="0067AC"/>
                </a:solidFill>
                <a:effectLst>
                  <a:outerShdw blurRad="38100" dist="38100" dir="2700000" algn="tl">
                    <a:srgbClr val="DDDDDD"/>
                  </a:outerShdw>
                </a:effectLst>
                <a:latin typeface="Arial" pitchFamily="-107" charset="0"/>
                <a:ea typeface="Arial" pitchFamily="-107" charset="0"/>
                <a:cs typeface="Arial" pitchFamily="-107" charset="0"/>
              </a:rPr>
              <a:t>Climate changes are underway in the U.S. and are projected to grow</a:t>
            </a:r>
          </a:p>
        </p:txBody>
      </p:sp>
      <p:pic>
        <p:nvPicPr>
          <p:cNvPr id="11" name="Picture 2" descr="Increases-in-heavy-precip_PAGE-32.gif"/>
          <p:cNvPicPr>
            <a:picLocks noChangeAspect="1"/>
          </p:cNvPicPr>
          <p:nvPr/>
        </p:nvPicPr>
        <p:blipFill>
          <a:blip r:embed="rId3"/>
          <a:srcRect l="4576" t="3703" r="3030" b="2864"/>
          <a:stretch>
            <a:fillRect/>
          </a:stretch>
        </p:blipFill>
        <p:spPr bwMode="auto">
          <a:xfrm>
            <a:off x="4495800" y="2143514"/>
            <a:ext cx="4487863" cy="4094163"/>
          </a:xfrm>
          <a:prstGeom prst="rect">
            <a:avLst/>
          </a:prstGeom>
          <a:solidFill>
            <a:schemeClr val="bg1"/>
          </a:solidFill>
          <a:ln w="28575">
            <a:solidFill>
              <a:schemeClr val="tx2">
                <a:lumMod val="40000"/>
                <a:lumOff val="60000"/>
              </a:schemeClr>
            </a:solid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Chart 1"/>
          <p:cNvGraphicFramePr/>
          <p:nvPr/>
        </p:nvGraphicFramePr>
        <p:xfrm>
          <a:off x="0" y="1151466"/>
          <a:ext cx="9144000" cy="570653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209098" y="1950432"/>
            <a:ext cx="1534870" cy="276999"/>
          </a:xfrm>
          <a:prstGeom prst="rect">
            <a:avLst/>
          </a:prstGeom>
          <a:noFill/>
        </p:spPr>
        <p:txBody>
          <a:bodyPr wrap="none" rtlCol="0">
            <a:spAutoFit/>
          </a:bodyPr>
          <a:lstStyle/>
          <a:p>
            <a:r>
              <a:rPr lang="en-US" sz="1200" dirty="0" smtClean="0">
                <a:solidFill>
                  <a:srgbClr val="708F24"/>
                </a:solidFill>
              </a:rPr>
              <a:t>2010 through Sept 27</a:t>
            </a:r>
            <a:endParaRPr lang="en-US" sz="1200" dirty="0">
              <a:solidFill>
                <a:srgbClr val="708F24"/>
              </a:solidFill>
            </a:endParaRPr>
          </a:p>
        </p:txBody>
      </p:sp>
      <p:sp>
        <p:nvSpPr>
          <p:cNvPr id="10" name="Straight Arrow Connector 9"/>
          <p:cNvSpPr/>
          <p:nvPr/>
        </p:nvSpPr>
        <p:spPr>
          <a:xfrm>
            <a:off x="7680468" y="2135993"/>
            <a:ext cx="511032" cy="150007"/>
          </a:xfrm>
          <a:prstGeom prst="straightConnector1">
            <a:avLst/>
          </a:prstGeom>
          <a:ln>
            <a:solidFill>
              <a:srgbClr val="708F24"/>
            </a:solidFill>
            <a:tailEnd type="arrow"/>
          </a:ln>
        </p:spPr>
        <p:style>
          <a:lnRef idx="2">
            <a:schemeClr val="accent1"/>
          </a:lnRef>
          <a:fillRef idx="0">
            <a:schemeClr val="accent1"/>
          </a:fillRef>
          <a:effectRef idx="1">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1" name="TextBox 10"/>
          <p:cNvSpPr txBox="1"/>
          <p:nvPr/>
        </p:nvSpPr>
        <p:spPr>
          <a:xfrm>
            <a:off x="510293" y="5796002"/>
            <a:ext cx="480307" cy="369332"/>
          </a:xfrm>
          <a:prstGeom prst="rect">
            <a:avLst/>
          </a:prstGeom>
          <a:noFill/>
        </p:spPr>
        <p:txBody>
          <a:bodyPr wrap="none" rtlCol="0">
            <a:spAutoFit/>
          </a:bodyPr>
          <a:lstStyle/>
          <a:p>
            <a:r>
              <a:rPr lang="en-US" b="1" dirty="0" smtClean="0">
                <a:solidFill>
                  <a:srgbClr val="FF0000"/>
                </a:solidFill>
              </a:rPr>
              <a:t>3.7</a:t>
            </a:r>
            <a:endParaRPr lang="en-US" b="1" dirty="0">
              <a:solidFill>
                <a:srgbClr val="FF0000"/>
              </a:solidFill>
            </a:endParaRPr>
          </a:p>
        </p:txBody>
      </p:sp>
      <p:sp>
        <p:nvSpPr>
          <p:cNvPr id="12" name="TextBox 11"/>
          <p:cNvSpPr txBox="1"/>
          <p:nvPr/>
        </p:nvSpPr>
        <p:spPr>
          <a:xfrm>
            <a:off x="8412779" y="5796002"/>
            <a:ext cx="480307" cy="369332"/>
          </a:xfrm>
          <a:prstGeom prst="rect">
            <a:avLst/>
          </a:prstGeom>
          <a:noFill/>
        </p:spPr>
        <p:txBody>
          <a:bodyPr wrap="none" rtlCol="0">
            <a:spAutoFit/>
          </a:bodyPr>
          <a:lstStyle/>
          <a:p>
            <a:r>
              <a:rPr lang="en-US" b="1" dirty="0" smtClean="0">
                <a:solidFill>
                  <a:srgbClr val="FF0000"/>
                </a:solidFill>
              </a:rPr>
              <a:t>5.2</a:t>
            </a:r>
            <a:endParaRPr lang="en-US" b="1" dirty="0">
              <a:solidFill>
                <a:srgbClr val="FF0000"/>
              </a:solidFill>
            </a:endParaRPr>
          </a:p>
        </p:txBody>
      </p:sp>
      <p:cxnSp>
        <p:nvCxnSpPr>
          <p:cNvPr id="13" name="Straight Arrow Connector 12"/>
          <p:cNvCxnSpPr>
            <a:stCxn id="11" idx="0"/>
          </p:cNvCxnSpPr>
          <p:nvPr/>
        </p:nvCxnSpPr>
        <p:spPr>
          <a:xfrm rot="5400000" flipH="1" flipV="1">
            <a:off x="495590" y="5300991"/>
            <a:ext cx="749869" cy="24015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0"/>
          </p:cNvCxnSpPr>
          <p:nvPr/>
        </p:nvCxnSpPr>
        <p:spPr>
          <a:xfrm rot="16200000" flipV="1">
            <a:off x="7818685" y="4961753"/>
            <a:ext cx="1291735" cy="37676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890616" y="5796003"/>
            <a:ext cx="1789852" cy="369332"/>
          </a:xfrm>
          <a:prstGeom prst="rect">
            <a:avLst/>
          </a:prstGeom>
          <a:noFill/>
        </p:spPr>
        <p:txBody>
          <a:bodyPr wrap="square" rtlCol="0">
            <a:spAutoFit/>
          </a:bodyPr>
          <a:lstStyle/>
          <a:p>
            <a:r>
              <a:rPr lang="en-US" b="1" dirty="0" smtClean="0">
                <a:solidFill>
                  <a:srgbClr val="FF0000"/>
                </a:solidFill>
              </a:rPr>
              <a:t>41% Increase</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Chart 1"/>
          <p:cNvGraphicFramePr/>
          <p:nvPr/>
        </p:nvGraphicFramePr>
        <p:xfrm>
          <a:off x="0" y="1151466"/>
          <a:ext cx="9144000" cy="570653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13"/>
          <p:cNvSpPr txBox="1">
            <a:spLocks noChangeArrowheads="1"/>
          </p:cNvSpPr>
          <p:nvPr/>
        </p:nvSpPr>
        <p:spPr bwMode="auto">
          <a:xfrm>
            <a:off x="322878" y="1996598"/>
            <a:ext cx="4061707" cy="461665"/>
          </a:xfrm>
          <a:prstGeom prst="rect">
            <a:avLst/>
          </a:prstGeom>
          <a:noFill/>
          <a:ln w="9525">
            <a:noFill/>
            <a:miter lim="800000"/>
            <a:headEnd/>
            <a:tailEnd/>
          </a:ln>
        </p:spPr>
        <p:txBody>
          <a:bodyPr wrap="square">
            <a:prstTxWarp prst="textNoShape">
              <a:avLst/>
            </a:prstTxWarp>
            <a:spAutoFit/>
          </a:bodyPr>
          <a:lstStyle/>
          <a:p>
            <a:pPr algn="ctr"/>
            <a:r>
              <a:rPr lang="en-US" sz="2400" b="1" dirty="0">
                <a:solidFill>
                  <a:srgbClr val="FF0000"/>
                </a:solidFill>
              </a:rPr>
              <a:t>Years having more than 8 days</a:t>
            </a:r>
          </a:p>
        </p:txBody>
      </p:sp>
      <p:sp>
        <p:nvSpPr>
          <p:cNvPr id="4" name="Oval 3"/>
          <p:cNvSpPr/>
          <p:nvPr/>
        </p:nvSpPr>
        <p:spPr>
          <a:xfrm>
            <a:off x="1062568" y="2674286"/>
            <a:ext cx="1820333" cy="6096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902200" y="1816100"/>
            <a:ext cx="3750733" cy="163830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879600" y="2750784"/>
            <a:ext cx="301660" cy="369332"/>
          </a:xfrm>
          <a:prstGeom prst="rect">
            <a:avLst/>
          </a:prstGeom>
          <a:noFill/>
        </p:spPr>
        <p:txBody>
          <a:bodyPr wrap="none" rtlCol="0">
            <a:spAutoFit/>
          </a:bodyPr>
          <a:lstStyle/>
          <a:p>
            <a:r>
              <a:rPr lang="en-US" b="1" dirty="0" smtClean="0">
                <a:solidFill>
                  <a:srgbClr val="FF0000"/>
                </a:solidFill>
              </a:rPr>
              <a:t>2</a:t>
            </a:r>
            <a:endParaRPr lang="en-US" b="1" dirty="0">
              <a:solidFill>
                <a:srgbClr val="FF0000"/>
              </a:solidFill>
            </a:endParaRPr>
          </a:p>
        </p:txBody>
      </p:sp>
      <p:sp>
        <p:nvSpPr>
          <p:cNvPr id="7" name="TextBox 6"/>
          <p:cNvSpPr txBox="1"/>
          <p:nvPr/>
        </p:nvSpPr>
        <p:spPr>
          <a:xfrm>
            <a:off x="6612466" y="2304954"/>
            <a:ext cx="301660" cy="369332"/>
          </a:xfrm>
          <a:prstGeom prst="rect">
            <a:avLst/>
          </a:prstGeom>
          <a:noFill/>
        </p:spPr>
        <p:txBody>
          <a:bodyPr wrap="none" rtlCol="0">
            <a:spAutoFit/>
          </a:bodyPr>
          <a:lstStyle/>
          <a:p>
            <a:r>
              <a:rPr lang="en-US" b="1" dirty="0" smtClean="0">
                <a:solidFill>
                  <a:srgbClr val="FF0000"/>
                </a:solidFill>
              </a:rPr>
              <a:t>7</a:t>
            </a:r>
            <a:endParaRPr lang="en-US" b="1" dirty="0">
              <a:solidFill>
                <a:srgbClr val="FF0000"/>
              </a:solidFill>
            </a:endParaRPr>
          </a:p>
        </p:txBody>
      </p:sp>
      <p:sp>
        <p:nvSpPr>
          <p:cNvPr id="8" name="TextBox 7"/>
          <p:cNvSpPr txBox="1"/>
          <p:nvPr/>
        </p:nvSpPr>
        <p:spPr>
          <a:xfrm>
            <a:off x="6209098" y="1950432"/>
            <a:ext cx="1534870" cy="276999"/>
          </a:xfrm>
          <a:prstGeom prst="rect">
            <a:avLst/>
          </a:prstGeom>
          <a:noFill/>
        </p:spPr>
        <p:txBody>
          <a:bodyPr wrap="none" rtlCol="0">
            <a:spAutoFit/>
          </a:bodyPr>
          <a:lstStyle/>
          <a:p>
            <a:r>
              <a:rPr lang="en-US" sz="1200" dirty="0" smtClean="0">
                <a:solidFill>
                  <a:srgbClr val="708F24"/>
                </a:solidFill>
              </a:rPr>
              <a:t>2010 through Sept 27</a:t>
            </a:r>
            <a:endParaRPr lang="en-US" sz="1200" dirty="0">
              <a:solidFill>
                <a:srgbClr val="708F24"/>
              </a:solidFill>
            </a:endParaRPr>
          </a:p>
        </p:txBody>
      </p:sp>
      <p:sp>
        <p:nvSpPr>
          <p:cNvPr id="10" name="Straight Arrow Connector 9"/>
          <p:cNvSpPr/>
          <p:nvPr/>
        </p:nvSpPr>
        <p:spPr>
          <a:xfrm>
            <a:off x="7680468" y="2135993"/>
            <a:ext cx="511032" cy="150007"/>
          </a:xfrm>
          <a:prstGeom prst="straightConnector1">
            <a:avLst/>
          </a:prstGeom>
          <a:ln>
            <a:solidFill>
              <a:srgbClr val="708F24"/>
            </a:solidFill>
            <a:tailEnd type="arrow"/>
          </a:ln>
        </p:spPr>
        <p:style>
          <a:lnRef idx="2">
            <a:schemeClr val="accent1"/>
          </a:lnRef>
          <a:fillRef idx="0">
            <a:schemeClr val="accent1"/>
          </a:fillRef>
          <a:effectRef idx="1">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1" name="TextBox 10"/>
          <p:cNvSpPr txBox="1"/>
          <p:nvPr/>
        </p:nvSpPr>
        <p:spPr>
          <a:xfrm>
            <a:off x="510293" y="5796002"/>
            <a:ext cx="480307" cy="369332"/>
          </a:xfrm>
          <a:prstGeom prst="rect">
            <a:avLst/>
          </a:prstGeom>
          <a:noFill/>
        </p:spPr>
        <p:txBody>
          <a:bodyPr wrap="none" rtlCol="0">
            <a:spAutoFit/>
          </a:bodyPr>
          <a:lstStyle/>
          <a:p>
            <a:r>
              <a:rPr lang="en-US" b="1" dirty="0" smtClean="0">
                <a:solidFill>
                  <a:srgbClr val="FF0000"/>
                </a:solidFill>
              </a:rPr>
              <a:t>3.7</a:t>
            </a:r>
            <a:endParaRPr lang="en-US" b="1" dirty="0">
              <a:solidFill>
                <a:srgbClr val="FF0000"/>
              </a:solidFill>
            </a:endParaRPr>
          </a:p>
        </p:txBody>
      </p:sp>
      <p:sp>
        <p:nvSpPr>
          <p:cNvPr id="12" name="TextBox 11"/>
          <p:cNvSpPr txBox="1"/>
          <p:nvPr/>
        </p:nvSpPr>
        <p:spPr>
          <a:xfrm>
            <a:off x="8412779" y="5796002"/>
            <a:ext cx="480307" cy="369332"/>
          </a:xfrm>
          <a:prstGeom prst="rect">
            <a:avLst/>
          </a:prstGeom>
          <a:noFill/>
        </p:spPr>
        <p:txBody>
          <a:bodyPr wrap="none" rtlCol="0">
            <a:spAutoFit/>
          </a:bodyPr>
          <a:lstStyle/>
          <a:p>
            <a:r>
              <a:rPr lang="en-US" b="1" dirty="0" smtClean="0">
                <a:solidFill>
                  <a:srgbClr val="FF0000"/>
                </a:solidFill>
              </a:rPr>
              <a:t>5.2</a:t>
            </a:r>
            <a:endParaRPr lang="en-US" b="1" dirty="0">
              <a:solidFill>
                <a:srgbClr val="FF0000"/>
              </a:solidFill>
            </a:endParaRPr>
          </a:p>
        </p:txBody>
      </p:sp>
      <p:cxnSp>
        <p:nvCxnSpPr>
          <p:cNvPr id="13" name="Straight Arrow Connector 12"/>
          <p:cNvCxnSpPr>
            <a:stCxn id="11" idx="0"/>
          </p:cNvCxnSpPr>
          <p:nvPr/>
        </p:nvCxnSpPr>
        <p:spPr>
          <a:xfrm rot="5400000" flipH="1" flipV="1">
            <a:off x="495590" y="5300991"/>
            <a:ext cx="749869" cy="24015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0"/>
          </p:cNvCxnSpPr>
          <p:nvPr/>
        </p:nvCxnSpPr>
        <p:spPr>
          <a:xfrm rot="16200000" flipV="1">
            <a:off x="7818685" y="4961753"/>
            <a:ext cx="1291735" cy="37676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890616" y="5796003"/>
            <a:ext cx="1789852" cy="369332"/>
          </a:xfrm>
          <a:prstGeom prst="rect">
            <a:avLst/>
          </a:prstGeom>
          <a:noFill/>
        </p:spPr>
        <p:txBody>
          <a:bodyPr wrap="square" rtlCol="0">
            <a:spAutoFit/>
          </a:bodyPr>
          <a:lstStyle/>
          <a:p>
            <a:r>
              <a:rPr lang="en-US" b="1" dirty="0" smtClean="0">
                <a:solidFill>
                  <a:srgbClr val="FF0000"/>
                </a:solidFill>
              </a:rPr>
              <a:t>41% Increase</a:t>
            </a:r>
            <a:endParaRPr lang="en-US" b="1" dirty="0">
              <a:solidFill>
                <a:srgbClr val="FF0000"/>
              </a:solidFill>
            </a:endParaRPr>
          </a:p>
        </p:txBody>
      </p:sp>
      <p:sp>
        <p:nvSpPr>
          <p:cNvPr id="21" name="TextBox 20"/>
          <p:cNvSpPr txBox="1"/>
          <p:nvPr/>
        </p:nvSpPr>
        <p:spPr>
          <a:xfrm rot="21247943">
            <a:off x="3121288" y="2566119"/>
            <a:ext cx="1556836" cy="369332"/>
          </a:xfrm>
          <a:prstGeom prst="rect">
            <a:avLst/>
          </a:prstGeom>
          <a:noFill/>
        </p:spPr>
        <p:txBody>
          <a:bodyPr wrap="none" rtlCol="0">
            <a:spAutoFit/>
          </a:bodyPr>
          <a:lstStyle/>
          <a:p>
            <a:r>
              <a:rPr lang="en-US" b="1" dirty="0" smtClean="0">
                <a:solidFill>
                  <a:srgbClr val="FF0000"/>
                </a:solidFill>
              </a:rPr>
              <a:t>350% Increase</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Dew Point Increase.gif"/>
          <p:cNvPicPr>
            <a:picLocks noChangeAspect="1"/>
          </p:cNvPicPr>
          <p:nvPr/>
        </p:nvPicPr>
        <p:blipFill>
          <a:blip r:embed="rId2"/>
          <a:stretch>
            <a:fillRect/>
          </a:stretch>
        </p:blipFill>
        <p:spPr>
          <a:xfrm>
            <a:off x="0" y="1109544"/>
            <a:ext cx="9144000" cy="5748456"/>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9664"/>
            <a:ext cx="8534400" cy="1143000"/>
          </a:xfrm>
        </p:spPr>
        <p:txBody>
          <a:bodyPr>
            <a:normAutofit fontScale="90000"/>
          </a:bodyPr>
          <a:lstStyle/>
          <a:p>
            <a:pPr>
              <a:defRPr/>
            </a:pPr>
            <a:r>
              <a:rPr lang="en-US" sz="3600" dirty="0" smtClean="0"/>
              <a:t>Iowa Agricultural Producers are Managing the Unavoidable:</a:t>
            </a:r>
            <a:endParaRPr lang="en-US" sz="3600" dirty="0"/>
          </a:p>
        </p:txBody>
      </p:sp>
      <p:sp>
        <p:nvSpPr>
          <p:cNvPr id="3" name="Content Placeholder 2"/>
          <p:cNvSpPr>
            <a:spLocks noGrp="1"/>
          </p:cNvSpPr>
          <p:nvPr>
            <p:ph idx="1"/>
          </p:nvPr>
        </p:nvSpPr>
        <p:spPr>
          <a:xfrm>
            <a:off x="1371600" y="2463525"/>
            <a:ext cx="7391400" cy="4013475"/>
          </a:xfrm>
        </p:spPr>
        <p:txBody>
          <a:bodyPr>
            <a:normAutofit fontScale="85000" lnSpcReduction="10000"/>
          </a:bodyPr>
          <a:lstStyle/>
          <a:p>
            <a:pPr>
              <a:buFont typeface="Wingdings" pitchFamily="-112" charset="2"/>
              <a:buChar char=""/>
              <a:defRPr/>
            </a:pPr>
            <a:r>
              <a:rPr lang="en-US" sz="2000" dirty="0" smtClean="0">
                <a:solidFill>
                  <a:srgbClr val="0067AC"/>
                </a:solidFill>
              </a:rPr>
              <a:t>Longer growing season:  </a:t>
            </a:r>
            <a:r>
              <a:rPr lang="en-US" sz="2000" dirty="0" smtClean="0">
                <a:solidFill>
                  <a:srgbClr val="708F24"/>
                </a:solidFill>
              </a:rPr>
              <a:t>plant earlier, plant longer season hybrids, harvest later</a:t>
            </a:r>
          </a:p>
          <a:p>
            <a:pPr>
              <a:buFont typeface="Wingdings" pitchFamily="-112" charset="2"/>
              <a:buChar char=""/>
              <a:defRPr/>
            </a:pPr>
            <a:r>
              <a:rPr lang="en-US" sz="2000" dirty="0" smtClean="0">
                <a:solidFill>
                  <a:srgbClr val="0067AC"/>
                </a:solidFill>
              </a:rPr>
              <a:t>Wetter springs</a:t>
            </a:r>
            <a:r>
              <a:rPr lang="en-US" sz="2000" dirty="0" smtClean="0">
                <a:solidFill>
                  <a:srgbClr val="708F24"/>
                </a:solidFill>
              </a:rPr>
              <a:t>:  larger machinery enables planting in smaller weather windows</a:t>
            </a:r>
          </a:p>
          <a:p>
            <a:pPr>
              <a:buFont typeface="Wingdings" pitchFamily="-112" charset="2"/>
              <a:buChar char=""/>
              <a:defRPr/>
            </a:pPr>
            <a:r>
              <a:rPr lang="en-US" sz="2000" dirty="0" smtClean="0">
                <a:solidFill>
                  <a:srgbClr val="0067AC"/>
                </a:solidFill>
              </a:rPr>
              <a:t>More summer precipitation</a:t>
            </a:r>
            <a:r>
              <a:rPr lang="en-US" sz="2000" dirty="0" smtClean="0">
                <a:solidFill>
                  <a:srgbClr val="708F24"/>
                </a:solidFill>
              </a:rPr>
              <a:t>:  higher planting densities for higher yields</a:t>
            </a:r>
          </a:p>
          <a:p>
            <a:pPr>
              <a:buFont typeface="Wingdings" pitchFamily="-112" charset="2"/>
              <a:buChar char=""/>
              <a:defRPr/>
            </a:pPr>
            <a:r>
              <a:rPr lang="en-US" sz="2000" dirty="0" smtClean="0">
                <a:solidFill>
                  <a:srgbClr val="0067AC"/>
                </a:solidFill>
              </a:rPr>
              <a:t>Wetter springs and summers:  </a:t>
            </a:r>
            <a:r>
              <a:rPr lang="en-US" sz="2000" dirty="0" smtClean="0">
                <a:solidFill>
                  <a:srgbClr val="708F24"/>
                </a:solidFill>
              </a:rPr>
              <a:t>more subsurface drainage tile is being installed, closer spacing, sloped surfaces</a:t>
            </a:r>
          </a:p>
          <a:p>
            <a:pPr>
              <a:buFont typeface="Wingdings" pitchFamily="-112" charset="2"/>
              <a:buChar char=""/>
              <a:defRPr/>
            </a:pPr>
            <a:r>
              <a:rPr lang="en-US" sz="2000" dirty="0" smtClean="0">
                <a:solidFill>
                  <a:srgbClr val="0067AC"/>
                </a:solidFill>
              </a:rPr>
              <a:t>Fewer extreme heat events:  </a:t>
            </a:r>
            <a:r>
              <a:rPr lang="en-US" sz="2000" dirty="0" smtClean="0">
                <a:solidFill>
                  <a:srgbClr val="708F24"/>
                </a:solidFill>
              </a:rPr>
              <a:t>higher planting densities, fewer pollination failures</a:t>
            </a:r>
          </a:p>
          <a:p>
            <a:pPr>
              <a:buFont typeface="Wingdings" pitchFamily="-112" charset="2"/>
              <a:buChar char=""/>
              <a:defRPr/>
            </a:pPr>
            <a:r>
              <a:rPr lang="en-US" sz="2000" dirty="0" smtClean="0">
                <a:solidFill>
                  <a:srgbClr val="0067AC"/>
                </a:solidFill>
              </a:rPr>
              <a:t>Higher humidity:</a:t>
            </a:r>
            <a:r>
              <a:rPr lang="en-US" sz="2000" dirty="0" smtClean="0">
                <a:solidFill>
                  <a:srgbClr val="C2251F"/>
                </a:solidFill>
              </a:rPr>
              <a:t>  </a:t>
            </a:r>
            <a:r>
              <a:rPr lang="en-US" sz="2000" dirty="0" smtClean="0">
                <a:solidFill>
                  <a:srgbClr val="708F24"/>
                </a:solidFill>
              </a:rPr>
              <a:t>more spraying for pathogens favored by moist conditions. more problems with fall crop dry-down, wider bean heads for faster harvest due to shorter harvest period during the daytime.</a:t>
            </a:r>
          </a:p>
          <a:p>
            <a:pPr>
              <a:buFont typeface="Wingdings" pitchFamily="-112" charset="2"/>
              <a:buChar char=""/>
              <a:defRPr/>
            </a:pPr>
            <a:r>
              <a:rPr lang="en-US" sz="2000" dirty="0" smtClean="0">
                <a:solidFill>
                  <a:srgbClr val="0067AC"/>
                </a:solidFill>
              </a:rPr>
              <a:t>Drier autumns:</a:t>
            </a:r>
            <a:r>
              <a:rPr lang="en-US" sz="2000" dirty="0" smtClean="0">
                <a:solidFill>
                  <a:srgbClr val="020F62"/>
                </a:solidFill>
              </a:rPr>
              <a:t>  </a:t>
            </a:r>
            <a:r>
              <a:rPr lang="en-US" sz="2000" dirty="0" smtClean="0">
                <a:solidFill>
                  <a:srgbClr val="708F24"/>
                </a:solidFill>
              </a:rPr>
              <a:t>delay harvest to take advantage of natural dry-down conditions</a:t>
            </a:r>
            <a:r>
              <a:rPr lang="en-US" sz="2400" dirty="0" smtClean="0">
                <a:solidFill>
                  <a:srgbClr val="708F24"/>
                </a:solidFill>
              </a:rPr>
              <a:t> </a:t>
            </a:r>
          </a:p>
          <a:p>
            <a:pPr>
              <a:buFont typeface="Wingdings" pitchFamily="-112" charset="2"/>
              <a:buChar char=""/>
              <a:defRPr/>
            </a:pPr>
            <a:endParaRPr lang="en-US" dirty="0">
              <a:solidFill>
                <a:srgbClr val="C2251F"/>
              </a:solidFill>
            </a:endParaRPr>
          </a:p>
        </p:txBody>
      </p:sp>
      <p:sp>
        <p:nvSpPr>
          <p:cNvPr id="95236" name="TextBox 3"/>
          <p:cNvSpPr txBox="1">
            <a:spLocks noChangeArrowheads="1"/>
          </p:cNvSpPr>
          <p:nvPr/>
        </p:nvSpPr>
        <p:spPr bwMode="auto">
          <a:xfrm>
            <a:off x="1524000" y="6457950"/>
            <a:ext cx="2507806" cy="400050"/>
          </a:xfrm>
          <a:prstGeom prst="rect">
            <a:avLst/>
          </a:prstGeom>
          <a:noFill/>
          <a:ln w="9525">
            <a:noFill/>
            <a:miter lim="800000"/>
            <a:headEnd/>
            <a:tailEnd/>
          </a:ln>
        </p:spPr>
        <p:txBody>
          <a:bodyPr wrap="square">
            <a:prstTxWarp prst="textNoShape">
              <a:avLst/>
            </a:prstTxWarp>
            <a:spAutoFit/>
          </a:bodyPr>
          <a:lstStyle/>
          <a:p>
            <a:pPr algn="ctr"/>
            <a:r>
              <a:rPr lang="en-US" sz="2000" b="1" dirty="0">
                <a:solidFill>
                  <a:srgbClr val="008000"/>
                </a:solidFill>
              </a:rPr>
              <a:t>HIGHER YIELDS!!</a:t>
            </a:r>
          </a:p>
        </p:txBody>
      </p:sp>
      <p:sp>
        <p:nvSpPr>
          <p:cNvPr id="95237" name="Right Arrow 4"/>
          <p:cNvSpPr>
            <a:spLocks noChangeArrowheads="1"/>
          </p:cNvSpPr>
          <p:nvPr/>
        </p:nvSpPr>
        <p:spPr bwMode="auto">
          <a:xfrm>
            <a:off x="457200" y="6477000"/>
            <a:ext cx="977900" cy="381000"/>
          </a:xfrm>
          <a:prstGeom prst="rightArrow">
            <a:avLst>
              <a:gd name="adj1" fmla="val 50000"/>
              <a:gd name="adj2" fmla="val 50026"/>
            </a:avLst>
          </a:prstGeom>
          <a:solidFill>
            <a:srgbClr val="008000"/>
          </a:solidFill>
          <a:ln w="9525">
            <a:solidFill>
              <a:srgbClr val="800000"/>
            </a:solidFill>
            <a:round/>
            <a:headEnd/>
            <a:tailEnd/>
          </a:ln>
        </p:spPr>
        <p:txBody>
          <a:bodyPr>
            <a:prstTxWarp prst="textNoShape">
              <a:avLst/>
            </a:prstTxWarp>
          </a:bodyPr>
          <a:lstStyle/>
          <a:p>
            <a:pPr eaLnBrk="0" hangingPunct="0"/>
            <a:endParaRPr lang="en-US"/>
          </a:p>
        </p:txBody>
      </p:sp>
      <p:sp>
        <p:nvSpPr>
          <p:cNvPr id="95238" name="TextBox 5"/>
          <p:cNvSpPr txBox="1">
            <a:spLocks noChangeArrowheads="1"/>
          </p:cNvSpPr>
          <p:nvPr/>
        </p:nvSpPr>
        <p:spPr bwMode="auto">
          <a:xfrm flipH="1">
            <a:off x="3883850" y="6457950"/>
            <a:ext cx="4879150" cy="369332"/>
          </a:xfrm>
          <a:prstGeom prst="rect">
            <a:avLst/>
          </a:prstGeom>
          <a:noFill/>
          <a:ln w="9525">
            <a:noFill/>
            <a:miter lim="800000"/>
            <a:headEnd/>
            <a:tailEnd/>
          </a:ln>
        </p:spPr>
        <p:txBody>
          <a:bodyPr wrap="square">
            <a:prstTxWarp prst="textNoShape">
              <a:avLst/>
            </a:prstTxWarp>
            <a:spAutoFit/>
          </a:bodyPr>
          <a:lstStyle/>
          <a:p>
            <a:pPr algn="ctr"/>
            <a:r>
              <a:rPr lang="en-US" sz="1800" dirty="0">
                <a:solidFill>
                  <a:srgbClr val="008000"/>
                </a:solidFill>
              </a:rPr>
              <a:t>Is it genetics or climate?  Likely some of each.</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885058" y="2424716"/>
            <a:ext cx="7561478" cy="2800767"/>
          </a:xfrm>
          <a:prstGeom prst="rect">
            <a:avLst/>
          </a:prstGeom>
          <a:noFill/>
        </p:spPr>
        <p:txBody>
          <a:bodyPr wrap="square" rtlCol="0">
            <a:spAutoFit/>
          </a:bodyPr>
          <a:lstStyle/>
          <a:p>
            <a:pPr algn="ctr"/>
            <a:r>
              <a:rPr lang="en-US" sz="4400" b="1" dirty="0" smtClean="0">
                <a:solidFill>
                  <a:srgbClr val="0067AC"/>
                </a:solidFill>
              </a:rPr>
              <a:t>Avoiding the Unmanageable :</a:t>
            </a:r>
          </a:p>
          <a:p>
            <a:pPr algn="ctr"/>
            <a:endParaRPr lang="en-US" sz="4400" b="1" dirty="0" smtClean="0">
              <a:solidFill>
                <a:srgbClr val="0067AC"/>
              </a:solidFill>
            </a:endParaRPr>
          </a:p>
          <a:p>
            <a:pPr algn="ctr"/>
            <a:r>
              <a:rPr lang="en-US" sz="4400" b="1" dirty="0" smtClean="0">
                <a:solidFill>
                  <a:srgbClr val="0067AC"/>
                </a:solidFill>
              </a:rPr>
              <a:t>Mitigating Impacts of Global Climate Change</a:t>
            </a:r>
            <a:endParaRPr lang="en-US" sz="4400" b="1" dirty="0">
              <a:solidFill>
                <a:srgbClr val="0067AC"/>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4" name="Content Placeholder 3" descr="Slide4.gif"/>
          <p:cNvPicPr>
            <a:picLocks noGrp="1" noChangeAspect="1"/>
          </p:cNvPicPr>
          <p:nvPr>
            <p:ph idx="1"/>
          </p:nvPr>
        </p:nvPicPr>
        <p:blipFill>
          <a:blip r:embed="rId2"/>
          <a:srcRect l="-20833" r="-20833"/>
          <a:stretch>
            <a:fillRect/>
          </a:stretch>
        </p:blipFill>
        <p:spPr>
          <a:xfrm>
            <a:off x="-1905000" y="0"/>
            <a:ext cx="12954000" cy="6858000"/>
          </a:xfrm>
        </p:spPr>
      </p:pic>
      <p:sp>
        <p:nvSpPr>
          <p:cNvPr id="105476" name="TextBox 4"/>
          <p:cNvSpPr txBox="1">
            <a:spLocks noChangeArrowheads="1"/>
          </p:cNvSpPr>
          <p:nvPr/>
        </p:nvSpPr>
        <p:spPr bwMode="auto">
          <a:xfrm>
            <a:off x="2286000" y="838200"/>
            <a:ext cx="4033838" cy="369888"/>
          </a:xfrm>
          <a:prstGeom prst="rect">
            <a:avLst/>
          </a:prstGeom>
          <a:noFill/>
          <a:ln w="9525">
            <a:noFill/>
            <a:miter lim="800000"/>
            <a:headEnd/>
            <a:tailEnd/>
          </a:ln>
        </p:spPr>
        <p:txBody>
          <a:bodyPr wrap="none">
            <a:prstTxWarp prst="textNoShape">
              <a:avLst/>
            </a:prstTxWarp>
            <a:spAutoFit/>
          </a:bodyPr>
          <a:lstStyle/>
          <a:p>
            <a:r>
              <a:rPr lang="en-US" sz="1800">
                <a:solidFill>
                  <a:srgbClr val="B21524"/>
                </a:solidFill>
              </a:rPr>
              <a:t>Rise in global mean temperature (</a:t>
            </a:r>
            <a:r>
              <a:rPr lang="en-US" sz="1800" baseline="30000">
                <a:solidFill>
                  <a:srgbClr val="B21524"/>
                </a:solidFill>
              </a:rPr>
              <a:t>o</a:t>
            </a:r>
            <a:r>
              <a:rPr lang="en-US" sz="1800">
                <a:solidFill>
                  <a:srgbClr val="B21524"/>
                </a:solidFill>
              </a:rPr>
              <a:t>C)</a:t>
            </a:r>
          </a:p>
        </p:txBody>
      </p:sp>
      <p:cxnSp>
        <p:nvCxnSpPr>
          <p:cNvPr id="105477" name="Straight Arrow Connector 5"/>
          <p:cNvCxnSpPr>
            <a:cxnSpLocks noChangeShapeType="1"/>
          </p:cNvCxnSpPr>
          <p:nvPr/>
        </p:nvCxnSpPr>
        <p:spPr bwMode="auto">
          <a:xfrm rot="5400000">
            <a:off x="3928269" y="1329531"/>
            <a:ext cx="381000" cy="7938"/>
          </a:xfrm>
          <a:prstGeom prst="straightConnector1">
            <a:avLst/>
          </a:prstGeom>
          <a:noFill/>
          <a:ln w="38100">
            <a:solidFill>
              <a:srgbClr val="B21524"/>
            </a:solidFill>
            <a:round/>
            <a:headEnd/>
            <a:tailEnd type="arrow" w="med" len="med"/>
          </a:ln>
        </p:spPr>
      </p:cxn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4" name="Content Placeholder 3" descr="Slide5.gif"/>
          <p:cNvPicPr>
            <a:picLocks noGrp="1" noChangeAspect="1"/>
          </p:cNvPicPr>
          <p:nvPr>
            <p:ph idx="1"/>
          </p:nvPr>
        </p:nvPicPr>
        <p:blipFill>
          <a:blip r:embed="rId2"/>
          <a:srcRect l="-20833" r="-20833"/>
          <a:stretch>
            <a:fillRect/>
          </a:stretch>
        </p:blipFill>
        <p:spPr>
          <a:xfrm>
            <a:off x="-1905000" y="0"/>
            <a:ext cx="12954000" cy="6858000"/>
          </a:xfrm>
        </p:spPr>
      </p:pic>
      <p:sp>
        <p:nvSpPr>
          <p:cNvPr id="106500" name="TextBox 4"/>
          <p:cNvSpPr txBox="1">
            <a:spLocks noChangeArrowheads="1"/>
          </p:cNvSpPr>
          <p:nvPr/>
        </p:nvSpPr>
        <p:spPr bwMode="auto">
          <a:xfrm>
            <a:off x="2286000" y="838200"/>
            <a:ext cx="4033838" cy="369888"/>
          </a:xfrm>
          <a:prstGeom prst="rect">
            <a:avLst/>
          </a:prstGeom>
          <a:noFill/>
          <a:ln w="9525">
            <a:noFill/>
            <a:miter lim="800000"/>
            <a:headEnd/>
            <a:tailEnd/>
          </a:ln>
        </p:spPr>
        <p:txBody>
          <a:bodyPr wrap="none">
            <a:prstTxWarp prst="textNoShape">
              <a:avLst/>
            </a:prstTxWarp>
            <a:spAutoFit/>
          </a:bodyPr>
          <a:lstStyle/>
          <a:p>
            <a:r>
              <a:rPr lang="en-US" sz="1800">
                <a:solidFill>
                  <a:srgbClr val="B21524"/>
                </a:solidFill>
              </a:rPr>
              <a:t>Rise in global mean temperature (</a:t>
            </a:r>
            <a:r>
              <a:rPr lang="en-US" sz="1800" baseline="30000">
                <a:solidFill>
                  <a:srgbClr val="B21524"/>
                </a:solidFill>
              </a:rPr>
              <a:t>o</a:t>
            </a:r>
            <a:r>
              <a:rPr lang="en-US" sz="1800">
                <a:solidFill>
                  <a:srgbClr val="B21524"/>
                </a:solidFill>
              </a:rPr>
              <a:t>C)</a:t>
            </a:r>
          </a:p>
        </p:txBody>
      </p:sp>
      <p:cxnSp>
        <p:nvCxnSpPr>
          <p:cNvPr id="106501" name="Straight Arrow Connector 5"/>
          <p:cNvCxnSpPr>
            <a:cxnSpLocks noChangeShapeType="1"/>
          </p:cNvCxnSpPr>
          <p:nvPr/>
        </p:nvCxnSpPr>
        <p:spPr bwMode="auto">
          <a:xfrm rot="5400000">
            <a:off x="3928269" y="1329531"/>
            <a:ext cx="381000" cy="7938"/>
          </a:xfrm>
          <a:prstGeom prst="straightConnector1">
            <a:avLst/>
          </a:prstGeom>
          <a:noFill/>
          <a:ln w="38100">
            <a:solidFill>
              <a:srgbClr val="B21524"/>
            </a:solidFill>
            <a:round/>
            <a:headEnd/>
            <a:tailEnd type="arrow" w="med" len="med"/>
          </a:ln>
        </p:spPr>
      </p:cxn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descr="AR4-SREStempProj"/>
          <p:cNvPicPr>
            <a:picLocks noChangeAspect="1" noChangeArrowheads="1"/>
          </p:cNvPicPr>
          <p:nvPr/>
        </p:nvPicPr>
        <p:blipFill>
          <a:blip r:embed="rId3"/>
          <a:srcRect/>
          <a:stretch>
            <a:fillRect/>
          </a:stretch>
        </p:blipFill>
        <p:spPr bwMode="auto">
          <a:xfrm>
            <a:off x="0" y="0"/>
            <a:ext cx="9144000" cy="6553200"/>
          </a:xfrm>
          <a:prstGeom prst="rect">
            <a:avLst/>
          </a:prstGeom>
          <a:noFill/>
          <a:ln w="9525">
            <a:noFill/>
            <a:miter lim="800000"/>
            <a:headEnd/>
            <a:tailEnd/>
          </a:ln>
        </p:spPr>
      </p:pic>
      <p:sp>
        <p:nvSpPr>
          <p:cNvPr id="113667" name="Text Box 3"/>
          <p:cNvSpPr txBox="1">
            <a:spLocks noChangeArrowheads="1"/>
          </p:cNvSpPr>
          <p:nvPr/>
        </p:nvSpPr>
        <p:spPr bwMode="auto">
          <a:xfrm>
            <a:off x="0" y="6521450"/>
            <a:ext cx="9144000" cy="336550"/>
          </a:xfrm>
          <a:prstGeom prst="rect">
            <a:avLst/>
          </a:prstGeom>
          <a:solidFill>
            <a:schemeClr val="bg1"/>
          </a:solidFill>
          <a:ln w="12700">
            <a:noFill/>
            <a:miter lim="800000"/>
            <a:headEnd/>
            <a:tailEnd/>
          </a:ln>
        </p:spPr>
        <p:txBody>
          <a:bodyPr>
            <a:prstTxWarp prst="textNoShape">
              <a:avLst/>
            </a:prstTxWarp>
            <a:spAutoFit/>
          </a:bodyPr>
          <a:lstStyle/>
          <a:p>
            <a:pPr>
              <a:spcBef>
                <a:spcPct val="50000"/>
              </a:spcBef>
            </a:pPr>
            <a:r>
              <a:rPr lang="en-US" sz="1600">
                <a:solidFill>
                  <a:srgbClr val="AA0000"/>
                </a:solidFill>
              </a:rPr>
              <a:t>IPCC Fourth Assessment Report Summary for Policy Makers</a:t>
            </a:r>
          </a:p>
        </p:txBody>
      </p:sp>
      <p:cxnSp>
        <p:nvCxnSpPr>
          <p:cNvPr id="113668" name="Straight Connector 11"/>
          <p:cNvCxnSpPr>
            <a:cxnSpLocks noChangeShapeType="1"/>
          </p:cNvCxnSpPr>
          <p:nvPr/>
        </p:nvCxnSpPr>
        <p:spPr bwMode="auto">
          <a:xfrm>
            <a:off x="1371600" y="3886200"/>
            <a:ext cx="4953000" cy="1588"/>
          </a:xfrm>
          <a:prstGeom prst="line">
            <a:avLst/>
          </a:prstGeom>
          <a:noFill/>
          <a:ln w="57150">
            <a:solidFill>
              <a:srgbClr val="708F24"/>
            </a:solidFill>
            <a:round/>
            <a:headEnd/>
            <a:tailEnd/>
          </a:ln>
        </p:spPr>
      </p:cxnSp>
      <p:sp>
        <p:nvSpPr>
          <p:cNvPr id="113669" name="Rectangle 12"/>
          <p:cNvSpPr>
            <a:spLocks noChangeArrowheads="1"/>
          </p:cNvSpPr>
          <p:nvPr/>
        </p:nvSpPr>
        <p:spPr bwMode="auto">
          <a:xfrm>
            <a:off x="4724400" y="4648200"/>
            <a:ext cx="914400" cy="914400"/>
          </a:xfrm>
          <a:prstGeom prst="rect">
            <a:avLst/>
          </a:prstGeom>
          <a:solidFill>
            <a:schemeClr val="bg1"/>
          </a:solidFill>
          <a:ln w="9525">
            <a:noFill/>
            <a:round/>
            <a:headEnd/>
            <a:tailEnd/>
          </a:ln>
        </p:spPr>
        <p:txBody>
          <a:bodyPr>
            <a:prstTxWarp prst="textNoShape">
              <a:avLst/>
            </a:prstTxWarp>
          </a:bodyPr>
          <a:lstStyle/>
          <a:p>
            <a:pPr eaLnBrk="0" hangingPunct="0"/>
            <a:endParaRPr lang="en-US"/>
          </a:p>
        </p:txBody>
      </p:sp>
      <p:sp>
        <p:nvSpPr>
          <p:cNvPr id="113670" name="TextBox 13"/>
          <p:cNvSpPr txBox="1">
            <a:spLocks noChangeArrowheads="1"/>
          </p:cNvSpPr>
          <p:nvPr/>
        </p:nvSpPr>
        <p:spPr bwMode="auto">
          <a:xfrm>
            <a:off x="1600200" y="2590800"/>
            <a:ext cx="3659976" cy="584776"/>
          </a:xfrm>
          <a:prstGeom prst="rect">
            <a:avLst/>
          </a:prstGeom>
          <a:noFill/>
          <a:ln w="9525">
            <a:noFill/>
            <a:miter lim="800000"/>
            <a:headEnd/>
            <a:tailEnd/>
          </a:ln>
        </p:spPr>
        <p:txBody>
          <a:bodyPr wrap="none">
            <a:prstTxWarp prst="textNoShape">
              <a:avLst/>
            </a:prstTxWarp>
            <a:spAutoFit/>
          </a:bodyPr>
          <a:lstStyle/>
          <a:p>
            <a:r>
              <a:rPr lang="en-US" sz="1600" b="1" dirty="0">
                <a:solidFill>
                  <a:srgbClr val="708F24"/>
                </a:solidFill>
              </a:rPr>
              <a:t>Limit to avoid “dangerous anthropogenic </a:t>
            </a:r>
          </a:p>
          <a:p>
            <a:r>
              <a:rPr lang="en-US" sz="1600" b="1" dirty="0">
                <a:solidFill>
                  <a:srgbClr val="708F24"/>
                </a:solidFill>
              </a:rPr>
              <a:t>Interference” with the climate system</a:t>
            </a:r>
          </a:p>
        </p:txBody>
      </p:sp>
      <p:cxnSp>
        <p:nvCxnSpPr>
          <p:cNvPr id="113671" name="Straight Arrow Connector 15"/>
          <p:cNvCxnSpPr>
            <a:cxnSpLocks noChangeShapeType="1"/>
          </p:cNvCxnSpPr>
          <p:nvPr/>
        </p:nvCxnSpPr>
        <p:spPr bwMode="auto">
          <a:xfrm rot="16200000" flipH="1">
            <a:off x="2057400" y="3429000"/>
            <a:ext cx="609600" cy="304800"/>
          </a:xfrm>
          <a:prstGeom prst="straightConnector1">
            <a:avLst/>
          </a:prstGeom>
          <a:noFill/>
          <a:ln w="38100">
            <a:solidFill>
              <a:srgbClr val="708F24"/>
            </a:solidFill>
            <a:round/>
            <a:headEnd/>
            <a:tailEnd type="arrow" w="med" len="med"/>
          </a:ln>
        </p:spPr>
      </p:cxnSp>
      <p:sp>
        <p:nvSpPr>
          <p:cNvPr id="113672" name="Text Box 5"/>
          <p:cNvSpPr txBox="1">
            <a:spLocks noChangeArrowheads="1"/>
          </p:cNvSpPr>
          <p:nvPr/>
        </p:nvSpPr>
        <p:spPr bwMode="auto">
          <a:xfrm>
            <a:off x="2819400" y="533400"/>
            <a:ext cx="2438400" cy="369888"/>
          </a:xfrm>
          <a:prstGeom prst="rect">
            <a:avLst/>
          </a:prstGeom>
          <a:noFill/>
          <a:ln w="12700">
            <a:noFill/>
            <a:miter lim="800000"/>
            <a:headEnd/>
            <a:tailEnd/>
          </a:ln>
        </p:spPr>
        <p:txBody>
          <a:bodyPr>
            <a:prstTxWarp prst="textNoShape">
              <a:avLst/>
            </a:prstTxWarp>
            <a:spAutoFit/>
          </a:bodyPr>
          <a:lstStyle/>
          <a:p>
            <a:pPr>
              <a:spcBef>
                <a:spcPct val="50000"/>
              </a:spcBef>
            </a:pPr>
            <a:r>
              <a:rPr lang="en-US" sz="1800">
                <a:solidFill>
                  <a:srgbClr val="B21524"/>
                </a:solidFill>
              </a:rPr>
              <a:t>Energy intensive</a:t>
            </a:r>
          </a:p>
        </p:txBody>
      </p:sp>
      <p:sp>
        <p:nvSpPr>
          <p:cNvPr id="113673" name="Text Box 4"/>
          <p:cNvSpPr txBox="1">
            <a:spLocks noChangeArrowheads="1"/>
          </p:cNvSpPr>
          <p:nvPr/>
        </p:nvSpPr>
        <p:spPr bwMode="auto">
          <a:xfrm>
            <a:off x="2819400" y="838200"/>
            <a:ext cx="3276600" cy="369888"/>
          </a:xfrm>
          <a:prstGeom prst="rect">
            <a:avLst/>
          </a:prstGeom>
          <a:noFill/>
          <a:ln w="12700">
            <a:noFill/>
            <a:miter lim="800000"/>
            <a:headEnd/>
            <a:tailEnd/>
          </a:ln>
        </p:spPr>
        <p:txBody>
          <a:bodyPr>
            <a:prstTxWarp prst="textNoShape">
              <a:avLst/>
            </a:prstTxWarp>
            <a:spAutoFit/>
          </a:bodyPr>
          <a:lstStyle/>
          <a:p>
            <a:pPr>
              <a:spcBef>
                <a:spcPct val="50000"/>
              </a:spcBef>
            </a:pPr>
            <a:r>
              <a:rPr lang="en-US" sz="1800">
                <a:solidFill>
                  <a:srgbClr val="008000"/>
                </a:solidFill>
              </a:rPr>
              <a:t>Balanced fuel sources</a:t>
            </a:r>
          </a:p>
        </p:txBody>
      </p:sp>
      <p:sp>
        <p:nvSpPr>
          <p:cNvPr id="113674" name="Text Box 6"/>
          <p:cNvSpPr txBox="1">
            <a:spLocks noChangeArrowheads="1"/>
          </p:cNvSpPr>
          <p:nvPr/>
        </p:nvSpPr>
        <p:spPr bwMode="auto">
          <a:xfrm>
            <a:off x="2819400" y="1066800"/>
            <a:ext cx="3200400" cy="369888"/>
          </a:xfrm>
          <a:prstGeom prst="rect">
            <a:avLst/>
          </a:prstGeom>
          <a:noFill/>
          <a:ln w="12700">
            <a:noFill/>
            <a:miter lim="800000"/>
            <a:headEnd/>
            <a:tailEnd/>
          </a:ln>
        </p:spPr>
        <p:txBody>
          <a:bodyPr>
            <a:prstTxWarp prst="textNoShape">
              <a:avLst/>
            </a:prstTxWarp>
            <a:spAutoFit/>
          </a:bodyPr>
          <a:lstStyle/>
          <a:p>
            <a:pPr>
              <a:spcBef>
                <a:spcPct val="50000"/>
              </a:spcBef>
            </a:pPr>
            <a:r>
              <a:rPr lang="en-US" sz="1800">
                <a:solidFill>
                  <a:srgbClr val="000090"/>
                </a:solidFill>
              </a:rPr>
              <a:t>More environmentally friendly</a:t>
            </a:r>
          </a:p>
        </p:txBody>
      </p:sp>
      <p:cxnSp>
        <p:nvCxnSpPr>
          <p:cNvPr id="113675" name="Straight Arrow Connector 14"/>
          <p:cNvCxnSpPr>
            <a:cxnSpLocks noChangeShapeType="1"/>
          </p:cNvCxnSpPr>
          <p:nvPr/>
        </p:nvCxnSpPr>
        <p:spPr bwMode="auto">
          <a:xfrm rot="5400000">
            <a:off x="877888" y="4533900"/>
            <a:ext cx="1293812" cy="1588"/>
          </a:xfrm>
          <a:prstGeom prst="straightConnector1">
            <a:avLst/>
          </a:prstGeom>
          <a:noFill/>
          <a:ln w="57150">
            <a:solidFill>
              <a:srgbClr val="B21524"/>
            </a:solidFill>
            <a:round/>
            <a:headEnd type="arrow" w="med" len="med"/>
            <a:tailEnd type="arrow" w="med" len="med"/>
          </a:ln>
        </p:spPr>
      </p:cxnSp>
      <p:sp>
        <p:nvSpPr>
          <p:cNvPr id="113676" name="TextBox 21"/>
          <p:cNvSpPr txBox="1">
            <a:spLocks noChangeArrowheads="1"/>
          </p:cNvSpPr>
          <p:nvPr/>
        </p:nvSpPr>
        <p:spPr bwMode="auto">
          <a:xfrm>
            <a:off x="1600200" y="4267200"/>
            <a:ext cx="1422400" cy="461963"/>
          </a:xfrm>
          <a:prstGeom prst="rect">
            <a:avLst/>
          </a:prstGeom>
          <a:noFill/>
          <a:ln w="9525">
            <a:noFill/>
            <a:miter lim="800000"/>
            <a:headEnd/>
            <a:tailEnd/>
          </a:ln>
        </p:spPr>
        <p:txBody>
          <a:bodyPr wrap="none">
            <a:prstTxWarp prst="textNoShape">
              <a:avLst/>
            </a:prstTxWarp>
            <a:spAutoFit/>
          </a:bodyPr>
          <a:lstStyle/>
          <a:p>
            <a:r>
              <a:rPr lang="en-US" b="1">
                <a:solidFill>
                  <a:srgbClr val="B21524"/>
                </a:solidFill>
              </a:rPr>
              <a:t>2</a:t>
            </a:r>
            <a:r>
              <a:rPr lang="en-US" b="1" baseline="30000">
                <a:solidFill>
                  <a:srgbClr val="B21524"/>
                </a:solidFill>
              </a:rPr>
              <a:t>o</a:t>
            </a:r>
            <a:r>
              <a:rPr lang="en-US" b="1">
                <a:solidFill>
                  <a:srgbClr val="B21524"/>
                </a:solidFill>
              </a:rPr>
              <a:t>C limit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9570" name="Picture 2" descr="co2cat2_I"/>
          <p:cNvPicPr>
            <a:picLocks noChangeAspect="1" noChangeArrowheads="1"/>
          </p:cNvPicPr>
          <p:nvPr/>
        </p:nvPicPr>
        <p:blipFill>
          <a:blip r:embed="rId3"/>
          <a:srcRect/>
          <a:stretch>
            <a:fillRect/>
          </a:stretch>
        </p:blipFill>
        <p:spPr bwMode="auto">
          <a:xfrm>
            <a:off x="-26988" y="2286000"/>
            <a:ext cx="9018588" cy="4724400"/>
          </a:xfrm>
          <a:prstGeom prst="rect">
            <a:avLst/>
          </a:prstGeom>
          <a:noFill/>
          <a:ln w="9525">
            <a:noFill/>
            <a:miter lim="800000"/>
            <a:headEnd/>
            <a:tailEnd/>
          </a:ln>
        </p:spPr>
      </p:pic>
      <p:sp>
        <p:nvSpPr>
          <p:cNvPr id="2574339" name="Rectangle 3"/>
          <p:cNvSpPr>
            <a:spLocks noGrp="1" noChangeArrowheads="1"/>
          </p:cNvSpPr>
          <p:nvPr>
            <p:ph type="title"/>
          </p:nvPr>
        </p:nvSpPr>
        <p:spPr>
          <a:xfrm>
            <a:off x="0" y="423363"/>
            <a:ext cx="9144000" cy="1419225"/>
          </a:xfrm>
        </p:spPr>
        <p:txBody>
          <a:bodyPr/>
          <a:lstStyle/>
          <a:p>
            <a:pPr algn="ctr">
              <a:defRPr/>
            </a:pPr>
            <a:r>
              <a:rPr lang="en-US" sz="4000" b="1" dirty="0"/>
              <a:t>Long-Term Stabilization Profiles</a:t>
            </a:r>
          </a:p>
        </p:txBody>
      </p:sp>
      <p:sp>
        <p:nvSpPr>
          <p:cNvPr id="2574347" name="Text Box 11"/>
          <p:cNvSpPr txBox="1">
            <a:spLocks noChangeArrowheads="1"/>
          </p:cNvSpPr>
          <p:nvPr/>
        </p:nvSpPr>
        <p:spPr bwMode="auto">
          <a:xfrm>
            <a:off x="7038975" y="2309813"/>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8241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A2</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2574348" name="Text Box 12"/>
          <p:cNvSpPr txBox="1">
            <a:spLocks noChangeArrowheads="1"/>
          </p:cNvSpPr>
          <p:nvPr/>
        </p:nvSpPr>
        <p:spPr bwMode="auto">
          <a:xfrm>
            <a:off x="7054850" y="3883025"/>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0080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B1</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109574" name="TextBox 12"/>
          <p:cNvSpPr txBox="1">
            <a:spLocks noChangeArrowheads="1"/>
          </p:cNvSpPr>
          <p:nvPr/>
        </p:nvSpPr>
        <p:spPr bwMode="auto">
          <a:xfrm>
            <a:off x="0" y="6534150"/>
            <a:ext cx="8153400" cy="323850"/>
          </a:xfrm>
          <a:prstGeom prst="rect">
            <a:avLst/>
          </a:prstGeom>
          <a:noFill/>
          <a:ln w="9525">
            <a:noFill/>
            <a:miter lim="800000"/>
            <a:headEnd/>
            <a:tailEnd/>
          </a:ln>
        </p:spPr>
        <p:txBody>
          <a:bodyPr>
            <a:prstTxWarp prst="textNoShape">
              <a:avLst/>
            </a:prstTxWarp>
            <a:spAutoFit/>
          </a:bodyPr>
          <a:lstStyle/>
          <a:p>
            <a:pPr>
              <a:lnSpc>
                <a:spcPct val="80000"/>
              </a:lnSpc>
            </a:pPr>
            <a:r>
              <a:rPr lang="en-US" sz="1800">
                <a:solidFill>
                  <a:srgbClr val="B21524"/>
                </a:solidFill>
                <a:ea typeface="Arial" pitchFamily="34" charset="0"/>
                <a:cs typeface="Arial" pitchFamily="34" charset="0"/>
              </a:rPr>
              <a:t>Nebojš</a:t>
            </a:r>
            <a:r>
              <a:rPr lang="en-US" sz="1800">
                <a:solidFill>
                  <a:srgbClr val="B21524"/>
                </a:solidFill>
                <a:ea typeface="Times New Roman" pitchFamily="34" charset="0"/>
                <a:cs typeface="Times New Roman" pitchFamily="34" charset="0"/>
              </a:rPr>
              <a:t>a Naki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enovi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 IIASA, Vienna</a:t>
            </a:r>
            <a:endParaRPr lang="en-US" sz="1800">
              <a:solidFill>
                <a:srgbClr val="B21524"/>
              </a:solidFill>
              <a:ea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9570" name="Picture 2" descr="co2cat2_I"/>
          <p:cNvPicPr>
            <a:picLocks noChangeAspect="1" noChangeArrowheads="1"/>
          </p:cNvPicPr>
          <p:nvPr/>
        </p:nvPicPr>
        <p:blipFill>
          <a:blip r:embed="rId3"/>
          <a:srcRect/>
          <a:stretch>
            <a:fillRect/>
          </a:stretch>
        </p:blipFill>
        <p:spPr bwMode="auto">
          <a:xfrm>
            <a:off x="-26988" y="2286000"/>
            <a:ext cx="9018588" cy="4724400"/>
          </a:xfrm>
          <a:prstGeom prst="rect">
            <a:avLst/>
          </a:prstGeom>
          <a:noFill/>
          <a:ln w="9525">
            <a:noFill/>
            <a:miter lim="800000"/>
            <a:headEnd/>
            <a:tailEnd/>
          </a:ln>
        </p:spPr>
      </p:pic>
      <p:sp>
        <p:nvSpPr>
          <p:cNvPr id="2574339" name="Rectangle 3"/>
          <p:cNvSpPr>
            <a:spLocks noGrp="1" noChangeArrowheads="1"/>
          </p:cNvSpPr>
          <p:nvPr>
            <p:ph type="title"/>
          </p:nvPr>
        </p:nvSpPr>
        <p:spPr>
          <a:xfrm>
            <a:off x="0" y="423363"/>
            <a:ext cx="9144000" cy="1419225"/>
          </a:xfrm>
        </p:spPr>
        <p:txBody>
          <a:bodyPr/>
          <a:lstStyle/>
          <a:p>
            <a:pPr algn="ctr">
              <a:defRPr/>
            </a:pPr>
            <a:r>
              <a:rPr lang="en-US" sz="4000" b="1" dirty="0"/>
              <a:t>Long-Term Stabilization Profiles</a:t>
            </a:r>
          </a:p>
        </p:txBody>
      </p:sp>
      <p:sp>
        <p:nvSpPr>
          <p:cNvPr id="2574347" name="Text Box 11"/>
          <p:cNvSpPr txBox="1">
            <a:spLocks noChangeArrowheads="1"/>
          </p:cNvSpPr>
          <p:nvPr/>
        </p:nvSpPr>
        <p:spPr bwMode="auto">
          <a:xfrm>
            <a:off x="7038975" y="2309813"/>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8241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A2</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2574348" name="Text Box 12"/>
          <p:cNvSpPr txBox="1">
            <a:spLocks noChangeArrowheads="1"/>
          </p:cNvSpPr>
          <p:nvPr/>
        </p:nvSpPr>
        <p:spPr bwMode="auto">
          <a:xfrm>
            <a:off x="7054850" y="3883025"/>
            <a:ext cx="900113" cy="4572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a:solidFill>
                  <a:srgbClr val="00800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B1</a:t>
            </a:r>
            <a:r>
              <a:rPr lang="en-US">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a:t>
            </a:r>
          </a:p>
        </p:txBody>
      </p:sp>
      <p:sp>
        <p:nvSpPr>
          <p:cNvPr id="109574" name="TextBox 12"/>
          <p:cNvSpPr txBox="1">
            <a:spLocks noChangeArrowheads="1"/>
          </p:cNvSpPr>
          <p:nvPr/>
        </p:nvSpPr>
        <p:spPr bwMode="auto">
          <a:xfrm>
            <a:off x="0" y="6534150"/>
            <a:ext cx="8153400" cy="323850"/>
          </a:xfrm>
          <a:prstGeom prst="rect">
            <a:avLst/>
          </a:prstGeom>
          <a:noFill/>
          <a:ln w="9525">
            <a:noFill/>
            <a:miter lim="800000"/>
            <a:headEnd/>
            <a:tailEnd/>
          </a:ln>
        </p:spPr>
        <p:txBody>
          <a:bodyPr>
            <a:prstTxWarp prst="textNoShape">
              <a:avLst/>
            </a:prstTxWarp>
            <a:spAutoFit/>
          </a:bodyPr>
          <a:lstStyle/>
          <a:p>
            <a:pPr>
              <a:lnSpc>
                <a:spcPct val="80000"/>
              </a:lnSpc>
            </a:pPr>
            <a:r>
              <a:rPr lang="en-US" sz="1800">
                <a:solidFill>
                  <a:srgbClr val="B21524"/>
                </a:solidFill>
                <a:ea typeface="Arial" pitchFamily="34" charset="0"/>
                <a:cs typeface="Arial" pitchFamily="34" charset="0"/>
              </a:rPr>
              <a:t>Nebojš</a:t>
            </a:r>
            <a:r>
              <a:rPr lang="en-US" sz="1800">
                <a:solidFill>
                  <a:srgbClr val="B21524"/>
                </a:solidFill>
                <a:ea typeface="Times New Roman" pitchFamily="34" charset="0"/>
                <a:cs typeface="Times New Roman" pitchFamily="34" charset="0"/>
              </a:rPr>
              <a:t>a Naki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enovi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 IIASA, Vienna</a:t>
            </a:r>
            <a:endParaRPr lang="en-US" sz="1800">
              <a:solidFill>
                <a:srgbClr val="B21524"/>
              </a:solidFill>
              <a:ea typeface="Arial" pitchFamily="34" charset="0"/>
              <a:cs typeface="Arial" pitchFamily="34" charset="0"/>
            </a:endParaRPr>
          </a:p>
        </p:txBody>
      </p:sp>
      <p:sp>
        <p:nvSpPr>
          <p:cNvPr id="109575" name="Rectangle 6"/>
          <p:cNvSpPr>
            <a:spLocks noChangeArrowheads="1"/>
          </p:cNvSpPr>
          <p:nvPr/>
        </p:nvSpPr>
        <p:spPr bwMode="auto">
          <a:xfrm>
            <a:off x="3886200" y="2559050"/>
            <a:ext cx="2667000" cy="1447800"/>
          </a:xfrm>
          <a:prstGeom prst="rect">
            <a:avLst/>
          </a:prstGeom>
          <a:solidFill>
            <a:srgbClr val="FFFFFF"/>
          </a:solidFill>
          <a:ln w="28575">
            <a:solidFill>
              <a:srgbClr val="FF0000"/>
            </a:solidFill>
            <a:round/>
            <a:headEnd/>
            <a:tailEnd/>
          </a:ln>
        </p:spPr>
        <p:txBody>
          <a:bodyPr>
            <a:prstTxWarp prst="textNoShape">
              <a:avLst/>
            </a:prstTxWarp>
          </a:bodyPr>
          <a:lstStyle/>
          <a:p>
            <a:pPr eaLnBrk="0" hangingPunct="0"/>
            <a:endParaRPr lang="en-US"/>
          </a:p>
        </p:txBody>
      </p:sp>
      <p:sp>
        <p:nvSpPr>
          <p:cNvPr id="109576" name="TextBox 7"/>
          <p:cNvSpPr txBox="1">
            <a:spLocks noChangeArrowheads="1"/>
          </p:cNvSpPr>
          <p:nvPr/>
        </p:nvSpPr>
        <p:spPr bwMode="auto">
          <a:xfrm>
            <a:off x="3886200" y="2559050"/>
            <a:ext cx="2667000" cy="1077218"/>
          </a:xfrm>
          <a:prstGeom prst="rect">
            <a:avLst/>
          </a:prstGeom>
          <a:noFill/>
          <a:ln w="9525">
            <a:noFill/>
            <a:miter lim="800000"/>
            <a:headEnd/>
            <a:tailEnd/>
          </a:ln>
        </p:spPr>
        <p:txBody>
          <a:bodyPr>
            <a:prstTxWarp prst="textNoShape">
              <a:avLst/>
            </a:prstTxWarp>
            <a:spAutoFit/>
          </a:bodyPr>
          <a:lstStyle/>
          <a:p>
            <a:r>
              <a:rPr lang="en-US" sz="1600" b="1" dirty="0">
                <a:solidFill>
                  <a:srgbClr val="708F24"/>
                </a:solidFill>
              </a:rPr>
              <a:t>Achieving this emission reduction scenario will provide a </a:t>
            </a:r>
            <a:r>
              <a:rPr lang="en-US" sz="1600" b="1" dirty="0">
                <a:solidFill>
                  <a:srgbClr val="FF0000"/>
                </a:solidFill>
              </a:rPr>
              <a:t>50%</a:t>
            </a:r>
            <a:r>
              <a:rPr lang="en-US" sz="1600" b="1" dirty="0">
                <a:solidFill>
                  <a:srgbClr val="708F24"/>
                </a:solidFill>
              </a:rPr>
              <a:t> chance </a:t>
            </a:r>
            <a:r>
              <a:rPr lang="en-US" sz="1600" b="1" dirty="0" smtClean="0">
                <a:solidFill>
                  <a:srgbClr val="708F24"/>
                </a:solidFill>
              </a:rPr>
              <a:t>of </a:t>
            </a:r>
            <a:r>
              <a:rPr lang="en-US" sz="1600" b="1" dirty="0">
                <a:solidFill>
                  <a:srgbClr val="708F24"/>
                </a:solidFill>
              </a:rPr>
              <a:t>not exceeding the 2</a:t>
            </a:r>
            <a:r>
              <a:rPr lang="en-US" sz="1600" b="1" baseline="30000" dirty="0">
                <a:solidFill>
                  <a:srgbClr val="708F24"/>
                </a:solidFill>
              </a:rPr>
              <a:t>o</a:t>
            </a:r>
            <a:r>
              <a:rPr lang="en-US" sz="1600" b="1" dirty="0">
                <a:solidFill>
                  <a:srgbClr val="708F24"/>
                </a:solidFill>
              </a:rPr>
              <a:t>C guardrail</a:t>
            </a:r>
          </a:p>
        </p:txBody>
      </p:sp>
      <p:cxnSp>
        <p:nvCxnSpPr>
          <p:cNvPr id="109577" name="Straight Arrow Connector 9"/>
          <p:cNvCxnSpPr>
            <a:cxnSpLocks noChangeShapeType="1"/>
          </p:cNvCxnSpPr>
          <p:nvPr/>
        </p:nvCxnSpPr>
        <p:spPr bwMode="auto">
          <a:xfrm rot="5400000">
            <a:off x="5334000" y="4464050"/>
            <a:ext cx="1219200" cy="304800"/>
          </a:xfrm>
          <a:prstGeom prst="straightConnector1">
            <a:avLst/>
          </a:prstGeom>
          <a:noFill/>
          <a:ln w="28575">
            <a:solidFill>
              <a:srgbClr val="FF0000"/>
            </a:solidFill>
            <a:round/>
            <a:headEnd/>
            <a:tailEnd type="arrow" w="med" len="med"/>
          </a:ln>
        </p:spPr>
      </p:cxn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1" descr="Temps vs year.tif"/>
          <p:cNvPicPr>
            <a:picLocks noChangeAspect="1"/>
          </p:cNvPicPr>
          <p:nvPr/>
        </p:nvPicPr>
        <p:blipFill>
          <a:blip r:embed="rId2"/>
          <a:srcRect/>
          <a:stretch>
            <a:fillRect/>
          </a:stretch>
        </p:blipFill>
        <p:spPr bwMode="auto">
          <a:xfrm>
            <a:off x="2909804" y="2374774"/>
            <a:ext cx="5713495" cy="4483226"/>
          </a:xfrm>
          <a:prstGeom prst="rect">
            <a:avLst/>
          </a:prstGeom>
          <a:noFill/>
          <a:ln w="9525">
            <a:noFill/>
            <a:miter lim="800000"/>
            <a:headEnd/>
            <a:tailEnd/>
          </a:ln>
        </p:spPr>
      </p:pic>
      <p:sp>
        <p:nvSpPr>
          <p:cNvPr id="26627" name="TextBox 2"/>
          <p:cNvSpPr txBox="1">
            <a:spLocks noChangeArrowheads="1"/>
          </p:cNvSpPr>
          <p:nvPr/>
        </p:nvSpPr>
        <p:spPr bwMode="auto">
          <a:xfrm>
            <a:off x="177800" y="1178292"/>
            <a:ext cx="8712200" cy="1077913"/>
          </a:xfrm>
          <a:prstGeom prst="rect">
            <a:avLst/>
          </a:prstGeom>
          <a:noFill/>
          <a:ln w="9525">
            <a:noFill/>
            <a:miter lim="800000"/>
            <a:headEnd/>
            <a:tailEnd/>
          </a:ln>
        </p:spPr>
        <p:txBody>
          <a:bodyPr>
            <a:prstTxWarp prst="textNoShape">
              <a:avLst/>
            </a:prstTxWarp>
            <a:spAutoFit/>
          </a:bodyPr>
          <a:lstStyle/>
          <a:p>
            <a:pPr>
              <a:defRPr/>
            </a:pP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Three</a:t>
            </a:r>
            <a:r>
              <a:rPr lang="en-US" sz="3200" b="1" dirty="0" smtClean="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 separate </a:t>
            </a:r>
            <a:r>
              <a:rPr lang="en-US" sz="3200" b="1" dirty="0">
                <a:solidFill>
                  <a:srgbClr val="0067AC"/>
                </a:solidFill>
                <a:effectLst>
                  <a:outerShdw blurRad="38100" dist="38100" dir="2700000" algn="tl">
                    <a:srgbClr val="000000">
                      <a:alpha val="43137"/>
                    </a:srgbClr>
                  </a:outerShdw>
                </a:effectLst>
                <a:latin typeface="Arial" pitchFamily="-107" charset="0"/>
                <a:ea typeface="ＭＳ Ｐゴシック" pitchFamily="-107" charset="-128"/>
                <a:cs typeface="ＭＳ Ｐゴシック" pitchFamily="-107" charset="-128"/>
              </a:rPr>
              <a:t>analyses of the temperature record – Trends are in close agreement</a:t>
            </a:r>
          </a:p>
        </p:txBody>
      </p:sp>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1289050" y="5378450"/>
            <a:ext cx="412750" cy="284163"/>
          </a:xfrm>
          <a:prstGeom prst="rect">
            <a:avLst/>
          </a:prstGeom>
          <a:solidFill>
            <a:schemeClr val="tx1"/>
          </a:solidFill>
          <a:ln w="57150">
            <a:noFill/>
            <a:miter lim="800000"/>
            <a:headEnd/>
            <a:tailEnd/>
          </a:ln>
        </p:spPr>
        <p:txBody>
          <a:bodyPr wrap="none" anchor="ctr">
            <a:prstTxWarp prst="textNoShape">
              <a:avLst/>
            </a:prstTxWarp>
          </a:bodyPr>
          <a:lstStyle/>
          <a:p>
            <a:endParaRPr lang="en-US"/>
          </a:p>
        </p:txBody>
      </p:sp>
      <p:pic>
        <p:nvPicPr>
          <p:cNvPr id="115715"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0" y="2020888"/>
            <a:ext cx="9144000" cy="4208462"/>
          </a:xfrm>
          <a:prstGeom prst="rect">
            <a:avLst/>
          </a:prstGeom>
          <a:solidFill>
            <a:srgbClr val="FFFFFF"/>
          </a:solidFill>
          <a:ln w="57150">
            <a:solidFill>
              <a:srgbClr val="FFFF00"/>
            </a:solidFill>
            <a:miter lim="800000"/>
            <a:headEnd/>
            <a:tailEnd/>
          </a:ln>
        </p:spPr>
      </p:pic>
      <p:sp>
        <p:nvSpPr>
          <p:cNvPr id="2905093" name="Text Box 5"/>
          <p:cNvSpPr txBox="1">
            <a:spLocks noChangeArrowheads="1"/>
          </p:cNvSpPr>
          <p:nvPr/>
        </p:nvSpPr>
        <p:spPr bwMode="auto">
          <a:xfrm>
            <a:off x="650875" y="6229350"/>
            <a:ext cx="7645400" cy="304800"/>
          </a:xfrm>
          <a:prstGeom prst="rect">
            <a:avLst/>
          </a:prstGeom>
          <a:noFill/>
          <a:ln w="57150">
            <a:noFill/>
            <a:miter lim="800000"/>
            <a:headEnd/>
            <a:tailEnd/>
          </a:ln>
          <a:effectLst/>
        </p:spPr>
        <p:txBody>
          <a:bodyPr>
            <a:prstTxWarp prst="textNoShape">
              <a:avLst/>
            </a:prstTxWarp>
            <a:spAutoFit/>
          </a:bodyPr>
          <a:lstStyle/>
          <a:p>
            <a:pPr>
              <a:spcBef>
                <a:spcPct val="50000"/>
              </a:spcBef>
              <a:defRPr/>
            </a:pPr>
            <a:r>
              <a:rPr lang="en-US" sz="1400" dirty="0">
                <a:solidFill>
                  <a:srgbClr val="212189"/>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maximum temperature change over the 21</a:t>
            </a:r>
            <a:r>
              <a:rPr lang="en-US" sz="1400" baseline="30000" dirty="0">
                <a:solidFill>
                  <a:srgbClr val="212189"/>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st</a:t>
            </a:r>
            <a:r>
              <a:rPr lang="en-US" sz="1400" dirty="0">
                <a:solidFill>
                  <a:srgbClr val="212189"/>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century assuming 3</a:t>
            </a:r>
            <a:r>
              <a:rPr lang="en-US" sz="1400" baseline="30000" dirty="0">
                <a:solidFill>
                  <a:srgbClr val="212189"/>
                </a:solidFill>
                <a:latin typeface="Arial" pitchFamily="-112" charset="0"/>
                <a:ea typeface="ＭＳ Ｐゴシック" pitchFamily="-112" charset="-128"/>
                <a:cs typeface="ＭＳ Ｐゴシック" pitchFamily="-112" charset="-128"/>
              </a:rPr>
              <a:t>o</a:t>
            </a:r>
            <a:r>
              <a:rPr lang="en-US" sz="1400" dirty="0">
                <a:solidFill>
                  <a:srgbClr val="212189"/>
                </a:solidFill>
                <a:latin typeface="Arial" pitchFamily="-112" charset="0"/>
                <a:ea typeface="ＭＳ Ｐゴシック" pitchFamily="-112" charset="-128"/>
                <a:cs typeface="ＭＳ Ｐゴシック" pitchFamily="-112" charset="-128"/>
              </a:rPr>
              <a:t>C</a:t>
            </a:r>
            <a:r>
              <a:rPr lang="en-US" sz="1400" dirty="0">
                <a:solidFill>
                  <a:srgbClr val="212189"/>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rPr>
              <a:t> climate sensitivity</a:t>
            </a:r>
          </a:p>
        </p:txBody>
      </p:sp>
      <p:sp>
        <p:nvSpPr>
          <p:cNvPr id="115717" name="Text Box 6"/>
          <p:cNvSpPr txBox="1">
            <a:spLocks noChangeArrowheads="1"/>
          </p:cNvSpPr>
          <p:nvPr/>
        </p:nvSpPr>
        <p:spPr bwMode="auto">
          <a:xfrm>
            <a:off x="7073900" y="2020888"/>
            <a:ext cx="979488" cy="396875"/>
          </a:xfrm>
          <a:prstGeom prst="rect">
            <a:avLst/>
          </a:prstGeom>
          <a:noFill/>
          <a:ln w="57150">
            <a:noFill/>
            <a:miter lim="800000"/>
            <a:headEnd/>
            <a:tailEnd/>
          </a:ln>
        </p:spPr>
        <p:txBody>
          <a:bodyPr>
            <a:prstTxWarp prst="textNoShape">
              <a:avLst/>
            </a:prstTxWarp>
            <a:spAutoFit/>
          </a:bodyPr>
          <a:lstStyle/>
          <a:p>
            <a:pPr>
              <a:spcBef>
                <a:spcPct val="50000"/>
              </a:spcBef>
            </a:pPr>
            <a:r>
              <a:rPr lang="en-US" sz="2000">
                <a:solidFill>
                  <a:schemeClr val="bg2"/>
                </a:solidFill>
              </a:rPr>
              <a:t>2.0</a:t>
            </a:r>
            <a:r>
              <a:rPr lang="en-US" sz="2000" baseline="40000">
                <a:solidFill>
                  <a:schemeClr val="bg2"/>
                </a:solidFill>
              </a:rPr>
              <a:t>o</a:t>
            </a:r>
            <a:r>
              <a:rPr lang="en-US" sz="2000">
                <a:solidFill>
                  <a:schemeClr val="bg2"/>
                </a:solidFill>
              </a:rPr>
              <a:t>C*</a:t>
            </a:r>
            <a:endParaRPr lang="de-DE" sz="2000">
              <a:solidFill>
                <a:schemeClr val="bg2"/>
              </a:solidFill>
            </a:endParaRPr>
          </a:p>
        </p:txBody>
      </p:sp>
      <p:sp>
        <p:nvSpPr>
          <p:cNvPr id="115718" name="Text Box 7"/>
          <p:cNvSpPr txBox="1">
            <a:spLocks noChangeArrowheads="1"/>
          </p:cNvSpPr>
          <p:nvPr/>
        </p:nvSpPr>
        <p:spPr bwMode="auto">
          <a:xfrm>
            <a:off x="4473575" y="2016125"/>
            <a:ext cx="841375" cy="396875"/>
          </a:xfrm>
          <a:prstGeom prst="rect">
            <a:avLst/>
          </a:prstGeom>
          <a:noFill/>
          <a:ln w="57150">
            <a:noFill/>
            <a:miter lim="800000"/>
            <a:headEnd/>
            <a:tailEnd/>
          </a:ln>
        </p:spPr>
        <p:txBody>
          <a:bodyPr>
            <a:prstTxWarp prst="textNoShape">
              <a:avLst/>
            </a:prstTxWarp>
            <a:spAutoFit/>
          </a:bodyPr>
          <a:lstStyle/>
          <a:p>
            <a:pPr>
              <a:spcBef>
                <a:spcPct val="50000"/>
              </a:spcBef>
            </a:pPr>
            <a:r>
              <a:rPr lang="en-US" sz="2000">
                <a:solidFill>
                  <a:schemeClr val="bg2"/>
                </a:solidFill>
              </a:rPr>
              <a:t>3.0</a:t>
            </a:r>
            <a:r>
              <a:rPr lang="en-US" sz="2000" baseline="40000">
                <a:solidFill>
                  <a:schemeClr val="bg2"/>
                </a:solidFill>
              </a:rPr>
              <a:t>o</a:t>
            </a:r>
            <a:r>
              <a:rPr lang="en-US" sz="2000">
                <a:solidFill>
                  <a:schemeClr val="bg2"/>
                </a:solidFill>
              </a:rPr>
              <a:t>C</a:t>
            </a:r>
            <a:endParaRPr lang="de-DE" sz="2000">
              <a:solidFill>
                <a:schemeClr val="bg2"/>
              </a:solidFill>
            </a:endParaRPr>
          </a:p>
        </p:txBody>
      </p:sp>
      <p:sp>
        <p:nvSpPr>
          <p:cNvPr id="115719" name="Text Box 8"/>
          <p:cNvSpPr txBox="1">
            <a:spLocks noChangeArrowheads="1"/>
          </p:cNvSpPr>
          <p:nvPr/>
        </p:nvSpPr>
        <p:spPr bwMode="auto">
          <a:xfrm>
            <a:off x="2778125" y="2016125"/>
            <a:ext cx="841375" cy="396875"/>
          </a:xfrm>
          <a:prstGeom prst="rect">
            <a:avLst/>
          </a:prstGeom>
          <a:noFill/>
          <a:ln w="57150">
            <a:noFill/>
            <a:miter lim="800000"/>
            <a:headEnd/>
            <a:tailEnd/>
          </a:ln>
        </p:spPr>
        <p:txBody>
          <a:bodyPr>
            <a:prstTxWarp prst="textNoShape">
              <a:avLst/>
            </a:prstTxWarp>
            <a:spAutoFit/>
          </a:bodyPr>
          <a:lstStyle/>
          <a:p>
            <a:pPr>
              <a:spcBef>
                <a:spcPct val="50000"/>
              </a:spcBef>
            </a:pPr>
            <a:r>
              <a:rPr lang="en-US" sz="2000">
                <a:solidFill>
                  <a:schemeClr val="bg2"/>
                </a:solidFill>
              </a:rPr>
              <a:t>4.0</a:t>
            </a:r>
            <a:r>
              <a:rPr lang="en-US" sz="2000" baseline="40000">
                <a:solidFill>
                  <a:schemeClr val="bg2"/>
                </a:solidFill>
              </a:rPr>
              <a:t>o</a:t>
            </a:r>
            <a:r>
              <a:rPr lang="en-US" sz="2000">
                <a:solidFill>
                  <a:schemeClr val="bg2"/>
                </a:solidFill>
              </a:rPr>
              <a:t>C</a:t>
            </a:r>
            <a:endParaRPr lang="de-DE" sz="2000">
              <a:solidFill>
                <a:schemeClr val="bg2"/>
              </a:solidFill>
            </a:endParaRPr>
          </a:p>
        </p:txBody>
      </p:sp>
      <p:sp>
        <p:nvSpPr>
          <p:cNvPr id="115720" name="Text Box 9"/>
          <p:cNvSpPr txBox="1">
            <a:spLocks noChangeArrowheads="1"/>
          </p:cNvSpPr>
          <p:nvPr/>
        </p:nvSpPr>
        <p:spPr bwMode="auto">
          <a:xfrm>
            <a:off x="1538288" y="2016125"/>
            <a:ext cx="841375" cy="396875"/>
          </a:xfrm>
          <a:prstGeom prst="rect">
            <a:avLst/>
          </a:prstGeom>
          <a:noFill/>
          <a:ln w="57150">
            <a:noFill/>
            <a:miter lim="800000"/>
            <a:headEnd/>
            <a:tailEnd/>
          </a:ln>
        </p:spPr>
        <p:txBody>
          <a:bodyPr>
            <a:prstTxWarp prst="textNoShape">
              <a:avLst/>
            </a:prstTxWarp>
            <a:spAutoFit/>
          </a:bodyPr>
          <a:lstStyle/>
          <a:p>
            <a:pPr>
              <a:spcBef>
                <a:spcPct val="50000"/>
              </a:spcBef>
            </a:pPr>
            <a:r>
              <a:rPr lang="en-US" sz="2000">
                <a:solidFill>
                  <a:schemeClr val="bg2"/>
                </a:solidFill>
              </a:rPr>
              <a:t>4.5</a:t>
            </a:r>
            <a:r>
              <a:rPr lang="en-US" sz="2000" baseline="40000">
                <a:solidFill>
                  <a:schemeClr val="bg2"/>
                </a:solidFill>
              </a:rPr>
              <a:t>o</a:t>
            </a:r>
            <a:r>
              <a:rPr lang="en-US" sz="2000">
                <a:solidFill>
                  <a:schemeClr val="bg2"/>
                </a:solidFill>
              </a:rPr>
              <a:t>C</a:t>
            </a:r>
            <a:endParaRPr lang="de-DE" sz="2000">
              <a:solidFill>
                <a:schemeClr val="bg2"/>
              </a:solidFill>
            </a:endParaRPr>
          </a:p>
        </p:txBody>
      </p:sp>
      <p:sp>
        <p:nvSpPr>
          <p:cNvPr id="2905099" name="Rectangle 11"/>
          <p:cNvSpPr>
            <a:spLocks noGrp="1" noChangeArrowheads="1"/>
          </p:cNvSpPr>
          <p:nvPr>
            <p:ph type="title"/>
          </p:nvPr>
        </p:nvSpPr>
        <p:spPr>
          <a:xfrm>
            <a:off x="0" y="1047750"/>
            <a:ext cx="9144000" cy="895350"/>
          </a:xfrm>
        </p:spPr>
        <p:txBody>
          <a:bodyPr/>
          <a:lstStyle/>
          <a:p>
            <a:pPr algn="ctr">
              <a:defRPr/>
            </a:pPr>
            <a:r>
              <a:rPr lang="en-US" dirty="0"/>
              <a:t>Share of Carbon-Free Energy</a:t>
            </a:r>
          </a:p>
        </p:txBody>
      </p:sp>
      <p:sp>
        <p:nvSpPr>
          <p:cNvPr id="115722" name="TextBox 9"/>
          <p:cNvSpPr txBox="1">
            <a:spLocks noChangeArrowheads="1"/>
          </p:cNvSpPr>
          <p:nvPr/>
        </p:nvSpPr>
        <p:spPr bwMode="auto">
          <a:xfrm>
            <a:off x="0" y="6534150"/>
            <a:ext cx="8153400" cy="323850"/>
          </a:xfrm>
          <a:prstGeom prst="rect">
            <a:avLst/>
          </a:prstGeom>
          <a:noFill/>
          <a:ln w="9525">
            <a:noFill/>
            <a:miter lim="800000"/>
            <a:headEnd/>
            <a:tailEnd/>
          </a:ln>
        </p:spPr>
        <p:txBody>
          <a:bodyPr>
            <a:prstTxWarp prst="textNoShape">
              <a:avLst/>
            </a:prstTxWarp>
            <a:spAutoFit/>
          </a:bodyPr>
          <a:lstStyle/>
          <a:p>
            <a:pPr>
              <a:lnSpc>
                <a:spcPct val="80000"/>
              </a:lnSpc>
            </a:pPr>
            <a:r>
              <a:rPr lang="en-US" sz="1800">
                <a:solidFill>
                  <a:srgbClr val="B21524"/>
                </a:solidFill>
                <a:ea typeface="Arial" pitchFamily="34" charset="0"/>
                <a:cs typeface="Arial" pitchFamily="34" charset="0"/>
              </a:rPr>
              <a:t>Nebojš</a:t>
            </a:r>
            <a:r>
              <a:rPr lang="en-US" sz="1800">
                <a:solidFill>
                  <a:srgbClr val="B21524"/>
                </a:solidFill>
                <a:ea typeface="Times New Roman" pitchFamily="34" charset="0"/>
                <a:cs typeface="Times New Roman" pitchFamily="34" charset="0"/>
              </a:rPr>
              <a:t>a Naki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enovi</a:t>
            </a:r>
            <a:r>
              <a:rPr lang="en-US" sz="1800">
                <a:solidFill>
                  <a:srgbClr val="B21524"/>
                </a:solidFill>
                <a:ea typeface="Arial" pitchFamily="34" charset="0"/>
                <a:cs typeface="Arial" pitchFamily="34" charset="0"/>
              </a:rPr>
              <a:t>ć</a:t>
            </a:r>
            <a:r>
              <a:rPr lang="en-US" sz="1800">
                <a:solidFill>
                  <a:srgbClr val="B21524"/>
                </a:solidFill>
                <a:ea typeface="Times New Roman" pitchFamily="34" charset="0"/>
                <a:cs typeface="Times New Roman" pitchFamily="34" charset="0"/>
              </a:rPr>
              <a:t> IIASA, Vienna</a:t>
            </a:r>
            <a:endParaRPr lang="en-US" sz="1800">
              <a:solidFill>
                <a:srgbClr val="B21524"/>
              </a:solidFill>
              <a:ea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0" y="1068028"/>
            <a:ext cx="9144000" cy="712019"/>
          </a:xfrm>
        </p:spPr>
        <p:txBody>
          <a:bodyPr/>
          <a:lstStyle/>
          <a:p>
            <a:pPr algn="ctr">
              <a:defRPr/>
            </a:pPr>
            <a:r>
              <a:rPr lang="en-US" b="1" dirty="0" smtClean="0"/>
              <a:t>Summary</a:t>
            </a:r>
            <a:endParaRPr lang="en-US" b="1" dirty="0"/>
          </a:p>
        </p:txBody>
      </p:sp>
      <p:sp>
        <p:nvSpPr>
          <p:cNvPr id="7" name="Content Placeholder 6"/>
          <p:cNvSpPr>
            <a:spLocks noGrp="1"/>
          </p:cNvSpPr>
          <p:nvPr>
            <p:ph idx="1"/>
          </p:nvPr>
        </p:nvSpPr>
        <p:spPr>
          <a:xfrm>
            <a:off x="461770" y="1780047"/>
            <a:ext cx="8377430" cy="5077953"/>
          </a:xfrm>
        </p:spPr>
        <p:txBody>
          <a:bodyPr>
            <a:normAutofit/>
          </a:bodyPr>
          <a:lstStyle/>
          <a:p>
            <a:pPr>
              <a:buFont typeface="Wingdings" pitchFamily="-112" charset="2"/>
              <a:buChar char=""/>
              <a:defRPr/>
            </a:pPr>
            <a:r>
              <a:rPr lang="en-US" sz="2000" dirty="0" smtClean="0">
                <a:solidFill>
                  <a:srgbClr val="708F24"/>
                </a:solidFill>
              </a:rPr>
              <a:t>Global temperature trends of the 20C cannot be explained on the basis of natural variation alone</a:t>
            </a:r>
          </a:p>
          <a:p>
            <a:pPr>
              <a:buFont typeface="Wingdings" pitchFamily="-112" charset="2"/>
              <a:buChar char=""/>
              <a:defRPr/>
            </a:pPr>
            <a:r>
              <a:rPr lang="en-US" sz="2000" dirty="0" smtClean="0">
                <a:solidFill>
                  <a:srgbClr val="708F24"/>
                </a:solidFill>
              </a:rPr>
              <a:t>Only when the influences of greenhouse gases and sulfate aerosols are included can the trends be explained</a:t>
            </a:r>
          </a:p>
          <a:p>
            <a:pPr>
              <a:buFont typeface="Wingdings" pitchFamily="-112" charset="2"/>
              <a:buChar char=""/>
              <a:defRPr/>
            </a:pPr>
            <a:r>
              <a:rPr lang="en-US" sz="2000" dirty="0" smtClean="0">
                <a:solidFill>
                  <a:srgbClr val="708F24"/>
                </a:solidFill>
              </a:rPr>
              <a:t>Models that explain these trends, when projected into the future, indicate a 1.5-6.5</a:t>
            </a:r>
            <a:r>
              <a:rPr lang="en-US" sz="2000" baseline="30000" dirty="0" smtClean="0">
                <a:solidFill>
                  <a:srgbClr val="708F24"/>
                </a:solidFill>
              </a:rPr>
              <a:t>o</a:t>
            </a:r>
            <a:r>
              <a:rPr lang="en-US" sz="2000" dirty="0" smtClean="0">
                <a:solidFill>
                  <a:srgbClr val="708F24"/>
                </a:solidFill>
              </a:rPr>
              <a:t>C warming over the 21C</a:t>
            </a:r>
          </a:p>
          <a:p>
            <a:pPr>
              <a:buFont typeface="Wingdings" pitchFamily="-112" charset="2"/>
              <a:buChar char=""/>
              <a:defRPr/>
            </a:pPr>
            <a:r>
              <a:rPr lang="en-US" sz="2000" b="1" dirty="0" smtClean="0">
                <a:solidFill>
                  <a:srgbClr val="708F24"/>
                </a:solidFill>
              </a:rPr>
              <a:t>Societies are now engaged in managing the unavoidable</a:t>
            </a:r>
          </a:p>
          <a:p>
            <a:pPr>
              <a:buFont typeface="Wingdings" pitchFamily="-112" charset="2"/>
              <a:buChar char=""/>
              <a:defRPr/>
            </a:pPr>
            <a:r>
              <a:rPr lang="en-US" sz="2000" dirty="0" smtClean="0">
                <a:solidFill>
                  <a:srgbClr val="708F24"/>
                </a:solidFill>
              </a:rPr>
              <a:t>Substantial adverse consequences to sea-level rise, food production, fresh-water supplies, severe weather events, environmental degradation and human health will occur for temperature increases above </a:t>
            </a:r>
            <a:r>
              <a:rPr lang="en-US" sz="2000" smtClean="0">
                <a:solidFill>
                  <a:srgbClr val="708F24"/>
                </a:solidFill>
              </a:rPr>
              <a:t>2</a:t>
            </a:r>
            <a:r>
              <a:rPr lang="en-US" sz="2000" baseline="30000" smtClean="0">
                <a:solidFill>
                  <a:srgbClr val="708F24"/>
                </a:solidFill>
              </a:rPr>
              <a:t>o</a:t>
            </a:r>
            <a:r>
              <a:rPr lang="en-US" sz="2000" smtClean="0">
                <a:solidFill>
                  <a:srgbClr val="708F24"/>
                </a:solidFill>
              </a:rPr>
              <a:t>C</a:t>
            </a:r>
            <a:endParaRPr lang="en-US" sz="2000" smtClean="0">
              <a:solidFill>
                <a:srgbClr val="708F24"/>
              </a:solidFill>
            </a:endParaRPr>
          </a:p>
          <a:p>
            <a:pPr>
              <a:buFont typeface="Wingdings" pitchFamily="-112" charset="2"/>
              <a:buChar char=""/>
              <a:defRPr/>
            </a:pPr>
            <a:r>
              <a:rPr lang="en-US" sz="2000" b="1" smtClean="0">
                <a:solidFill>
                  <a:srgbClr val="708F24"/>
                </a:solidFill>
              </a:rPr>
              <a:t>The </a:t>
            </a:r>
            <a:r>
              <a:rPr lang="en-US" sz="2000" b="1" dirty="0" smtClean="0">
                <a:solidFill>
                  <a:srgbClr val="708F24"/>
                </a:solidFill>
              </a:rPr>
              <a:t>major challenge to our global society is to figure out how to avoid the unmanageable </a:t>
            </a:r>
          </a:p>
          <a:p>
            <a:pPr>
              <a:buFont typeface="Wingdings" pitchFamily="-112" charset="2"/>
              <a:buChar char=""/>
              <a:defRPr/>
            </a:pPr>
            <a:endParaRPr lang="en-US" sz="28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219200" y="912345"/>
            <a:ext cx="7772400" cy="1143000"/>
          </a:xfrm>
        </p:spPr>
        <p:txBody>
          <a:bodyPr/>
          <a:lstStyle/>
          <a:p>
            <a:pPr>
              <a:defRPr/>
            </a:pPr>
            <a:r>
              <a:rPr lang="en-US" dirty="0">
                <a:latin typeface="Arial" pitchFamily="-112" charset="0"/>
              </a:rPr>
              <a:t>For More Information</a:t>
            </a:r>
            <a:endParaRPr lang="en-US" dirty="0"/>
          </a:p>
        </p:txBody>
      </p:sp>
      <p:sp>
        <p:nvSpPr>
          <p:cNvPr id="86019" name="Rectangle 3"/>
          <p:cNvSpPr>
            <a:spLocks noGrp="1" noChangeArrowheads="1"/>
          </p:cNvSpPr>
          <p:nvPr>
            <p:ph type="body" idx="1"/>
          </p:nvPr>
        </p:nvSpPr>
        <p:spPr>
          <a:xfrm>
            <a:off x="2171700" y="2286000"/>
            <a:ext cx="5867400" cy="4114800"/>
          </a:xfrm>
        </p:spPr>
        <p:txBody>
          <a:bodyPr>
            <a:normAutofit fontScale="92500" lnSpcReduction="10000"/>
          </a:bodyPr>
          <a:lstStyle/>
          <a:p>
            <a:pPr>
              <a:lnSpc>
                <a:spcPct val="90000"/>
              </a:lnSpc>
              <a:buFont typeface="Wingdings" pitchFamily="-112" charset="2"/>
              <a:buChar char=""/>
              <a:defRPr/>
            </a:pPr>
            <a:r>
              <a:rPr lang="en-US" sz="2000" dirty="0" smtClean="0">
                <a:solidFill>
                  <a:srgbClr val="708F24"/>
                </a:solidFill>
                <a:latin typeface="Arial" pitchFamily="-112" charset="0"/>
              </a:rPr>
              <a:t>Contact </a:t>
            </a:r>
            <a:r>
              <a:rPr lang="en-US" sz="2000" dirty="0">
                <a:solidFill>
                  <a:srgbClr val="708F24"/>
                </a:solidFill>
                <a:latin typeface="Arial" pitchFamily="-112" charset="0"/>
              </a:rPr>
              <a:t>me directly:</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latin typeface="Arial" pitchFamily="-112" charset="0"/>
                <a:hlinkClick r:id="rId3"/>
              </a:rPr>
              <a:t>gstakle@iastate.</a:t>
            </a:r>
            <a:r>
              <a:rPr lang="en-US" sz="2000" dirty="0" smtClean="0">
                <a:solidFill>
                  <a:srgbClr val="708F24"/>
                </a:solidFill>
                <a:latin typeface="Arial" pitchFamily="-112" charset="0"/>
                <a:hlinkClick r:id="rId3"/>
              </a:rPr>
              <a:t>edu</a:t>
            </a:r>
            <a:endParaRPr lang="en-US" sz="2000" dirty="0" smtClean="0">
              <a:solidFill>
                <a:srgbClr val="708F24"/>
              </a:solidFill>
              <a:latin typeface="Arial" pitchFamily="-112" charset="0"/>
            </a:endParaRPr>
          </a:p>
          <a:p>
            <a:pPr>
              <a:lnSpc>
                <a:spcPct val="90000"/>
              </a:lnSpc>
              <a:buFont typeface="Wingdings" pitchFamily="-112" charset="2"/>
              <a:buChar char=""/>
              <a:defRPr/>
            </a:pPr>
            <a:r>
              <a:rPr lang="en-US" sz="2000" dirty="0">
                <a:solidFill>
                  <a:srgbClr val="708F24"/>
                </a:solidFill>
                <a:latin typeface="Arial" pitchFamily="-112" charset="0"/>
              </a:rPr>
              <a:t>Current research on regional climate and climate change is being conducted at Iowa State </a:t>
            </a:r>
            <a:r>
              <a:rPr lang="en-US" sz="2000" dirty="0" smtClean="0">
                <a:solidFill>
                  <a:srgbClr val="708F24"/>
                </a:solidFill>
                <a:latin typeface="Arial" pitchFamily="-112" charset="0"/>
              </a:rPr>
              <a:t>University </a:t>
            </a:r>
            <a:r>
              <a:rPr lang="en-US" sz="2000" dirty="0">
                <a:solidFill>
                  <a:srgbClr val="708F24"/>
                </a:solidFill>
                <a:latin typeface="Arial" pitchFamily="-112" charset="0"/>
              </a:rPr>
              <a:t>under the Regional Climate Modeling Laboratory</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hlinkClick r:id="rId4"/>
              </a:rPr>
              <a:t>http://rcmlab.agron.iastate.edu</a:t>
            </a:r>
            <a:r>
              <a:rPr lang="en-US" sz="2000" dirty="0" smtClean="0">
                <a:solidFill>
                  <a:srgbClr val="708F24"/>
                </a:solidFill>
                <a:hlinkClick r:id="rId4"/>
              </a:rPr>
              <a:t>/</a:t>
            </a:r>
            <a:endParaRPr lang="en-US" sz="2000" dirty="0" smtClean="0">
              <a:solidFill>
                <a:srgbClr val="708F24"/>
              </a:solidFill>
              <a:latin typeface="Arial" pitchFamily="-112" charset="0"/>
            </a:endParaRPr>
          </a:p>
          <a:p>
            <a:pPr>
              <a:lnSpc>
                <a:spcPct val="90000"/>
              </a:lnSpc>
              <a:buFont typeface="Wingdings" pitchFamily="-112" charset="2"/>
              <a:buChar char=""/>
              <a:defRPr/>
            </a:pPr>
            <a:r>
              <a:rPr lang="en-US" sz="2000" dirty="0">
                <a:solidFill>
                  <a:srgbClr val="708F24"/>
                </a:solidFill>
                <a:latin typeface="Arial" pitchFamily="-112" charset="0"/>
              </a:rPr>
              <a:t>North American Regional Climate Change Assessment Program</a:t>
            </a:r>
          </a:p>
          <a:p>
            <a:pPr>
              <a:lnSpc>
                <a:spcPct val="90000"/>
              </a:lnSpc>
              <a:buFont typeface="Monotype Sorts" pitchFamily="-112" charset="2"/>
              <a:buNone/>
              <a:defRPr/>
            </a:pPr>
            <a:r>
              <a:rPr lang="en-US" sz="2000" dirty="0">
                <a:solidFill>
                  <a:srgbClr val="708F24"/>
                </a:solidFill>
                <a:latin typeface="Arial" pitchFamily="-112" charset="0"/>
              </a:rPr>
              <a:t>			</a:t>
            </a:r>
            <a:r>
              <a:rPr lang="en-US" sz="2000" dirty="0">
                <a:solidFill>
                  <a:srgbClr val="708F24"/>
                </a:solidFill>
                <a:hlinkClick r:id="rId5"/>
              </a:rPr>
              <a:t>http://www.narccap.ucar.edu</a:t>
            </a:r>
            <a:r>
              <a:rPr lang="en-US" sz="2000" dirty="0" smtClean="0">
                <a:solidFill>
                  <a:srgbClr val="708F24"/>
                </a:solidFill>
                <a:hlinkClick r:id="rId5"/>
              </a:rPr>
              <a:t>/</a:t>
            </a:r>
            <a:endParaRPr lang="en-US" sz="2000" dirty="0" smtClean="0">
              <a:solidFill>
                <a:srgbClr val="708F24"/>
              </a:solidFill>
            </a:endParaRPr>
          </a:p>
          <a:p>
            <a:pPr>
              <a:lnSpc>
                <a:spcPct val="90000"/>
              </a:lnSpc>
              <a:buFont typeface="Wingdings" pitchFamily="-112" charset="2"/>
              <a:buChar char=""/>
              <a:defRPr/>
            </a:pPr>
            <a:r>
              <a:rPr lang="en-US" sz="2000" dirty="0" smtClean="0">
                <a:solidFill>
                  <a:srgbClr val="708F24"/>
                </a:solidFill>
                <a:latin typeface="Arial" pitchFamily="-112" charset="0"/>
              </a:rPr>
              <a:t>For current activities on the ISU campus, regionally and nationally relating to climate change see the Climate Science Initiative website:</a:t>
            </a:r>
          </a:p>
          <a:p>
            <a:pPr>
              <a:lnSpc>
                <a:spcPct val="90000"/>
              </a:lnSpc>
              <a:buFont typeface="Monotype Sorts" pitchFamily="-112" charset="2"/>
              <a:buNone/>
              <a:defRPr/>
            </a:pPr>
            <a:r>
              <a:rPr lang="en-US" sz="2000" dirty="0" smtClean="0">
                <a:solidFill>
                  <a:srgbClr val="708F24"/>
                </a:solidFill>
                <a:latin typeface="Arial" pitchFamily="-112" charset="0"/>
              </a:rPr>
              <a:t>			</a:t>
            </a:r>
            <a:r>
              <a:rPr lang="en-US" sz="2000" dirty="0" smtClean="0">
                <a:solidFill>
                  <a:srgbClr val="708F24"/>
                </a:solidFill>
                <a:latin typeface="Arial" pitchFamily="-112" charset="0"/>
                <a:hlinkClick r:id="rId6"/>
              </a:rPr>
              <a:t>http://climate.engineering.iastate.edu/</a:t>
            </a:r>
            <a:endParaRPr lang="en-US" sz="2000" dirty="0" smtClean="0">
              <a:solidFill>
                <a:srgbClr val="708F24"/>
              </a:solidFill>
              <a:latin typeface="Arial" pitchFamily="-112" charset="0"/>
            </a:endParaRPr>
          </a:p>
          <a:p>
            <a:pPr>
              <a:lnSpc>
                <a:spcPct val="90000"/>
              </a:lnSpc>
              <a:buFont typeface="Monotype Sorts" pitchFamily="-112" charset="2"/>
              <a:buNone/>
              <a:defRPr/>
            </a:pPr>
            <a:endParaRPr lang="en-US" sz="1600" dirty="0" smtClean="0">
              <a:latin typeface="Arial" pitchFamily="-112" charset="0"/>
            </a:endParaRPr>
          </a:p>
          <a:p>
            <a:pPr>
              <a:lnSpc>
                <a:spcPct val="90000"/>
              </a:lnSpc>
              <a:buFont typeface="Monotype Sorts" pitchFamily="-112" charset="2"/>
              <a:buNone/>
              <a:defRPr/>
            </a:pPr>
            <a:endParaRPr lang="en-US" sz="1600" dirty="0">
              <a:latin typeface="Arial" pitchFamily="-112" charset="0"/>
            </a:endParaRPr>
          </a:p>
        </p:txBody>
      </p:sp>
      <p:sp>
        <p:nvSpPr>
          <p:cNvPr id="97284" name="Text Box 4"/>
          <p:cNvSpPr txBox="1">
            <a:spLocks noChangeArrowheads="1"/>
          </p:cNvSpPr>
          <p:nvPr/>
        </p:nvSpPr>
        <p:spPr bwMode="auto">
          <a:xfrm>
            <a:off x="0" y="6400800"/>
            <a:ext cx="5105400" cy="369332"/>
          </a:xfrm>
          <a:prstGeom prst="rect">
            <a:avLst/>
          </a:prstGeom>
          <a:noFill/>
          <a:ln w="12700">
            <a:noFill/>
            <a:miter lim="800000"/>
            <a:headEnd/>
            <a:tailEnd/>
          </a:ln>
        </p:spPr>
        <p:txBody>
          <a:bodyPr>
            <a:prstTxWarp prst="textNoShape">
              <a:avLst/>
            </a:prstTxWarp>
            <a:spAutoFit/>
          </a:bodyPr>
          <a:lstStyle/>
          <a:p>
            <a:pPr>
              <a:spcBef>
                <a:spcPct val="50000"/>
              </a:spcBef>
            </a:pPr>
            <a:r>
              <a:rPr lang="en-US" dirty="0">
                <a:solidFill>
                  <a:srgbClr val="708F24"/>
                </a:solidFill>
              </a:rPr>
              <a:t>Or just Google </a:t>
            </a:r>
            <a:r>
              <a:rPr lang="en-US" sz="1800" dirty="0">
                <a:solidFill>
                  <a:srgbClr val="708F24"/>
                </a:solidFill>
                <a:latin typeface="Engravers MT" pitchFamily="29" charset="0"/>
              </a:rPr>
              <a:t>Eugene Takle</a:t>
            </a:r>
            <a:endParaRPr lang="en-US" dirty="0">
              <a:solidFill>
                <a:srgbClr val="708F24"/>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070395"/>
            <a:ext cx="8229600" cy="1143001"/>
          </a:xfrm>
        </p:spPr>
        <p:txBody>
          <a:bodyPr>
            <a:normAutofit fontScale="90000"/>
          </a:bodyPr>
          <a:lstStyle/>
          <a:p>
            <a:pPr>
              <a:defRPr/>
            </a:pPr>
            <a:r>
              <a:rPr lang="en-US" sz="3600" b="1" dirty="0" smtClean="0">
                <a:ea typeface="ＭＳ Ｐゴシック" pitchFamily="-107" charset="-128"/>
                <a:cs typeface="ＭＳ Ｐゴシック" pitchFamily="-107" charset="-128"/>
              </a:rPr>
              <a:t>Temperature </a:t>
            </a:r>
            <a:r>
              <a:rPr lang="en-US" dirty="0" smtClean="0">
                <a:ea typeface="ＭＳ Ｐゴシック" pitchFamily="-107" charset="-128"/>
                <a:cs typeface="ＭＳ Ｐゴシック" pitchFamily="-107" charset="-128"/>
              </a:rPr>
              <a:t>C</a:t>
            </a:r>
            <a:r>
              <a:rPr lang="en-US" sz="3600" b="1" dirty="0" smtClean="0">
                <a:ea typeface="ＭＳ Ｐゴシック" pitchFamily="-107" charset="-128"/>
                <a:cs typeface="ＭＳ Ｐゴシック" pitchFamily="-107" charset="-128"/>
              </a:rPr>
              <a:t>hanges are Not </a:t>
            </a:r>
            <a:r>
              <a:rPr lang="en-US" sz="3600" b="1" dirty="0">
                <a:ea typeface="ＭＳ Ｐゴシック" pitchFamily="-107" charset="-128"/>
                <a:cs typeface="ＭＳ Ｐゴシック" pitchFamily="-107" charset="-128"/>
              </a:rPr>
              <a:t/>
            </a:r>
            <a:br>
              <a:rPr lang="en-US" sz="3600" b="1" dirty="0">
                <a:ea typeface="ＭＳ Ｐゴシック" pitchFamily="-107" charset="-128"/>
                <a:cs typeface="ＭＳ Ｐゴシック" pitchFamily="-107" charset="-128"/>
              </a:rPr>
            </a:br>
            <a:r>
              <a:rPr lang="en-US" sz="3600" b="1" dirty="0">
                <a:ea typeface="ＭＳ Ｐゴシック" pitchFamily="-107" charset="-128"/>
                <a:cs typeface="ＭＳ Ｐゴシック" pitchFamily="-107" charset="-128"/>
              </a:rPr>
              <a:t>Uniform Around the Globe</a:t>
            </a:r>
          </a:p>
        </p:txBody>
      </p:sp>
      <p:pic>
        <p:nvPicPr>
          <p:cNvPr id="16387" name="Picture 2" descr="ftp://ncdcftp.ncdc.noaa.gov/pub/upload/7days/tmean.1900.2009.ann.gif"/>
          <p:cNvPicPr>
            <a:picLocks noChangeAspect="1" noChangeArrowheads="1"/>
          </p:cNvPicPr>
          <p:nvPr/>
        </p:nvPicPr>
        <p:blipFill>
          <a:blip r:embed="rId2"/>
          <a:srcRect t="7524" b="7524"/>
          <a:stretch>
            <a:fillRect/>
          </a:stretch>
        </p:blipFill>
        <p:spPr bwMode="auto">
          <a:xfrm>
            <a:off x="2169378" y="2213396"/>
            <a:ext cx="6974622" cy="4582493"/>
          </a:xfrm>
          <a:prstGeom prst="rect">
            <a:avLst/>
          </a:prstGeom>
          <a:ln>
            <a:noFill/>
          </a:ln>
          <a:effectLst>
            <a:outerShdw blurRad="292100" dist="139700" dir="2700000" algn="tl" rotWithShape="0">
              <a:srgbClr val="333333">
                <a:alpha val="65000"/>
              </a:srgbClr>
            </a:outerShdw>
          </a:effectLst>
        </p:spPr>
      </p:pic>
      <p:sp>
        <p:nvSpPr>
          <p:cNvPr id="27652" name="TextBox 3"/>
          <p:cNvSpPr txBox="1">
            <a:spLocks noChangeArrowheads="1"/>
          </p:cNvSpPr>
          <p:nvPr/>
        </p:nvSpPr>
        <p:spPr bwMode="auto">
          <a:xfrm>
            <a:off x="0" y="6488112"/>
            <a:ext cx="3200400" cy="307777"/>
          </a:xfrm>
          <a:prstGeom prst="rect">
            <a:avLst/>
          </a:prstGeom>
          <a:noFill/>
          <a:ln w="9525">
            <a:noFill/>
            <a:miter lim="800000"/>
            <a:headEnd/>
            <a:tailEnd/>
          </a:ln>
        </p:spPr>
        <p:txBody>
          <a:bodyPr>
            <a:prstTxWarp prst="textNoShape">
              <a:avLst/>
            </a:prstTxWarp>
            <a:spAutoFit/>
          </a:bodyPr>
          <a:lstStyle/>
          <a:p>
            <a:r>
              <a:rPr lang="en-US" sz="1400" dirty="0">
                <a:solidFill>
                  <a:srgbClr val="0067AC"/>
                </a:solidFill>
              </a:rPr>
              <a:t>From Tom Karl, NOAA NCDC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113" y="876300"/>
            <a:ext cx="8913813" cy="1447800"/>
          </a:xfrm>
        </p:spPr>
        <p:txBody>
          <a:bodyPr>
            <a:normAutofit/>
          </a:bodyPr>
          <a:lstStyle/>
          <a:p>
            <a:pPr algn="ctr" eaLnBrk="1" hangingPunct="1">
              <a:defRPr/>
            </a:pPr>
            <a:r>
              <a:rPr lang="en-US" sz="3200" b="1" dirty="0" smtClean="0">
                <a:latin typeface="Century Gothic" pitchFamily="-111" charset="0"/>
                <a:ea typeface="ＭＳ Ｐゴシック" pitchFamily="-111" charset="-128"/>
              </a:rPr>
              <a:t>Conditions today are unusual in the context of the last 2,000 years …</a:t>
            </a:r>
          </a:p>
        </p:txBody>
      </p:sp>
      <p:pic>
        <p:nvPicPr>
          <p:cNvPr id="30723" name="Picture 4"/>
          <p:cNvPicPr>
            <a:picLocks noChangeAspect="1"/>
          </p:cNvPicPr>
          <p:nvPr/>
        </p:nvPicPr>
        <p:blipFill>
          <a:blip r:embed="rId2"/>
          <a:srcRect t="3123" b="21866"/>
          <a:stretch>
            <a:fillRect/>
          </a:stretch>
        </p:blipFill>
        <p:spPr bwMode="auto">
          <a:xfrm>
            <a:off x="304800" y="2324100"/>
            <a:ext cx="8597900" cy="4391025"/>
          </a:xfrm>
          <a:prstGeom prst="rect">
            <a:avLst/>
          </a:prstGeom>
          <a:noFill/>
          <a:ln w="9525">
            <a:noFill/>
            <a:miter lim="800000"/>
            <a:headEnd/>
            <a:tailEnd/>
          </a:ln>
        </p:spPr>
      </p:pic>
      <p:sp>
        <p:nvSpPr>
          <p:cNvPr id="4" name="TextBox 3"/>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295400"/>
            <a:ext cx="8686800" cy="1143000"/>
          </a:xfrm>
        </p:spPr>
        <p:txBody>
          <a:bodyPr>
            <a:normAutofit fontScale="90000"/>
          </a:bodyPr>
          <a:lstStyle/>
          <a:p>
            <a:pPr eaLnBrk="1" hangingPunct="1">
              <a:defRPr/>
            </a:pPr>
            <a:r>
              <a:rPr lang="en-US" sz="3800" b="1" dirty="0" smtClean="0">
                <a:latin typeface="Century Gothic" pitchFamily="-111" charset="0"/>
                <a:ea typeface="ＭＳ Ｐゴシック" pitchFamily="-111" charset="-128"/>
              </a:rPr>
              <a:t>Why does the Earth warm?</a:t>
            </a:r>
            <a:br>
              <a:rPr lang="en-US" sz="3800" b="1" dirty="0" smtClean="0">
                <a:latin typeface="Century Gothic" pitchFamily="-111" charset="0"/>
                <a:ea typeface="ＭＳ Ｐゴシック" pitchFamily="-111" charset="-128"/>
              </a:rPr>
            </a:br>
            <a:r>
              <a:rPr lang="en-US" sz="3800" b="1" dirty="0" smtClean="0">
                <a:latin typeface="Century Gothic" pitchFamily="-111" charset="0"/>
                <a:ea typeface="ＭＳ Ｐゴシック" pitchFamily="-111" charset="-128"/>
              </a:rPr>
              <a:t>1. Natural causes</a:t>
            </a:r>
          </a:p>
        </p:txBody>
      </p:sp>
      <p:sp>
        <p:nvSpPr>
          <p:cNvPr id="29699" name="Rectangle 3"/>
          <p:cNvSpPr>
            <a:spLocks noGrp="1" noChangeArrowheads="1"/>
          </p:cNvSpPr>
          <p:nvPr>
            <p:ph idx="1"/>
          </p:nvPr>
        </p:nvSpPr>
        <p:spPr>
          <a:xfrm>
            <a:off x="152400" y="3217866"/>
            <a:ext cx="5257800" cy="3072658"/>
          </a:xfrm>
        </p:spPr>
        <p:txBody>
          <a:bodyPr>
            <a:normAutofit lnSpcReduction="10000"/>
          </a:bodyPr>
          <a:lstStyle/>
          <a:p>
            <a:pPr eaLnBrk="1" hangingPunct="1">
              <a:buFont typeface="Wingdings 2" pitchFamily="-111" charset="2"/>
              <a:buNone/>
              <a:defRPr/>
            </a:pPr>
            <a:r>
              <a:rPr lang="en-US" b="1" dirty="0" smtClean="0">
                <a:latin typeface="Calibri" pitchFamily="-111" charset="0"/>
                <a:ea typeface="ＭＳ Ｐゴシック" pitchFamily="-111" charset="-128"/>
                <a:cs typeface="ＭＳ Ｐゴシック" pitchFamily="-111" charset="-128"/>
              </a:rPr>
              <a:t>THE GREENHOUSE EFFECT…</a:t>
            </a:r>
          </a:p>
          <a:p>
            <a:pPr eaLnBrk="1" hangingPunct="1">
              <a:buFont typeface="Arial" pitchFamily="-111" charset="0"/>
              <a:buChar char="•"/>
              <a:defRPr/>
            </a:pPr>
            <a:r>
              <a:rPr lang="en-US" b="1" dirty="0" smtClean="0">
                <a:latin typeface="Calibri" pitchFamily="-111" charset="0"/>
                <a:ea typeface="ＭＳ Ｐゴシック" pitchFamily="-111" charset="-128"/>
                <a:cs typeface="ＭＳ Ｐゴシック" pitchFamily="-111" charset="-128"/>
              </a:rPr>
              <a:t>…is 100% natural. </a:t>
            </a:r>
          </a:p>
          <a:p>
            <a:pPr lvl="1" eaLnBrk="1" hangingPunct="1">
              <a:buFont typeface="Arial" pitchFamily="-111" charset="0"/>
              <a:buChar char="–"/>
              <a:defRPr/>
            </a:pPr>
            <a:r>
              <a:rPr lang="en-US" sz="2400" b="1" dirty="0" smtClean="0">
                <a:latin typeface="Calibri" pitchFamily="-111" charset="0"/>
              </a:rPr>
              <a:t>Heat is trapped in the atmosphere.</a:t>
            </a:r>
          </a:p>
          <a:p>
            <a:pPr eaLnBrk="1" hangingPunct="1">
              <a:buFont typeface="Arial" pitchFamily="-111" charset="0"/>
              <a:buChar char="•"/>
              <a:defRPr/>
            </a:pPr>
            <a:r>
              <a:rPr lang="en-US" b="1" dirty="0" smtClean="0">
                <a:latin typeface="Calibri" pitchFamily="-111" charset="0"/>
                <a:ea typeface="ＭＳ Ｐゴシック" pitchFamily="-111" charset="-128"/>
                <a:cs typeface="ＭＳ Ｐゴシック" pitchFamily="-111" charset="-128"/>
              </a:rPr>
              <a:t>…sustains life on Earth.</a:t>
            </a:r>
          </a:p>
          <a:p>
            <a:pPr lvl="1" eaLnBrk="1" hangingPunct="1">
              <a:buFont typeface="Arial" pitchFamily="-111" charset="0"/>
              <a:buChar char="–"/>
              <a:defRPr/>
            </a:pPr>
            <a:r>
              <a:rPr lang="en-US" sz="2400" b="1" dirty="0" smtClean="0">
                <a:latin typeface="Calibri" pitchFamily="-111" charset="0"/>
              </a:rPr>
              <a:t>Keeps average temperatures at 12.8</a:t>
            </a:r>
            <a:r>
              <a:rPr lang="en-US" sz="2400" b="1" baseline="30000" dirty="0" smtClean="0">
                <a:latin typeface="Calibri" pitchFamily="-111" charset="0"/>
              </a:rPr>
              <a:t>o</a:t>
            </a:r>
            <a:r>
              <a:rPr lang="en-US" sz="2400" b="1" dirty="0" smtClean="0">
                <a:latin typeface="Calibri" pitchFamily="-111" charset="0"/>
              </a:rPr>
              <a:t>C </a:t>
            </a:r>
            <a:r>
              <a:rPr lang="en-US" sz="2400" b="1" dirty="0" smtClean="0">
                <a:solidFill>
                  <a:srgbClr val="FF0000"/>
                </a:solidFill>
                <a:latin typeface="Calibri" pitchFamily="-111" charset="0"/>
              </a:rPr>
              <a:t>(55</a:t>
            </a:r>
            <a:r>
              <a:rPr lang="en-US" sz="2400" b="1" baseline="30000" dirty="0" smtClean="0">
                <a:solidFill>
                  <a:srgbClr val="FF0000"/>
                </a:solidFill>
                <a:latin typeface="Calibri" pitchFamily="-111" charset="0"/>
              </a:rPr>
              <a:t>o</a:t>
            </a:r>
            <a:r>
              <a:rPr lang="en-US" sz="2400" b="1" dirty="0" smtClean="0">
                <a:solidFill>
                  <a:srgbClr val="FF0000"/>
                </a:solidFill>
                <a:latin typeface="Calibri" pitchFamily="-111" charset="0"/>
              </a:rPr>
              <a:t>F)</a:t>
            </a:r>
            <a:r>
              <a:rPr lang="en-US" sz="2400" b="1" dirty="0" smtClean="0">
                <a:latin typeface="Calibri" pitchFamily="-111" charset="0"/>
              </a:rPr>
              <a:t>, instead of –29</a:t>
            </a:r>
            <a:r>
              <a:rPr lang="en-US" sz="2400" b="1" baseline="30000" dirty="0" smtClean="0">
                <a:latin typeface="Calibri" pitchFamily="-111" charset="0"/>
              </a:rPr>
              <a:t>o</a:t>
            </a:r>
            <a:r>
              <a:rPr lang="en-US" sz="2400" b="1" dirty="0" smtClean="0">
                <a:latin typeface="Calibri" pitchFamily="-111" charset="0"/>
              </a:rPr>
              <a:t>C </a:t>
            </a:r>
            <a:r>
              <a:rPr lang="en-US" sz="2400" b="1" dirty="0" smtClean="0">
                <a:solidFill>
                  <a:srgbClr val="FF0000"/>
                </a:solidFill>
                <a:latin typeface="Calibri" pitchFamily="-111" charset="0"/>
              </a:rPr>
              <a:t>(-20</a:t>
            </a:r>
            <a:r>
              <a:rPr lang="en-US" sz="2400" b="1" baseline="30000" dirty="0" smtClean="0">
                <a:solidFill>
                  <a:srgbClr val="FF0000"/>
                </a:solidFill>
                <a:latin typeface="Calibri" pitchFamily="-111" charset="0"/>
              </a:rPr>
              <a:t>o</a:t>
            </a:r>
            <a:r>
              <a:rPr lang="en-US" sz="2400" b="1" dirty="0" smtClean="0">
                <a:solidFill>
                  <a:srgbClr val="FF0000"/>
                </a:solidFill>
                <a:latin typeface="Calibri" pitchFamily="-111" charset="0"/>
              </a:rPr>
              <a:t>F)</a:t>
            </a:r>
            <a:r>
              <a:rPr lang="en-US" sz="2400" b="1" dirty="0" smtClean="0">
                <a:latin typeface="Calibri" pitchFamily="-111" charset="0"/>
              </a:rPr>
              <a:t>.</a:t>
            </a:r>
          </a:p>
          <a:p>
            <a:pPr eaLnBrk="1" hangingPunct="1">
              <a:buFont typeface="Arial" pitchFamily="-111" charset="0"/>
              <a:buChar char="•"/>
              <a:defRPr/>
            </a:pPr>
            <a:endParaRPr lang="en-US" b="1" dirty="0" smtClean="0">
              <a:latin typeface="Calibri" pitchFamily="-111" charset="0"/>
              <a:ea typeface="ＭＳ Ｐゴシック" pitchFamily="-111" charset="-128"/>
              <a:cs typeface="ＭＳ Ｐゴシック" pitchFamily="-111" charset="-128"/>
            </a:endParaRPr>
          </a:p>
        </p:txBody>
      </p:sp>
      <p:pic>
        <p:nvPicPr>
          <p:cNvPr id="31748" name="Picture 5"/>
          <p:cNvPicPr>
            <a:picLocks noChangeAspect="1" noChangeArrowheads="1"/>
          </p:cNvPicPr>
          <p:nvPr/>
        </p:nvPicPr>
        <p:blipFill>
          <a:blip r:embed="rId3"/>
          <a:srcRect/>
          <a:stretch>
            <a:fillRect/>
          </a:stretch>
        </p:blipFill>
        <p:spPr bwMode="auto">
          <a:xfrm>
            <a:off x="5410200" y="1121938"/>
            <a:ext cx="3733800" cy="5736062"/>
          </a:xfrm>
          <a:prstGeom prst="rect">
            <a:avLst/>
          </a:prstGeom>
          <a:noFill/>
          <a:ln w="9525">
            <a:noFill/>
            <a:miter lim="800000"/>
            <a:headEnd/>
            <a:tailEnd/>
          </a:ln>
        </p:spPr>
      </p:pic>
      <p:sp>
        <p:nvSpPr>
          <p:cNvPr id="5" name="TextBox 4"/>
          <p:cNvSpPr txBox="1"/>
          <p:nvPr/>
        </p:nvSpPr>
        <p:spPr>
          <a:xfrm>
            <a:off x="0" y="6550223"/>
            <a:ext cx="1252241" cy="307777"/>
          </a:xfrm>
          <a:prstGeom prst="rect">
            <a:avLst/>
          </a:prstGeom>
          <a:noFill/>
        </p:spPr>
        <p:txBody>
          <a:bodyPr wrap="none" rtlCol="0">
            <a:spAutoFit/>
          </a:bodyPr>
          <a:lstStyle/>
          <a:p>
            <a:r>
              <a:rPr lang="en-US" sz="1400" dirty="0" smtClean="0">
                <a:solidFill>
                  <a:srgbClr val="FF0000"/>
                </a:solidFill>
              </a:rPr>
              <a:t>Don </a:t>
            </a:r>
            <a:r>
              <a:rPr lang="en-US" sz="1400" dirty="0" err="1" smtClean="0">
                <a:solidFill>
                  <a:srgbClr val="FF0000"/>
                </a:solidFill>
              </a:rPr>
              <a:t>Wuebbles</a:t>
            </a:r>
            <a:endParaRPr lang="en-US" sz="1400"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913</TotalTime>
  <Words>2261</Words>
  <Application>Microsoft Macintosh PowerPoint</Application>
  <PresentationFormat>On-screen Show (4:3)</PresentationFormat>
  <Paragraphs>337</Paragraphs>
  <Slides>62</Slides>
  <Notes>29</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Office Theme</vt:lpstr>
      <vt:lpstr>Bitmap Image</vt:lpstr>
      <vt:lpstr>Slide 1</vt:lpstr>
      <vt:lpstr>Use of Climate Modeling and Analysis of Recent Trends to Develop Adaptive Strategies to Climate Change in the Midwest</vt:lpstr>
      <vt:lpstr>Outline</vt:lpstr>
      <vt:lpstr> Climate change is one of the most important issues facing humanity </vt:lpstr>
      <vt:lpstr>Slide 5</vt:lpstr>
      <vt:lpstr>Slide 6</vt:lpstr>
      <vt:lpstr>Temperature Changes are Not  Uniform Around the Globe</vt:lpstr>
      <vt:lpstr>Conditions today are unusual in the context of the last 2,000 years …</vt:lpstr>
      <vt:lpstr>Why does the Earth warm? 1. Natural causes</vt:lpstr>
      <vt:lpstr>Why does the Earth warm? 2. Human causes</vt:lpstr>
      <vt:lpstr>Natural factors affect climate</vt:lpstr>
      <vt:lpstr>Slide 12</vt:lpstr>
      <vt:lpstr>Slide 13</vt:lpstr>
      <vt:lpstr>Slide 14</vt:lpstr>
      <vt:lpstr>Slide 15</vt:lpstr>
      <vt:lpstr>Slide 16</vt:lpstr>
      <vt:lpstr>Slide 17</vt:lpstr>
      <vt:lpstr>Slide 18</vt:lpstr>
      <vt:lpstr>We have Moved Outside the Range of Historical Variation</vt:lpstr>
      <vt:lpstr>Slide 20</vt:lpstr>
      <vt:lpstr>Slide 21</vt:lpstr>
      <vt:lpstr>Slide 22</vt:lpstr>
      <vt:lpstr>Slide 23</vt:lpstr>
      <vt:lpstr>Slide 24</vt:lpstr>
      <vt:lpstr>Slide 25</vt:lpstr>
      <vt:lpstr>Slide 26</vt:lpstr>
      <vt:lpstr>Projected Change in Precipitation: 2081-2099 </vt:lpstr>
      <vt:lpstr>Extreme weather events become more common</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Iowa Agricultural Producers are Managing the Unavoidable:</vt:lpstr>
      <vt:lpstr>Slide 54</vt:lpstr>
      <vt:lpstr>Slide 55</vt:lpstr>
      <vt:lpstr>Slide 56</vt:lpstr>
      <vt:lpstr>Slide 57</vt:lpstr>
      <vt:lpstr>Long-Term Stabilization Profiles</vt:lpstr>
      <vt:lpstr>Long-Term Stabilization Profiles</vt:lpstr>
      <vt:lpstr>Share of Carbon-Free Energy</vt:lpstr>
      <vt:lpstr>Summary</vt:lpstr>
      <vt:lpstr>For More Information</vt:lpstr>
    </vt:vector>
  </TitlesOfParts>
  <Company>Iowa State University - ECM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ECM Staff</dc:creator>
  <cp:lastModifiedBy>Gene Takle</cp:lastModifiedBy>
  <cp:revision>43</cp:revision>
  <dcterms:created xsi:type="dcterms:W3CDTF">2010-10-01T04:09:44Z</dcterms:created>
  <dcterms:modified xsi:type="dcterms:W3CDTF">2010-10-01T04:22:13Z</dcterms:modified>
</cp:coreProperties>
</file>