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embeddings/oleObject2.bin" ContentType="application/vnd.openxmlformats-officedocument.oleObject"/>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notesSlides/notesSlide20.xml" ContentType="application/vnd.openxmlformats-officedocument.presentationml.notes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6"/>
  </p:notesMasterIdLst>
  <p:sldIdLst>
    <p:sldId id="383" r:id="rId2"/>
    <p:sldId id="256" r:id="rId3"/>
    <p:sldId id="384" r:id="rId4"/>
    <p:sldId id="276" r:id="rId5"/>
    <p:sldId id="278" r:id="rId6"/>
    <p:sldId id="279" r:id="rId7"/>
    <p:sldId id="280" r:id="rId8"/>
    <p:sldId id="282" r:id="rId9"/>
    <p:sldId id="283" r:id="rId10"/>
    <p:sldId id="284" r:id="rId11"/>
    <p:sldId id="285" r:id="rId12"/>
    <p:sldId id="299" r:id="rId13"/>
    <p:sldId id="330" r:id="rId14"/>
    <p:sldId id="331" r:id="rId15"/>
    <p:sldId id="332" r:id="rId16"/>
    <p:sldId id="334" r:id="rId17"/>
    <p:sldId id="302" r:id="rId18"/>
    <p:sldId id="303" r:id="rId19"/>
    <p:sldId id="290" r:id="rId20"/>
    <p:sldId id="291" r:id="rId21"/>
    <p:sldId id="359" r:id="rId22"/>
    <p:sldId id="360" r:id="rId23"/>
    <p:sldId id="361" r:id="rId24"/>
    <p:sldId id="385" r:id="rId25"/>
    <p:sldId id="363" r:id="rId26"/>
    <p:sldId id="364" r:id="rId27"/>
    <p:sldId id="295" r:id="rId28"/>
    <p:sldId id="297" r:id="rId29"/>
    <p:sldId id="324" r:id="rId30"/>
    <p:sldId id="387" r:id="rId31"/>
    <p:sldId id="350" r:id="rId32"/>
    <p:sldId id="381" r:id="rId33"/>
    <p:sldId id="382" r:id="rId34"/>
    <p:sldId id="395" r:id="rId35"/>
    <p:sldId id="358" r:id="rId36"/>
    <p:sldId id="389" r:id="rId37"/>
    <p:sldId id="326" r:id="rId38"/>
    <p:sldId id="311" r:id="rId39"/>
    <p:sldId id="325" r:id="rId40"/>
    <p:sldId id="313" r:id="rId41"/>
    <p:sldId id="327" r:id="rId42"/>
    <p:sldId id="315" r:id="rId43"/>
    <p:sldId id="390" r:id="rId44"/>
    <p:sldId id="316" r:id="rId45"/>
    <p:sldId id="317" r:id="rId46"/>
    <p:sldId id="318" r:id="rId47"/>
    <p:sldId id="328" r:id="rId48"/>
    <p:sldId id="320" r:id="rId49"/>
    <p:sldId id="391" r:id="rId50"/>
    <p:sldId id="392" r:id="rId51"/>
    <p:sldId id="393" r:id="rId52"/>
    <p:sldId id="335" r:id="rId53"/>
    <p:sldId id="351" r:id="rId54"/>
    <p:sldId id="396" r:id="rId55"/>
    <p:sldId id="388" r:id="rId56"/>
    <p:sldId id="368" r:id="rId57"/>
    <p:sldId id="369" r:id="rId58"/>
    <p:sldId id="380" r:id="rId59"/>
    <p:sldId id="394" r:id="rId60"/>
    <p:sldId id="379" r:id="rId61"/>
    <p:sldId id="397" r:id="rId62"/>
    <p:sldId id="373" r:id="rId63"/>
    <p:sldId id="377" r:id="rId64"/>
    <p:sldId id="367"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showGuides="1">
      <p:cViewPr>
        <p:scale>
          <a:sx n="100" d="100"/>
          <a:sy n="100" d="100"/>
        </p:scale>
        <p:origin x="-584" y="432"/>
      </p:cViewPr>
      <p:guideLst>
        <p:guide orient="horz" pos="2160"/>
        <p:guide pos="2880"/>
      </p:guideLst>
    </p:cSldViewPr>
  </p:slideViewPr>
  <p:notesTextViewPr>
    <p:cViewPr>
      <p:scale>
        <a:sx n="75" d="100"/>
        <a:sy n="75" d="100"/>
      </p:scale>
      <p:origin x="0" y="0"/>
    </p:cViewPr>
  </p:notesTextViewPr>
  <p:sorterViewPr>
    <p:cViewPr>
      <p:scale>
        <a:sx n="66" d="100"/>
        <a:sy n="66" d="100"/>
      </p:scale>
      <p:origin x="0" y="3296"/>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heme" Target="theme/theme1.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viewProps" Target="viewProp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notesMaster" Target="notesMasters/notesMaster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printerSettings" Target="printerSettings/printerSettings1.bin"/><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presProps" Target="pres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enetakle:Documents:Microsoft%20User%20Data:Saved%20Attachments:dsm-est-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spPr>
        <a:noFill/>
        <a:ln w="25400">
          <a:noFill/>
        </a:ln>
      </c:spPr>
    </c:title>
    <c:plotArea>
      <c:layout>
        <c:manualLayout>
          <c:layoutTarget val="inner"/>
          <c:xMode val="edge"/>
          <c:yMode val="edge"/>
          <c:x val="0.0888888888888889"/>
          <c:y val="0.342592592592593"/>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770841608"/>
        <c:axId val="770859496"/>
      </c:lineChart>
      <c:catAx>
        <c:axId val="770841608"/>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770859496"/>
        <c:crosses val="autoZero"/>
        <c:lblAlgn val="ctr"/>
        <c:lblOffset val="100"/>
        <c:tickLblSkip val="20"/>
        <c:tickMarkSkip val="10"/>
      </c:catAx>
      <c:valAx>
        <c:axId val="770859496"/>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770841608"/>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spPr>
        <a:noFill/>
        <a:ln w="25400">
          <a:noFill/>
        </a:ln>
      </c:spPr>
    </c:title>
    <c:plotArea>
      <c:layout>
        <c:manualLayout>
          <c:layoutTarget val="inner"/>
          <c:xMode val="edge"/>
          <c:yMode val="edge"/>
          <c:x val="0.0875"/>
          <c:y val="0.349229844610132"/>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779875720"/>
        <c:axId val="770748200"/>
      </c:lineChart>
      <c:catAx>
        <c:axId val="779875720"/>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770748200"/>
        <c:crosses val="autoZero"/>
        <c:lblAlgn val="ctr"/>
        <c:lblOffset val="100"/>
        <c:tickLblSkip val="20"/>
        <c:tickMarkSkip val="10"/>
      </c:catAx>
      <c:valAx>
        <c:axId val="770748200"/>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779875720"/>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779603208"/>
        <c:axId val="770866856"/>
      </c:scatterChart>
      <c:valAx>
        <c:axId val="779603208"/>
        <c:scaling>
          <c:orientation val="minMax"/>
        </c:scaling>
        <c:axPos val="b"/>
        <c:numFmt formatCode="General" sourceLinked="1"/>
        <c:tickLblPos val="nextTo"/>
        <c:crossAx val="770866856"/>
        <c:crosses val="autoZero"/>
        <c:crossBetween val="midCat"/>
      </c:valAx>
      <c:valAx>
        <c:axId val="770866856"/>
        <c:scaling>
          <c:orientation val="minMax"/>
        </c:scaling>
        <c:axPos val="l"/>
        <c:majorGridlines/>
        <c:numFmt formatCode="General" sourceLinked="1"/>
        <c:tickLblPos val="nextTo"/>
        <c:crossAx val="779603208"/>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770944888"/>
        <c:axId val="770931544"/>
      </c:scatterChart>
      <c:valAx>
        <c:axId val="770944888"/>
        <c:scaling>
          <c:orientation val="minMax"/>
        </c:scaling>
        <c:axPos val="b"/>
        <c:numFmt formatCode="General" sourceLinked="1"/>
        <c:tickLblPos val="nextTo"/>
        <c:crossAx val="770931544"/>
        <c:crosses val="autoZero"/>
        <c:crossBetween val="midCat"/>
      </c:valAx>
      <c:valAx>
        <c:axId val="770931544"/>
        <c:scaling>
          <c:orientation val="minMax"/>
        </c:scaling>
        <c:axPos val="l"/>
        <c:majorGridlines/>
        <c:numFmt formatCode="General" sourceLinked="1"/>
        <c:tickLblPos val="nextTo"/>
        <c:crossAx val="770944888"/>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1/25/11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20</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21</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23</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26</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28</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35</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36</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41</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42</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E17F75F-3689-9142-A311-43F0C38FD71E}" type="slidenum">
              <a:rPr lang="en-US">
                <a:latin typeface="Arial" pitchFamily="29" charset="0"/>
                <a:ea typeface="ＭＳ Ｐゴシック" pitchFamily="29" charset="-128"/>
                <a:cs typeface="ＭＳ Ｐゴシック" pitchFamily="29" charset="-128"/>
              </a:rPr>
              <a:pPr/>
              <a:t>44</a:t>
            </a:fld>
            <a:endParaRPr lang="en-US">
              <a:latin typeface="Arial" pitchFamily="29" charset="0"/>
              <a:ea typeface="ＭＳ Ｐゴシック" pitchFamily="29" charset="-128"/>
              <a:cs typeface="ＭＳ Ｐゴシック" pitchFamily="29" charset="-128"/>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4C3F15-FCEE-9D43-B460-CE4079EA2817}" type="slidenum">
              <a:rPr lang="en-US">
                <a:latin typeface="Arial" pitchFamily="29" charset="0"/>
                <a:ea typeface="ＭＳ Ｐゴシック" pitchFamily="29" charset="-128"/>
                <a:cs typeface="ＭＳ Ｐゴシック" pitchFamily="29" charset="-128"/>
              </a:rPr>
              <a:pPr/>
              <a:t>45</a:t>
            </a:fld>
            <a:endParaRPr lang="en-US">
              <a:latin typeface="Arial" pitchFamily="29" charset="0"/>
              <a:ea typeface="ＭＳ Ｐゴシック" pitchFamily="29" charset="-128"/>
              <a:cs typeface="ＭＳ Ｐゴシック" pitchFamily="29" charset="-128"/>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47</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48</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60</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61</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12048FF-0097-4543-8830-06C9749D9D04}" type="slidenum">
              <a:rPr lang="en-US">
                <a:latin typeface="Arial" pitchFamily="34" charset="0"/>
                <a:ea typeface="ＭＳ Ｐゴシック" pitchFamily="34" charset="-128"/>
                <a:cs typeface="ＭＳ Ｐゴシック" pitchFamily="34" charset="-128"/>
              </a:rPr>
              <a:pPr/>
              <a:t>62</a:t>
            </a:fld>
            <a:endParaRPr lang="en-US">
              <a:latin typeface="Arial" pitchFamily="34" charset="0"/>
              <a:ea typeface="ＭＳ Ｐゴシック" pitchFamily="34" charset="-128"/>
              <a:cs typeface="ＭＳ Ｐゴシック" pitchFamily="34"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a:latin typeface="Arial" pitchFamily="34" charset="0"/>
                <a:ea typeface="ＭＳ Ｐゴシック" pitchFamily="34" charset="-128"/>
                <a:cs typeface="ＭＳ Ｐゴシック" pitchFamily="34" charset="-128"/>
              </a:rPr>
              <a:t>Add temperature numbers here as well!!</a:t>
            </a:r>
          </a:p>
          <a:p>
            <a:endParaRPr lang="en-US">
              <a:latin typeface="Arial" pitchFamily="34" charset="0"/>
              <a:ea typeface="ＭＳ Ｐゴシック" pitchFamily="34" charset="-128"/>
              <a:cs typeface="ＭＳ Ｐゴシック" pitchFamily="34" charset="-128"/>
            </a:endParaRPr>
          </a:p>
          <a:p>
            <a:endParaRPr lang="en-US">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4</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5</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10</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11</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1/25/11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1/25/11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1/25/11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1/25/11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1/25/11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v="urn:schemas-microsoft-com:mac:vml" xmlns:mc="http://schemas.openxmlformats.org/markup-compatibility/2006" xmlns:p="http://schemas.openxmlformats.org/presentationml/2006/main" xmlns:r="http://schemas.openxmlformats.org/officeDocument/2006/relationships" xmlns:a="http://schemas.openxmlformats.org/drawingml/2006/main" xmlns="" xmlns:ma="http://schemas.microsoft.com/office/mac/drawingml/2008/main">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1/25/11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1/25/11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1/25/11</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8.xml"/><Relationship Id="rId6"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6"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8.jpeg"/><Relationship Id="rId5"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3"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52.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5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3.pd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6" Type="http://schemas.openxmlformats.org/officeDocument/2006/relationships/hyperlink" Target="http://climate.agron.iastate.edu/" TargetMode="External"/><Relationship Id="rId4" Type="http://schemas.openxmlformats.org/officeDocument/2006/relationships/hyperlink" Target="http://rcmlab.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gstakle@iastate.edu" TargetMode="External"/><Relationship Id="rId5" Type="http://schemas.openxmlformats.org/officeDocument/2006/relationships/hyperlink" Target="http://www.narccap.ucar.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0" y="114659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rgbClr val="9ADEFC"/>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algn="ctr" rtl="0" eaLnBrk="0" fontAlgn="base" hangingPunct="0">
              <a:spcBef>
                <a:spcPct val="0"/>
              </a:spcBef>
              <a:spcAft>
                <a:spcPct val="0"/>
              </a:spcAft>
              <a:defRPr sz="4000">
                <a:solidFill>
                  <a:srgbClr val="9ADEFC"/>
                </a:solidFill>
                <a:latin typeface="Arial" charset="0"/>
                <a:ea typeface="Arial" pitchFamily="-112" charset="0"/>
                <a:cs typeface="Arial" charset="0"/>
              </a:defRPr>
            </a:lvl2pPr>
            <a:lvl3pPr algn="ctr" rtl="0" eaLnBrk="0" fontAlgn="base" hangingPunct="0">
              <a:spcBef>
                <a:spcPct val="0"/>
              </a:spcBef>
              <a:spcAft>
                <a:spcPct val="0"/>
              </a:spcAft>
              <a:defRPr sz="4000">
                <a:solidFill>
                  <a:srgbClr val="9ADEFC"/>
                </a:solidFill>
                <a:latin typeface="Arial" charset="0"/>
                <a:ea typeface="Arial" pitchFamily="-112" charset="0"/>
                <a:cs typeface="Arial" charset="0"/>
              </a:defRPr>
            </a:lvl3pPr>
            <a:lvl4pPr algn="ctr" rtl="0" eaLnBrk="0" fontAlgn="base" hangingPunct="0">
              <a:spcBef>
                <a:spcPct val="0"/>
              </a:spcBef>
              <a:spcAft>
                <a:spcPct val="0"/>
              </a:spcAft>
              <a:defRPr sz="4000">
                <a:solidFill>
                  <a:srgbClr val="9ADEFC"/>
                </a:solidFill>
                <a:latin typeface="Arial" charset="0"/>
                <a:ea typeface="Arial" pitchFamily="-112" charset="0"/>
                <a:cs typeface="Arial" charset="0"/>
              </a:defRPr>
            </a:lvl4pPr>
            <a:lvl5pPr algn="ctr" rtl="0" eaLnBrk="0" fontAlgn="base" hangingPunct="0">
              <a:spcBef>
                <a:spcPct val="0"/>
              </a:spcBef>
              <a:spcAft>
                <a:spcPct val="0"/>
              </a:spcAft>
              <a:defRPr sz="4000">
                <a:solidFill>
                  <a:srgbClr val="9ADEFC"/>
                </a:solidFill>
                <a:latin typeface="Arial" charset="0"/>
                <a:ea typeface="Arial" pitchFamily="-112"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a:lstStyle>
          <a:p>
            <a:pPr>
              <a:defRPr/>
            </a:pPr>
            <a:r>
              <a:rPr lang="en-US" sz="3600" b="1" dirty="0" smtClean="0">
                <a:solidFill>
                  <a:srgbClr val="0067AC"/>
                </a:solidFill>
                <a:effectLst>
                  <a:outerShdw blurRad="38100" dist="38100" dir="2700000" algn="tl">
                    <a:srgbClr val="DDDDDD"/>
                  </a:outerShdw>
                </a:effectLst>
                <a:ea typeface="Arial" pitchFamily="-107" charset="0"/>
                <a:cs typeface="Arial" pitchFamily="-107" charset="0"/>
              </a:rPr>
              <a:t>Many lines of evidence for conclusion of a “discernible human influence”</a:t>
            </a:r>
          </a:p>
        </p:txBody>
      </p:sp>
      <p:sp>
        <p:nvSpPr>
          <p:cNvPr id="4" name="Rectangle 3"/>
          <p:cNvSpPr>
            <a:spLocks noGrp="1" noChangeArrowheads="1"/>
          </p:cNvSpPr>
          <p:nvPr/>
        </p:nvSpPr>
        <p:spPr bwMode="auto">
          <a:xfrm>
            <a:off x="998704" y="2327268"/>
            <a:ext cx="7958138" cy="45307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“Basic physics” evidence</a:t>
            </a:r>
          </a:p>
          <a:p>
            <a:pPr marL="800100" lvl="1" indent="-342900" algn="just">
              <a:lnSpc>
                <a:spcPct val="90000"/>
              </a:lnSpc>
              <a:spcBef>
                <a:spcPct val="0"/>
              </a:spcBef>
              <a:spcAft>
                <a:spcPts val="600"/>
              </a:spcAft>
              <a:buFont typeface="Arial" pitchFamily="-107" charset="0"/>
              <a:buChar char="–"/>
              <a:defRPr/>
            </a:pPr>
            <a:r>
              <a:rPr lang="en-US" sz="2000" dirty="0">
                <a:solidFill>
                  <a:schemeClr val="tx1"/>
                </a:solidFill>
                <a:ea typeface="ＭＳ Ｐゴシック" pitchFamily="-107" charset="-128"/>
                <a:cs typeface="ＭＳ Ｐゴシック" pitchFamily="-107" charset="-128"/>
              </a:rPr>
              <a:t>Physical understanding of the climate system and the heat-trapping properties of greenhouse gases</a:t>
            </a:r>
            <a:endParaRPr lang="en-US" sz="2000" dirty="0" smtClean="0">
              <a:solidFill>
                <a:schemeClr val="tx1"/>
              </a:solidFill>
              <a:ea typeface="ＭＳ Ｐゴシック" pitchFamily="-107" charset="-128"/>
              <a:cs typeface="ＭＳ Ｐゴシック" pitchFamily="-107" charset="-128"/>
            </a:endParaRPr>
          </a:p>
          <a:p>
            <a:pPr algn="just">
              <a:lnSpc>
                <a:spcPct val="90000"/>
              </a:lnSpc>
              <a:spcBef>
                <a:spcPct val="0"/>
              </a:spcBef>
              <a:spcAft>
                <a:spcPts val="600"/>
              </a:spcAft>
              <a:buFont typeface="Monotype Sorts" pitchFamily="-107" charset="2"/>
              <a:buAutoNum type="arabicPeriod"/>
              <a:defRPr/>
            </a:pPr>
            <a:r>
              <a:rPr lang="en-US" sz="2000" b="1" dirty="0" smtClean="0">
                <a:solidFill>
                  <a:srgbClr val="000090"/>
                </a:solidFill>
              </a:rPr>
              <a:t>Qualitative analysis </a:t>
            </a:r>
            <a:r>
              <a:rPr lang="en-US" sz="2000" b="1" dirty="0">
                <a:solidFill>
                  <a:srgbClr val="000090"/>
                </a:solidFill>
              </a:rPr>
              <a:t>evidence </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Qualitative agreement between observed climate changes and model predictions of human-caused climate changes (warming of oceans, land surface and troposphere, water vapor increases, </a:t>
            </a:r>
            <a:r>
              <a:rPr lang="en-US" sz="2000" i="1" dirty="0">
                <a:solidFill>
                  <a:srgbClr val="000000"/>
                </a:solidFill>
                <a:ea typeface="ＭＳ Ｐゴシック" pitchFamily="-107" charset="-128"/>
                <a:cs typeface="ＭＳ Ｐゴシック" pitchFamily="-107" charset="-128"/>
              </a:rPr>
              <a:t>etc</a:t>
            </a:r>
            <a:r>
              <a:rPr lang="en-US" sz="2000" dirty="0">
                <a:solidFill>
                  <a:srgbClr val="000000"/>
                </a:solidFill>
                <a:ea typeface="ＭＳ Ｐゴシック" pitchFamily="-107" charset="-128"/>
                <a:cs typeface="ＭＳ Ｐゴシック" pitchFamily="-107" charset="-128"/>
              </a:rPr>
              <a:t>.) </a:t>
            </a:r>
          </a:p>
          <a:p>
            <a:pPr algn="just">
              <a:lnSpc>
                <a:spcPct val="90000"/>
              </a:lnSpc>
              <a:spcBef>
                <a:spcPct val="0"/>
              </a:spcBef>
              <a:spcAft>
                <a:spcPts val="600"/>
              </a:spcAft>
              <a:buFont typeface="Monotype Sorts" pitchFamily="-107" charset="2"/>
              <a:buAutoNum type="arabicPeriod"/>
              <a:defRPr/>
            </a:pPr>
            <a:r>
              <a:rPr lang="en-US" sz="2000" b="1" dirty="0" err="1">
                <a:solidFill>
                  <a:srgbClr val="000090"/>
                </a:solidFill>
              </a:rPr>
              <a:t>Paleoclimate</a:t>
            </a:r>
            <a:r>
              <a:rPr lang="en-US" sz="2000" b="1" dirty="0">
                <a:solidFill>
                  <a:srgbClr val="000090"/>
                </a:solidFill>
              </a:rPr>
              <a:t> evidence</a:t>
            </a:r>
            <a:endParaRPr lang="en-US" sz="2000" b="1" dirty="0" smtClean="0">
              <a:solidFill>
                <a:srgbClr val="000090"/>
              </a:solidFill>
            </a:endParaRPr>
          </a:p>
          <a:p>
            <a:pPr marL="800100" lvl="1" indent="-342900" algn="just">
              <a:lnSpc>
                <a:spcPct val="90000"/>
              </a:lnSpc>
              <a:spcBef>
                <a:spcPct val="0"/>
              </a:spcBef>
              <a:spcAft>
                <a:spcPts val="600"/>
              </a:spcAft>
              <a:buFont typeface="Arial" pitchFamily="-107" charset="0"/>
              <a:buChar char="–"/>
              <a:defRPr/>
            </a:pPr>
            <a:r>
              <a:rPr lang="en-US" sz="2000" dirty="0" smtClean="0">
                <a:solidFill>
                  <a:srgbClr val="000000"/>
                </a:solidFill>
                <a:ea typeface="ＭＳ Ｐゴシック" pitchFamily="-107" charset="-128"/>
                <a:cs typeface="ＭＳ Ｐゴシック" pitchFamily="-107" charset="-128"/>
              </a:rPr>
              <a:t>Reconstructions of past climates enable </a:t>
            </a:r>
            <a:r>
              <a:rPr lang="en-US" sz="2000" dirty="0">
                <a:solidFill>
                  <a:srgbClr val="000000"/>
                </a:solidFill>
                <a:ea typeface="ＭＳ Ｐゴシック" pitchFamily="-107" charset="-128"/>
                <a:cs typeface="ＭＳ Ｐゴシック" pitchFamily="-107" charset="-128"/>
              </a:rPr>
              <a:t>us to place the warming of the 20th century in a longer-term context</a:t>
            </a:r>
          </a:p>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Fingerprint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Rigorous statistical comparisons between modeled and observed patterns of climate change</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558746"/>
            <a:ext cx="9144000" cy="1470025"/>
          </a:xfrm>
        </p:spPr>
        <p:txBody>
          <a:bodyPr>
            <a:noAutofit/>
          </a:bodyPr>
          <a:lstStyle/>
          <a:p>
            <a:r>
              <a:rPr lang="en-US" sz="3200" dirty="0" smtClean="0">
                <a:solidFill>
                  <a:schemeClr val="bg1"/>
                </a:solidFill>
                <a:ea typeface="Consolas"/>
              </a:rPr>
              <a:t>Climate Change:  </a:t>
            </a:r>
            <a:br>
              <a:rPr lang="en-US" sz="3200" dirty="0" smtClean="0">
                <a:solidFill>
                  <a:schemeClr val="bg1"/>
                </a:solidFill>
                <a:ea typeface="Consolas"/>
              </a:rPr>
            </a:br>
            <a:r>
              <a:rPr lang="en-US" sz="3200" dirty="0" smtClean="0">
                <a:solidFill>
                  <a:schemeClr val="bg1"/>
                </a:solidFill>
                <a:ea typeface="Consolas"/>
              </a:rPr>
              <a:t>Avoiding the Unmanageable</a:t>
            </a:r>
            <a:br>
              <a:rPr lang="en-US" sz="3200" dirty="0" smtClean="0">
                <a:solidFill>
                  <a:schemeClr val="bg1"/>
                </a:solidFill>
                <a:ea typeface="Consolas"/>
              </a:rPr>
            </a:br>
            <a:r>
              <a:rPr lang="en-US" sz="3200" dirty="0" smtClean="0">
                <a:solidFill>
                  <a:schemeClr val="bg1"/>
                </a:solidFill>
                <a:ea typeface="Consolas"/>
              </a:rPr>
              <a:t>while Managing the Unavoidable</a:t>
            </a:r>
            <a:endParaRPr lang="en-US" sz="3200" dirty="0">
              <a:solidFill>
                <a:schemeClr val="bg1"/>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5" name="Text Box 4"/>
          <p:cNvSpPr txBox="1">
            <a:spLocks noChangeArrowheads="1"/>
          </p:cNvSpPr>
          <p:nvPr/>
        </p:nvSpPr>
        <p:spPr bwMode="auto">
          <a:xfrm>
            <a:off x="3660358" y="5486400"/>
            <a:ext cx="1998263" cy="954107"/>
          </a:xfrm>
          <a:prstGeom prst="rect">
            <a:avLst/>
          </a:prstGeom>
          <a:noFill/>
          <a:ln w="12700">
            <a:noFill/>
            <a:miter lim="800000"/>
            <a:headEnd/>
            <a:tailEnd/>
          </a:ln>
        </p:spPr>
        <p:txBody>
          <a:bodyPr wrap="none">
            <a:prstTxWarp prst="textNoShape">
              <a:avLst/>
            </a:prstTxWarp>
            <a:spAutoFit/>
          </a:bodyPr>
          <a:lstStyle/>
          <a:p>
            <a:pPr algn="ctr"/>
            <a:r>
              <a:rPr lang="en-US" sz="1400" dirty="0" smtClean="0">
                <a:solidFill>
                  <a:srgbClr val="FFFFFF"/>
                </a:solidFill>
              </a:rPr>
              <a:t>Horticulture Department</a:t>
            </a:r>
          </a:p>
          <a:p>
            <a:pPr algn="ctr"/>
            <a:r>
              <a:rPr lang="en-US" sz="1400" dirty="0" smtClean="0">
                <a:solidFill>
                  <a:srgbClr val="FFFFFF"/>
                </a:solidFill>
              </a:rPr>
              <a:t>Iowa State University</a:t>
            </a:r>
          </a:p>
          <a:p>
            <a:pPr algn="ctr"/>
            <a:r>
              <a:rPr lang="en-US" sz="1400" dirty="0" smtClean="0">
                <a:solidFill>
                  <a:srgbClr val="FFFFFF"/>
                </a:solidFill>
              </a:rPr>
              <a:t>10 January 2011 </a:t>
            </a:r>
            <a:endParaRPr lang="en-US" sz="1400" dirty="0">
              <a:solidFill>
                <a:srgbClr val="FFFFFF"/>
              </a:solidFill>
            </a:endParaRPr>
          </a:p>
          <a:p>
            <a:pPr algn="ctr"/>
            <a:endParaRPr lang="en-US" sz="1400" dirty="0">
              <a:solidFill>
                <a:srgbClr val="5A619B"/>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7606" y="4792662"/>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773239" y="4129882"/>
            <a:ext cx="1325563" cy="1"/>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3048000" y="2057400"/>
            <a:ext cx="6096000" cy="3581400"/>
          </a:xfrm>
        </p:spPr>
        <p:txBody>
          <a:bodyPr>
            <a:normAutofit lnSpcReduction="10000"/>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Adaptation (managing the unavoidable)</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(avoiding the unmanageable)</a:t>
            </a:r>
          </a:p>
        </p:txBody>
      </p:sp>
      <p:sp>
        <p:nvSpPr>
          <p:cNvPr id="4" name="TextBox 3"/>
          <p:cNvSpPr txBox="1"/>
          <p:nvPr/>
        </p:nvSpPr>
        <p:spPr>
          <a:xfrm>
            <a:off x="533400" y="6011863"/>
            <a:ext cx="8413750" cy="846137"/>
          </a:xfrm>
          <a:prstGeom prst="rect">
            <a:avLst/>
          </a:prstGeom>
          <a:noFill/>
        </p:spPr>
        <p:txBody>
          <a:bodyPr wrap="none">
            <a:spAutoFit/>
          </a:bodyPr>
          <a:lstStyle/>
          <a:p>
            <a:pPr algn="ctr">
              <a:defRPr/>
            </a:pPr>
            <a:r>
              <a:rPr lang="en-US" sz="1400" i="1" dirty="0">
                <a:latin typeface="Arial" pitchFamily="-112" charset="0"/>
                <a:ea typeface="ＭＳ Ｐゴシック" pitchFamily="-112" charset="-128"/>
                <a:cs typeface="ＭＳ Ｐゴシック" pitchFamily="-112" charset="-128"/>
              </a:rPr>
              <a:t>Confronting Climate Change:  Avoiding the Unmanageable, Managing the Unavoidable,</a:t>
            </a:r>
          </a:p>
          <a:p>
            <a:pPr algn="ctr">
              <a:defRPr/>
            </a:pPr>
            <a:r>
              <a:rPr lang="en-US" sz="1400" dirty="0">
                <a:latin typeface="Arial" pitchFamily="-112" charset="0"/>
                <a:ea typeface="ＭＳ Ｐゴシック" pitchFamily="-112" charset="-128"/>
                <a:cs typeface="ＭＳ Ｐゴシック" pitchFamily="-112" charset="-128"/>
              </a:rPr>
              <a:t>Rosina </a:t>
            </a:r>
            <a:r>
              <a:rPr lang="en-US" sz="1400" dirty="0" err="1">
                <a:latin typeface="Arial" pitchFamily="-112" charset="0"/>
                <a:ea typeface="ＭＳ Ｐゴシック" pitchFamily="-112" charset="-128"/>
                <a:cs typeface="ＭＳ Ｐゴシック" pitchFamily="-112" charset="-128"/>
              </a:rPr>
              <a:t>Bierbaum</a:t>
            </a:r>
            <a:r>
              <a:rPr lang="en-US" sz="1400" dirty="0">
                <a:latin typeface="Arial" pitchFamily="-112" charset="0"/>
                <a:ea typeface="ＭＳ Ｐゴシック" pitchFamily="-112" charset="-128"/>
                <a:cs typeface="ＭＳ Ｐゴシック" pitchFamily="-112" charset="-128"/>
              </a:rPr>
              <a:t>, John P. </a:t>
            </a:r>
            <a:r>
              <a:rPr lang="en-US" sz="1400" dirty="0" err="1">
                <a:latin typeface="Arial" pitchFamily="-112" charset="0"/>
                <a:ea typeface="ＭＳ Ｐゴシック" pitchFamily="-112" charset="-128"/>
                <a:cs typeface="ＭＳ Ｐゴシック" pitchFamily="-112" charset="-128"/>
              </a:rPr>
              <a:t>Holdren</a:t>
            </a:r>
            <a:r>
              <a:rPr lang="en-US" sz="1400" dirty="0">
                <a:latin typeface="Arial" pitchFamily="-112" charset="0"/>
                <a:ea typeface="ＭＳ Ｐゴシック" pitchFamily="-112" charset="-128"/>
                <a:cs typeface="ＭＳ Ｐゴシック" pitchFamily="-112" charset="-128"/>
              </a:rPr>
              <a:t>, Michael </a:t>
            </a:r>
            <a:r>
              <a:rPr lang="en-US" sz="1400" dirty="0" err="1">
                <a:latin typeface="Arial" pitchFamily="-112" charset="0"/>
                <a:ea typeface="ＭＳ Ｐゴシック" pitchFamily="-112" charset="-128"/>
                <a:cs typeface="ＭＳ Ｐゴシック" pitchFamily="-112" charset="-128"/>
              </a:rPr>
              <a:t>MacCracken</a:t>
            </a:r>
            <a:r>
              <a:rPr lang="en-US" sz="1400" dirty="0">
                <a:latin typeface="Arial" pitchFamily="-112" charset="0"/>
                <a:ea typeface="ＭＳ Ｐゴシック" pitchFamily="-112" charset="-128"/>
                <a:cs typeface="ＭＳ Ｐゴシック" pitchFamily="-112" charset="-128"/>
              </a:rPr>
              <a:t>, Richard Moss, and Peter H. Raven.</a:t>
            </a:r>
          </a:p>
          <a:p>
            <a:pPr algn="ctr">
              <a:defRPr/>
            </a:pPr>
            <a:r>
              <a:rPr lang="en-US" sz="1050" dirty="0">
                <a:latin typeface="Arial" pitchFamily="-112" charset="0"/>
                <a:ea typeface="ＭＳ Ｐゴシック" pitchFamily="-112" charset="-128"/>
                <a:cs typeface="ＭＳ Ｐゴシック" pitchFamily="-112" charset="-128"/>
              </a:rPr>
              <a:t>http://www.globalproblems-globalsolutions-files.org/unf_website/PDF/climate%20_change_avoid_unmanagable_manage_unavoidable.pdf</a:t>
            </a:r>
          </a:p>
          <a:p>
            <a:pPr>
              <a:defRPr/>
            </a:pPr>
            <a:endParaRPr lang="en-US" sz="1050"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54424" y="2424716"/>
            <a:ext cx="6811102" cy="2123658"/>
          </a:xfrm>
          <a:prstGeom prst="rect">
            <a:avLst/>
          </a:prstGeom>
          <a:noFill/>
        </p:spPr>
        <p:txBody>
          <a:bodyPr wrap="square" rtlCol="0">
            <a:spAutoFit/>
          </a:bodyPr>
          <a:lstStyle/>
          <a:p>
            <a:r>
              <a:rPr lang="en-US" sz="4400" b="1" dirty="0" smtClean="0">
                <a:solidFill>
                  <a:srgbClr val="0067AC"/>
                </a:solidFill>
              </a:rPr>
              <a:t>Managing the Unavoidable:</a:t>
            </a:r>
          </a:p>
          <a:p>
            <a:endParaRPr lang="en-US" sz="4400" b="1" dirty="0" smtClean="0">
              <a:solidFill>
                <a:srgbClr val="0067AC"/>
              </a:solidFill>
            </a:endParaRPr>
          </a:p>
          <a:p>
            <a:r>
              <a:rPr lang="en-US" sz="4400" b="1" dirty="0" smtClean="0">
                <a:solidFill>
                  <a:srgbClr val="0067AC"/>
                </a:solidFill>
              </a:rPr>
              <a:t>Adapting to Climate Change</a:t>
            </a:r>
            <a:endParaRPr lang="en-US" sz="4400" b="1" dirty="0">
              <a:solidFill>
                <a:srgbClr val="0067A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1" descr="Plant Hardiness Zone.tif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9395" name="TextBox 4"/>
          <p:cNvSpPr txBox="1">
            <a:spLocks noChangeArrowheads="1"/>
          </p:cNvSpPr>
          <p:nvPr/>
        </p:nvSpPr>
        <p:spPr bwMode="auto">
          <a:xfrm>
            <a:off x="0" y="6611938"/>
            <a:ext cx="9144000" cy="246062"/>
          </a:xfrm>
          <a:prstGeom prst="rect">
            <a:avLst/>
          </a:prstGeom>
          <a:noFill/>
          <a:ln w="9525">
            <a:noFill/>
            <a:miter lim="800000"/>
            <a:headEnd/>
            <a:tailEnd/>
          </a:ln>
        </p:spPr>
        <p:txBody>
          <a:bodyPr>
            <a:prstTxWarp prst="textNoShape">
              <a:avLst/>
            </a:prstTxWarp>
            <a:spAutoFit/>
          </a:bodyPr>
          <a:lstStyle/>
          <a:p>
            <a:pPr algn="ctr"/>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a:t>
            </a:r>
            <a:r>
              <a:rPr lang="en-US" dirty="0" smtClean="0">
                <a:solidFill>
                  <a:srgbClr val="FF0000"/>
                </a:solidFill>
              </a:rPr>
              <a:t>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a:t>
            </a:r>
            <a:r>
              <a:rPr lang="en-US" dirty="0" smtClean="0">
                <a:solidFill>
                  <a:srgbClr val="FF0000"/>
                </a:solidFill>
              </a:rPr>
              <a:t>%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crp_cold_season_precip_1896_inches 1"/>
          <p:cNvPicPr>
            <a:picLocks noChangeAspect="1" noChangeArrowheads="1"/>
          </p:cNvPicPr>
          <p:nvPr/>
        </p:nvPicPr>
        <p:blipFill>
          <a:blip r:embed="rId3"/>
          <a:srcRect/>
          <a:stretch>
            <a:fillRect/>
          </a:stretch>
        </p:blipFill>
        <p:spPr bwMode="auto">
          <a:xfrm>
            <a:off x="0" y="1763044"/>
            <a:ext cx="9182100" cy="5094955"/>
          </a:xfrm>
          <a:prstGeom prst="rect">
            <a:avLst/>
          </a:prstGeom>
          <a:noFill/>
          <a:ln w="9525">
            <a:noFill/>
            <a:miter lim="800000"/>
            <a:headEnd/>
            <a:tailEnd/>
          </a:ln>
        </p:spPr>
      </p:pic>
      <p:cxnSp>
        <p:nvCxnSpPr>
          <p:cNvPr id="72708" name="Straight Arrow Connector 5"/>
          <p:cNvCxnSpPr>
            <a:cxnSpLocks noChangeShapeType="1"/>
          </p:cNvCxnSpPr>
          <p:nvPr/>
        </p:nvCxnSpPr>
        <p:spPr bwMode="auto">
          <a:xfrm rot="16200000" flipV="1">
            <a:off x="533400" y="5105400"/>
            <a:ext cx="1066800" cy="762000"/>
          </a:xfrm>
          <a:prstGeom prst="straightConnector1">
            <a:avLst/>
          </a:prstGeom>
          <a:noFill/>
          <a:ln w="28575">
            <a:solidFill>
              <a:srgbClr val="FF0000"/>
            </a:solidFill>
            <a:round/>
            <a:headEnd/>
            <a:tailEnd type="arrow" w="med" len="med"/>
          </a:ln>
        </p:spPr>
      </p:cxnSp>
      <p:sp>
        <p:nvSpPr>
          <p:cNvPr id="72709" name="TextBox 3"/>
          <p:cNvSpPr txBox="1">
            <a:spLocks noChangeArrowheads="1"/>
          </p:cNvSpPr>
          <p:nvPr/>
        </p:nvSpPr>
        <p:spPr bwMode="auto">
          <a:xfrm>
            <a:off x="1447800" y="5872163"/>
            <a:ext cx="5873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7.8”</a:t>
            </a:r>
          </a:p>
        </p:txBody>
      </p:sp>
      <p:sp>
        <p:nvSpPr>
          <p:cNvPr id="72710" name="TextBox 9"/>
          <p:cNvSpPr txBox="1">
            <a:spLocks noChangeArrowheads="1"/>
          </p:cNvSpPr>
          <p:nvPr/>
        </p:nvSpPr>
        <p:spPr bwMode="auto">
          <a:xfrm>
            <a:off x="3581400" y="564118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51% increase</a:t>
            </a:r>
          </a:p>
        </p:txBody>
      </p:sp>
      <p:cxnSp>
        <p:nvCxnSpPr>
          <p:cNvPr id="72711" name="Straight Arrow Connector 7"/>
          <p:cNvCxnSpPr>
            <a:cxnSpLocks noChangeShapeType="1"/>
          </p:cNvCxnSpPr>
          <p:nvPr/>
        </p:nvCxnSpPr>
        <p:spPr bwMode="auto">
          <a:xfrm rot="5400000" flipH="1" flipV="1">
            <a:off x="7528719" y="4790282"/>
            <a:ext cx="1369219" cy="794544"/>
          </a:xfrm>
          <a:prstGeom prst="straightConnector1">
            <a:avLst/>
          </a:prstGeom>
          <a:noFill/>
          <a:ln w="28575">
            <a:solidFill>
              <a:srgbClr val="FF0000"/>
            </a:solidFill>
            <a:round/>
            <a:headEnd/>
            <a:tailEnd type="arrow" w="med" len="med"/>
          </a:ln>
        </p:spPr>
      </p:cxnSp>
      <p:sp>
        <p:nvSpPr>
          <p:cNvPr id="72712" name="TextBox 4"/>
          <p:cNvSpPr txBox="1">
            <a:spLocks noChangeArrowheads="1"/>
          </p:cNvSpPr>
          <p:nvPr/>
        </p:nvSpPr>
        <p:spPr bwMode="auto">
          <a:xfrm>
            <a:off x="7119143" y="5733256"/>
            <a:ext cx="696913"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11.8”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rp_warm_season_precip_1896_inches"/>
          <p:cNvPicPr>
            <a:picLocks noChangeAspect="1" noChangeArrowheads="1"/>
          </p:cNvPicPr>
          <p:nvPr/>
        </p:nvPicPr>
        <p:blipFill>
          <a:blip r:embed="rId3"/>
          <a:srcRect/>
          <a:stretch>
            <a:fillRect/>
          </a:stretch>
        </p:blipFill>
        <p:spPr bwMode="auto">
          <a:xfrm>
            <a:off x="0" y="1750716"/>
            <a:ext cx="9196388" cy="5107284"/>
          </a:xfrm>
          <a:prstGeom prst="rect">
            <a:avLst/>
          </a:prstGeom>
          <a:noFill/>
          <a:ln w="9525">
            <a:noFill/>
            <a:miter lim="800000"/>
            <a:headEnd/>
            <a:tailEnd/>
          </a:ln>
        </p:spPr>
      </p:pic>
      <p:cxnSp>
        <p:nvCxnSpPr>
          <p:cNvPr id="74756" name="Straight Arrow Connector 5"/>
          <p:cNvCxnSpPr>
            <a:cxnSpLocks noChangeShapeType="1"/>
          </p:cNvCxnSpPr>
          <p:nvPr/>
        </p:nvCxnSpPr>
        <p:spPr bwMode="auto">
          <a:xfrm rot="16200000" flipV="1">
            <a:off x="533400" y="5181600"/>
            <a:ext cx="1066800" cy="762000"/>
          </a:xfrm>
          <a:prstGeom prst="straightConnector1">
            <a:avLst/>
          </a:prstGeom>
          <a:noFill/>
          <a:ln w="28575">
            <a:solidFill>
              <a:srgbClr val="FF0000"/>
            </a:solidFill>
            <a:round/>
            <a:headEnd/>
            <a:tailEnd type="arrow" w="med" len="med"/>
          </a:ln>
        </p:spPr>
      </p:cxnSp>
      <p:sp>
        <p:nvSpPr>
          <p:cNvPr id="74757" name="TextBox 3"/>
          <p:cNvSpPr txBox="1">
            <a:spLocks noChangeArrowheads="1"/>
          </p:cNvSpPr>
          <p:nvPr/>
        </p:nvSpPr>
        <p:spPr bwMode="auto">
          <a:xfrm>
            <a:off x="1524000" y="591105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20.2”</a:t>
            </a:r>
          </a:p>
        </p:txBody>
      </p:sp>
      <p:sp>
        <p:nvSpPr>
          <p:cNvPr id="74758" name="TextBox 9"/>
          <p:cNvSpPr txBox="1">
            <a:spLocks noChangeArrowheads="1"/>
          </p:cNvSpPr>
          <p:nvPr/>
        </p:nvSpPr>
        <p:spPr bwMode="auto">
          <a:xfrm>
            <a:off x="3581400" y="5701506"/>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34% increase</a:t>
            </a:r>
          </a:p>
        </p:txBody>
      </p:sp>
      <p:cxnSp>
        <p:nvCxnSpPr>
          <p:cNvPr id="74759" name="Straight Arrow Connector 7"/>
          <p:cNvCxnSpPr>
            <a:cxnSpLocks noChangeShapeType="1"/>
          </p:cNvCxnSpPr>
          <p:nvPr/>
        </p:nvCxnSpPr>
        <p:spPr bwMode="auto">
          <a:xfrm rot="5400000" flipH="1" flipV="1">
            <a:off x="7552928" y="4689872"/>
            <a:ext cx="1175544" cy="939800"/>
          </a:xfrm>
          <a:prstGeom prst="straightConnector1">
            <a:avLst/>
          </a:prstGeom>
          <a:noFill/>
          <a:ln w="28575">
            <a:solidFill>
              <a:srgbClr val="FF0000"/>
            </a:solidFill>
            <a:round/>
            <a:headEnd/>
            <a:tailEnd type="arrow" w="med" len="med"/>
          </a:ln>
        </p:spPr>
      </p:cxnSp>
      <p:sp>
        <p:nvSpPr>
          <p:cNvPr id="74760" name="TextBox 4"/>
          <p:cNvSpPr txBox="1">
            <a:spLocks noChangeArrowheads="1"/>
          </p:cNvSpPr>
          <p:nvPr/>
        </p:nvSpPr>
        <p:spPr bwMode="auto">
          <a:xfrm>
            <a:off x="6959600" y="5747544"/>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26.8”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3"/>
          <p:cNvSpPr txBox="1">
            <a:spLocks noChangeArrowheads="1"/>
          </p:cNvSpPr>
          <p:nvPr/>
        </p:nvSpPr>
        <p:spPr bwMode="auto">
          <a:xfrm>
            <a:off x="322878" y="1996598"/>
            <a:ext cx="4061707" cy="461665"/>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rgbClr val="FF0000"/>
                </a:solidFill>
              </a:rPr>
              <a:t>Years having more than 8 days</a:t>
            </a:r>
          </a:p>
        </p:txBody>
      </p:sp>
      <p:sp>
        <p:nvSpPr>
          <p:cNvPr id="4" name="Oval 3"/>
          <p:cNvSpPr/>
          <p:nvPr/>
        </p:nvSpPr>
        <p:spPr>
          <a:xfrm>
            <a:off x="1062568" y="2674286"/>
            <a:ext cx="1820333"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02200" y="1816100"/>
            <a:ext cx="3750733" cy="16383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79600" y="2750784"/>
            <a:ext cx="301660"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7" name="TextBox 6"/>
          <p:cNvSpPr txBox="1"/>
          <p:nvPr/>
        </p:nvSpPr>
        <p:spPr>
          <a:xfrm>
            <a:off x="6612466" y="2304954"/>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
        <p:nvSpPr>
          <p:cNvPr id="21" name="TextBox 20"/>
          <p:cNvSpPr txBox="1"/>
          <p:nvPr/>
        </p:nvSpPr>
        <p:spPr>
          <a:xfrm rot="21247943">
            <a:off x="3121288" y="2566119"/>
            <a:ext cx="1556836" cy="369332"/>
          </a:xfrm>
          <a:prstGeom prst="rect">
            <a:avLst/>
          </a:prstGeom>
          <a:noFill/>
        </p:spPr>
        <p:txBody>
          <a:bodyPr wrap="none" rtlCol="0">
            <a:spAutoFit/>
          </a:bodyPr>
          <a:lstStyle/>
          <a:p>
            <a:r>
              <a:rPr lang="en-US" b="1" dirty="0" smtClean="0">
                <a:solidFill>
                  <a:srgbClr val="FF0000"/>
                </a:solidFill>
              </a:rPr>
              <a:t>350%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Producers are Managing the Unavoidable:</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Examples of Adaptation to Climate Change</a:t>
            </a:r>
            <a:endParaRPr lang="en-US" dirty="0"/>
          </a:p>
        </p:txBody>
      </p:sp>
      <p:sp>
        <p:nvSpPr>
          <p:cNvPr id="5" name="Content Placeholder 4"/>
          <p:cNvSpPr>
            <a:spLocks noGrp="1"/>
          </p:cNvSpPr>
          <p:nvPr>
            <p:ph idx="1"/>
          </p:nvPr>
        </p:nvSpPr>
        <p:spPr/>
        <p:txBody>
          <a:bodyPr>
            <a:normAutofit/>
          </a:bodyPr>
          <a:lstStyle/>
          <a:p>
            <a:pPr>
              <a:buFontTx/>
              <a:buChar char="•"/>
            </a:pPr>
            <a:r>
              <a:rPr lang="en-US" dirty="0" smtClean="0">
                <a:solidFill>
                  <a:srgbClr val="708F24"/>
                </a:solidFill>
              </a:rPr>
              <a:t>Flood plain planning</a:t>
            </a:r>
          </a:p>
          <a:p>
            <a:pPr>
              <a:buFontTx/>
              <a:buChar char="•"/>
            </a:pPr>
            <a:r>
              <a:rPr lang="en-US" dirty="0" smtClean="0">
                <a:solidFill>
                  <a:srgbClr val="708F24"/>
                </a:solidFill>
              </a:rPr>
              <a:t>Building Design</a:t>
            </a:r>
          </a:p>
          <a:p>
            <a:pPr lvl="2">
              <a:buFontTx/>
              <a:buChar char="•"/>
            </a:pPr>
            <a:r>
              <a:rPr lang="en-US" dirty="0" smtClean="0">
                <a:solidFill>
                  <a:srgbClr val="708F24"/>
                </a:solidFill>
              </a:rPr>
              <a:t>“Typical Meteorological Year” does not take account of climate change </a:t>
            </a:r>
          </a:p>
          <a:p>
            <a:pPr>
              <a:buFontTx/>
              <a:buChar char="•"/>
            </a:pPr>
            <a:r>
              <a:rPr lang="en-US" dirty="0" smtClean="0">
                <a:solidFill>
                  <a:srgbClr val="708F24"/>
                </a:solidFill>
              </a:rPr>
              <a:t>Roadway Design</a:t>
            </a:r>
          </a:p>
          <a:p>
            <a:pPr lvl="2">
              <a:buFontTx/>
              <a:buChar char="•"/>
            </a:pPr>
            <a:r>
              <a:rPr lang="en-US" dirty="0" smtClean="0">
                <a:solidFill>
                  <a:srgbClr val="708F24"/>
                </a:solidFill>
              </a:rPr>
              <a:t>Cracking and rutting potential depend on temp and </a:t>
            </a:r>
            <a:r>
              <a:rPr lang="en-US" dirty="0" err="1" smtClean="0">
                <a:solidFill>
                  <a:srgbClr val="708F24"/>
                </a:solidFill>
              </a:rPr>
              <a:t>precip</a:t>
            </a:r>
            <a:endParaRPr lang="en-US" dirty="0" smtClean="0">
              <a:solidFill>
                <a:srgbClr val="708F24"/>
              </a:solidFill>
            </a:endParaRPr>
          </a:p>
          <a:p>
            <a:pPr lvl="2">
              <a:buFontTx/>
              <a:buChar char="•"/>
            </a:pPr>
            <a:r>
              <a:rPr lang="en-US" dirty="0" smtClean="0">
                <a:solidFill>
                  <a:srgbClr val="708F24"/>
                </a:solidFill>
              </a:rPr>
              <a:t>Culverts under rural roadways not designed for flow after current extreme precipitation events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85058" y="2424716"/>
            <a:ext cx="7561478" cy="2800767"/>
          </a:xfrm>
          <a:prstGeom prst="rect">
            <a:avLst/>
          </a:prstGeom>
          <a:noFill/>
        </p:spPr>
        <p:txBody>
          <a:bodyPr wrap="square" rtlCol="0">
            <a:spAutoFit/>
          </a:bodyPr>
          <a:lstStyle/>
          <a:p>
            <a:pPr algn="ctr"/>
            <a:r>
              <a:rPr lang="en-US" sz="4400" b="1" dirty="0" smtClean="0">
                <a:solidFill>
                  <a:srgbClr val="0067AC"/>
                </a:solidFill>
              </a:rPr>
              <a:t>Avoiding the Unmanageable :</a:t>
            </a:r>
          </a:p>
          <a:p>
            <a:pPr algn="ctr"/>
            <a:endParaRPr lang="en-US" sz="4400" b="1" dirty="0" smtClean="0">
              <a:solidFill>
                <a:srgbClr val="0067AC"/>
              </a:solidFill>
            </a:endParaRPr>
          </a:p>
          <a:p>
            <a:pPr algn="ctr"/>
            <a:r>
              <a:rPr lang="en-US" sz="4400" b="1" dirty="0" smtClean="0">
                <a:solidFill>
                  <a:srgbClr val="0067AC"/>
                </a:solidFill>
              </a:rPr>
              <a:t>Mitigating Impacts of Global Climate Change</a:t>
            </a:r>
            <a:endParaRPr lang="en-US" sz="4400" b="1" dirty="0">
              <a:solidFill>
                <a:srgbClr val="0067AC"/>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708F24"/>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659976" cy="584776"/>
          </a:xfrm>
          <a:prstGeom prst="rect">
            <a:avLst/>
          </a:prstGeom>
          <a:noFill/>
          <a:ln w="9525">
            <a:noFill/>
            <a:miter lim="800000"/>
            <a:headEnd/>
            <a:tailEnd/>
          </a:ln>
        </p:spPr>
        <p:txBody>
          <a:bodyPr wrap="none">
            <a:prstTxWarp prst="textNoShape">
              <a:avLst/>
            </a:prstTxWarp>
            <a:spAutoFit/>
          </a:bodyPr>
          <a:lstStyle/>
          <a:p>
            <a:r>
              <a:rPr lang="en-US" sz="1600" b="1" dirty="0">
                <a:solidFill>
                  <a:srgbClr val="708F24"/>
                </a:solidFill>
              </a:rPr>
              <a:t>Limit to avoid “dangerous anthropogenic </a:t>
            </a:r>
          </a:p>
          <a:p>
            <a:r>
              <a:rPr lang="en-US" sz="1600" b="1" dirty="0">
                <a:solidFill>
                  <a:srgbClr val="708F24"/>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708F24"/>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1" descr="Emissions.tiff"/>
          <p:cNvPicPr>
            <a:picLocks noChangeAspect="1"/>
          </p:cNvPicPr>
          <p:nvPr/>
        </p:nvPicPr>
        <p:blipFill>
          <a:blip r:embed="rId2"/>
          <a:srcRect/>
          <a:stretch>
            <a:fillRect/>
          </a:stretch>
        </p:blipFill>
        <p:spPr bwMode="auto">
          <a:xfrm>
            <a:off x="0" y="1146596"/>
            <a:ext cx="9144000" cy="5711403"/>
          </a:xfrm>
          <a:prstGeom prst="rect">
            <a:avLst/>
          </a:prstGeom>
          <a:noFill/>
          <a:ln w="9525">
            <a:noFill/>
            <a:miter lim="800000"/>
            <a:headEnd/>
            <a:tailEnd/>
          </a:ln>
        </p:spPr>
      </p:pic>
      <p:sp>
        <p:nvSpPr>
          <p:cNvPr id="22532" name="TextBox 3"/>
          <p:cNvSpPr txBox="1">
            <a:spLocks noChangeArrowheads="1"/>
          </p:cNvSpPr>
          <p:nvPr/>
        </p:nvSpPr>
        <p:spPr bwMode="auto">
          <a:xfrm>
            <a:off x="2286000" y="4532313"/>
            <a:ext cx="4114800" cy="646113"/>
          </a:xfrm>
          <a:prstGeom prst="rect">
            <a:avLst/>
          </a:prstGeom>
          <a:noFill/>
          <a:ln w="9525">
            <a:noFill/>
            <a:miter lim="800000"/>
            <a:headEnd/>
            <a:tailEnd/>
          </a:ln>
        </p:spPr>
        <p:txBody>
          <a:bodyPr>
            <a:prstTxWarp prst="textNoShape">
              <a:avLst/>
            </a:prstTxWarp>
            <a:spAutoFit/>
          </a:bodyPr>
          <a:lstStyle/>
          <a:p>
            <a:r>
              <a:rPr lang="en-US" sz="1800" dirty="0">
                <a:solidFill>
                  <a:srgbClr val="FF0000"/>
                </a:solidFill>
              </a:rPr>
              <a:t>Actual emissions are exceeding worst case scenarios projected in 1990</a:t>
            </a:r>
          </a:p>
        </p:txBody>
      </p:sp>
      <p:sp>
        <p:nvSpPr>
          <p:cNvPr id="6" name="TextBox 2"/>
          <p:cNvSpPr txBox="1">
            <a:spLocks noChangeArrowheads="1"/>
          </p:cNvSpPr>
          <p:nvPr/>
        </p:nvSpPr>
        <p:spPr bwMode="auto">
          <a:xfrm>
            <a:off x="2211022" y="1146596"/>
            <a:ext cx="4495800" cy="369332"/>
          </a:xfrm>
          <a:prstGeom prst="rect">
            <a:avLst/>
          </a:prstGeom>
          <a:noFill/>
          <a:ln w="9525">
            <a:noFill/>
            <a:miter lim="800000"/>
            <a:headEnd/>
            <a:tailEnd/>
          </a:ln>
        </p:spPr>
        <p:txBody>
          <a:bodyPr>
            <a:prstTxWarp prst="textNoShape">
              <a:avLst/>
            </a:prstTxWarp>
            <a:spAutoFit/>
          </a:bodyPr>
          <a:lstStyle/>
          <a:p>
            <a:r>
              <a:rPr lang="en-US" b="1" dirty="0" smtClean="0">
                <a:solidFill>
                  <a:srgbClr val="0067AC"/>
                </a:solidFill>
              </a:rPr>
              <a:t>Annual Global </a:t>
            </a:r>
            <a:r>
              <a:rPr lang="en-US" b="1" dirty="0">
                <a:solidFill>
                  <a:srgbClr val="0067AC"/>
                </a:solidFill>
              </a:rPr>
              <a:t>Carbon Emissions (</a:t>
            </a:r>
            <a:r>
              <a:rPr lang="en-US" b="1" dirty="0" err="1">
                <a:solidFill>
                  <a:srgbClr val="0067AC"/>
                </a:solidFill>
              </a:rPr>
              <a:t>Gt</a:t>
            </a:r>
            <a:r>
              <a:rPr lang="en-US" b="1" dirty="0">
                <a:solidFill>
                  <a:srgbClr val="0067AC"/>
                </a:solidFill>
              </a:rPr>
              <a:t>)</a:t>
            </a:r>
          </a:p>
        </p:txBody>
      </p:sp>
      <p:sp>
        <p:nvSpPr>
          <p:cNvPr id="7" name="TextBox 6"/>
          <p:cNvSpPr txBox="1"/>
          <p:nvPr/>
        </p:nvSpPr>
        <p:spPr>
          <a:xfrm>
            <a:off x="5670550" y="330200"/>
            <a:ext cx="2282784" cy="646331"/>
          </a:xfrm>
          <a:prstGeom prst="rect">
            <a:avLst/>
          </a:prstGeom>
          <a:noFill/>
        </p:spPr>
        <p:txBody>
          <a:bodyPr wrap="none" rtlCol="0">
            <a:spAutoFit/>
          </a:bodyPr>
          <a:lstStyle/>
          <a:p>
            <a:r>
              <a:rPr lang="en-US" dirty="0" smtClean="0"/>
              <a:t>2008:  31.55 GT =8.60</a:t>
            </a:r>
          </a:p>
          <a:p>
            <a:r>
              <a:rPr lang="en-US" dirty="0" smtClean="0"/>
              <a:t>2009:  31.13 GT = 8.49</a:t>
            </a:r>
            <a:endParaRPr lang="en-US" dirty="0"/>
          </a:p>
        </p:txBody>
      </p:sp>
      <p:sp>
        <p:nvSpPr>
          <p:cNvPr id="8" name="Oval 7"/>
          <p:cNvSpPr/>
          <p:nvPr/>
        </p:nvSpPr>
        <p:spPr>
          <a:xfrm rot="1785290">
            <a:off x="5175272" y="2230177"/>
            <a:ext cx="855536" cy="543009"/>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929313" y="2683649"/>
            <a:ext cx="107950" cy="952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226175" y="2557463"/>
            <a:ext cx="107950" cy="952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569076" y="2636024"/>
            <a:ext cx="107950" cy="9525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127750" y="3149600"/>
            <a:ext cx="107950" cy="95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280150" y="3302000"/>
            <a:ext cx="107950" cy="95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369839" y="2514213"/>
            <a:ext cx="496650" cy="276999"/>
          </a:xfrm>
          <a:prstGeom prst="rect">
            <a:avLst/>
          </a:prstGeom>
          <a:noFill/>
        </p:spPr>
        <p:txBody>
          <a:bodyPr wrap="none" rtlCol="0">
            <a:spAutoFit/>
          </a:bodyPr>
          <a:lstStyle/>
          <a:p>
            <a:r>
              <a:rPr lang="en-US" sz="1200" dirty="0" smtClean="0"/>
              <a:t>2007</a:t>
            </a:r>
            <a:endParaRPr lang="en-US" sz="1200" dirty="0"/>
          </a:p>
        </p:txBody>
      </p:sp>
      <p:sp>
        <p:nvSpPr>
          <p:cNvPr id="22" name="TextBox 21"/>
          <p:cNvSpPr txBox="1"/>
          <p:nvPr/>
        </p:nvSpPr>
        <p:spPr>
          <a:xfrm>
            <a:off x="5726114" y="2359025"/>
            <a:ext cx="496650" cy="276999"/>
          </a:xfrm>
          <a:prstGeom prst="rect">
            <a:avLst/>
          </a:prstGeom>
          <a:noFill/>
        </p:spPr>
        <p:txBody>
          <a:bodyPr wrap="none" rtlCol="0">
            <a:spAutoFit/>
          </a:bodyPr>
          <a:lstStyle/>
          <a:p>
            <a:r>
              <a:rPr lang="en-US" sz="1200" dirty="0" smtClean="0"/>
              <a:t>2008</a:t>
            </a:r>
            <a:endParaRPr lang="en-US" sz="1200" dirty="0"/>
          </a:p>
        </p:txBody>
      </p:sp>
      <p:sp>
        <p:nvSpPr>
          <p:cNvPr id="23" name="TextBox 22"/>
          <p:cNvSpPr txBox="1"/>
          <p:nvPr/>
        </p:nvSpPr>
        <p:spPr>
          <a:xfrm>
            <a:off x="6109155" y="2237214"/>
            <a:ext cx="508001" cy="276999"/>
          </a:xfrm>
          <a:prstGeom prst="rect">
            <a:avLst/>
          </a:prstGeom>
          <a:noFill/>
        </p:spPr>
        <p:txBody>
          <a:bodyPr wrap="square" rtlCol="0">
            <a:spAutoFit/>
          </a:bodyPr>
          <a:lstStyle/>
          <a:p>
            <a:r>
              <a:rPr lang="en-US" sz="1200" dirty="0" smtClean="0"/>
              <a:t>2009</a:t>
            </a:r>
            <a:endParaRPr lang="en-US" sz="1200" dirty="0"/>
          </a:p>
        </p:txBody>
      </p:sp>
      <p:sp>
        <p:nvSpPr>
          <p:cNvPr id="27" name="Oval 26"/>
          <p:cNvSpPr/>
          <p:nvPr/>
        </p:nvSpPr>
        <p:spPr>
          <a:xfrm>
            <a:off x="5346701" y="2960687"/>
            <a:ext cx="107950" cy="9525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618164" y="2838448"/>
            <a:ext cx="107950" cy="9525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187950" y="2947990"/>
            <a:ext cx="146289" cy="1508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22225" y="2800352"/>
            <a:ext cx="178715" cy="1508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rot="16200000" flipH="1">
            <a:off x="6444896" y="2511846"/>
            <a:ext cx="156738" cy="916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8" name="Oval 17"/>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779683" y="4625975"/>
            <a:ext cx="444653" cy="246221"/>
          </a:xfrm>
          <a:prstGeom prst="rect">
            <a:avLst/>
          </a:prstGeom>
          <a:noFill/>
        </p:spPr>
        <p:txBody>
          <a:bodyPr wrap="none" rtlCol="0">
            <a:spAutoFit/>
          </a:bodyPr>
          <a:lstStyle/>
          <a:p>
            <a:r>
              <a:rPr lang="en-US" sz="1000" dirty="0" smtClean="0"/>
              <a:t>2008</a:t>
            </a:r>
            <a:endParaRPr lang="en-US" sz="1000" dirty="0"/>
          </a:p>
        </p:txBody>
      </p:sp>
      <p:sp>
        <p:nvSpPr>
          <p:cNvPr id="21" name="TextBox 20"/>
          <p:cNvSpPr txBox="1"/>
          <p:nvPr/>
        </p:nvSpPr>
        <p:spPr>
          <a:xfrm>
            <a:off x="4291011" y="4584700"/>
            <a:ext cx="444653" cy="246221"/>
          </a:xfrm>
          <a:prstGeom prst="rect">
            <a:avLst/>
          </a:prstGeom>
          <a:noFill/>
        </p:spPr>
        <p:txBody>
          <a:bodyPr wrap="none" rtlCol="0">
            <a:spAutoFit/>
          </a:bodyPr>
          <a:lstStyle/>
          <a:p>
            <a:r>
              <a:rPr lang="en-US" sz="1000" dirty="0" smtClean="0"/>
              <a:t>2009</a:t>
            </a:r>
            <a:endParaRPr lang="en-US" sz="1000" dirty="0"/>
          </a:p>
        </p:txBody>
      </p:sp>
      <p:cxnSp>
        <p:nvCxnSpPr>
          <p:cNvPr id="23" name="Straight Arrow Connector 22"/>
          <p:cNvCxnSpPr>
            <a:endCxn id="19" idx="1"/>
          </p:cNvCxnSpPr>
          <p:nvPr/>
        </p:nvCxnSpPr>
        <p:spPr>
          <a:xfrm>
            <a:off x="4002011" y="4846795"/>
            <a:ext cx="160653" cy="13548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7"/>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96000" y="4200464"/>
            <a:ext cx="2658533" cy="1077218"/>
          </a:xfrm>
          <a:prstGeom prst="rect">
            <a:avLst/>
          </a:prstGeom>
          <a:solidFill>
            <a:schemeClr val="bg1"/>
          </a:solidFill>
          <a:ln>
            <a:solidFill>
              <a:srgbClr val="BC0000"/>
            </a:solidFill>
          </a:ln>
        </p:spPr>
        <p:txBody>
          <a:bodyPr wrap="square" rtlCol="0">
            <a:spAutoFit/>
          </a:bodyPr>
          <a:lstStyle/>
          <a:p>
            <a:r>
              <a:rPr lang="en-US" sz="1600" b="1" dirty="0" smtClean="0">
                <a:solidFill>
                  <a:srgbClr val="708F24"/>
                </a:solidFill>
              </a:rPr>
              <a:t>Carbon reductions needed will be </a:t>
            </a:r>
            <a:r>
              <a:rPr lang="en-US" sz="1600" b="1" dirty="0" smtClean="0">
                <a:solidFill>
                  <a:srgbClr val="BC0000"/>
                </a:solidFill>
              </a:rPr>
              <a:t>90 times </a:t>
            </a:r>
            <a:r>
              <a:rPr lang="en-US" sz="1600" b="1" dirty="0" smtClean="0">
                <a:solidFill>
                  <a:srgbClr val="708F24"/>
                </a:solidFill>
              </a:rPr>
              <a:t>as large </a:t>
            </a:r>
          </a:p>
          <a:p>
            <a:r>
              <a:rPr lang="en-US" sz="1600" b="1" dirty="0" smtClean="0">
                <a:solidFill>
                  <a:srgbClr val="708F24"/>
                </a:solidFill>
              </a:rPr>
              <a:t>as the impact of the 2009 recession</a:t>
            </a:r>
            <a:endParaRPr lang="en-US" sz="1600" b="1" dirty="0">
              <a:solidFill>
                <a:srgbClr val="708F24"/>
              </a:solidFill>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1289050" y="5378450"/>
            <a:ext cx="412750" cy="284163"/>
          </a:xfrm>
          <a:prstGeom prst="rect">
            <a:avLst/>
          </a:prstGeom>
          <a:solidFill>
            <a:schemeClr val="tx1"/>
          </a:solidFill>
          <a:ln w="57150">
            <a:noFill/>
            <a:miter lim="800000"/>
            <a:headEnd/>
            <a:tailEnd/>
          </a:ln>
        </p:spPr>
        <p:txBody>
          <a:bodyPr wrap="none" anchor="ctr">
            <a:prstTxWarp prst="textNoShape">
              <a:avLst/>
            </a:prstTxWarp>
          </a:bodyPr>
          <a:lstStyle/>
          <a:p>
            <a:endParaRPr lang="en-US"/>
          </a:p>
        </p:txBody>
      </p:sp>
      <p:pic>
        <p:nvPicPr>
          <p:cNvPr id="115715"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2020888"/>
            <a:ext cx="9144000" cy="4208462"/>
          </a:xfrm>
          <a:prstGeom prst="rect">
            <a:avLst/>
          </a:prstGeom>
          <a:solidFill>
            <a:srgbClr val="FFFFFF"/>
          </a:solidFill>
          <a:ln w="57150">
            <a:solidFill>
              <a:srgbClr val="FFFF00"/>
            </a:solidFill>
            <a:miter lim="800000"/>
            <a:headEnd/>
            <a:tailEnd/>
          </a:ln>
        </p:spPr>
      </p:pic>
      <p:sp>
        <p:nvSpPr>
          <p:cNvPr id="2905093" name="Text Box 5"/>
          <p:cNvSpPr txBox="1">
            <a:spLocks noChangeArrowheads="1"/>
          </p:cNvSpPr>
          <p:nvPr/>
        </p:nvSpPr>
        <p:spPr bwMode="auto">
          <a:xfrm>
            <a:off x="650875" y="6229350"/>
            <a:ext cx="7645400" cy="3048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maximum temperature change over the 21</a:t>
            </a:r>
            <a:r>
              <a:rPr lang="en-US" sz="1400" baseline="300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st</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century assuming 3</a:t>
            </a:r>
            <a:r>
              <a:rPr lang="en-US" sz="1400" baseline="30000" dirty="0">
                <a:solidFill>
                  <a:srgbClr val="212189"/>
                </a:solidFill>
                <a:latin typeface="Arial" pitchFamily="-112" charset="0"/>
                <a:ea typeface="ＭＳ Ｐゴシック" pitchFamily="-112" charset="-128"/>
                <a:cs typeface="ＭＳ Ｐゴシック" pitchFamily="-112" charset="-128"/>
              </a:rPr>
              <a:t>o</a:t>
            </a:r>
            <a:r>
              <a:rPr lang="en-US" sz="1400" dirty="0">
                <a:solidFill>
                  <a:srgbClr val="212189"/>
                </a:solidFill>
                <a:latin typeface="Arial" pitchFamily="-112" charset="0"/>
                <a:ea typeface="ＭＳ Ｐゴシック" pitchFamily="-112" charset="-128"/>
                <a:cs typeface="ＭＳ Ｐゴシック" pitchFamily="-112" charset="-128"/>
              </a:rPr>
              <a:t>C</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climate sensitivity</a:t>
            </a:r>
          </a:p>
        </p:txBody>
      </p:sp>
      <p:sp>
        <p:nvSpPr>
          <p:cNvPr id="115717" name="Text Box 6"/>
          <p:cNvSpPr txBox="1">
            <a:spLocks noChangeArrowheads="1"/>
          </p:cNvSpPr>
          <p:nvPr/>
        </p:nvSpPr>
        <p:spPr bwMode="auto">
          <a:xfrm>
            <a:off x="7073900" y="2020888"/>
            <a:ext cx="979488"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2.0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8" name="Text Box 7"/>
          <p:cNvSpPr txBox="1">
            <a:spLocks noChangeArrowheads="1"/>
          </p:cNvSpPr>
          <p:nvPr/>
        </p:nvSpPr>
        <p:spPr bwMode="auto">
          <a:xfrm>
            <a:off x="447357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3.0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9" name="Text Box 8"/>
          <p:cNvSpPr txBox="1">
            <a:spLocks noChangeArrowheads="1"/>
          </p:cNvSpPr>
          <p:nvPr/>
        </p:nvSpPr>
        <p:spPr bwMode="auto">
          <a:xfrm>
            <a:off x="277812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20" name="Text Box 9"/>
          <p:cNvSpPr txBox="1">
            <a:spLocks noChangeArrowheads="1"/>
          </p:cNvSpPr>
          <p:nvPr/>
        </p:nvSpPr>
        <p:spPr bwMode="auto">
          <a:xfrm>
            <a:off x="1538288"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4.5</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2905099" name="Rectangle 11"/>
          <p:cNvSpPr>
            <a:spLocks noGrp="1" noChangeArrowheads="1"/>
          </p:cNvSpPr>
          <p:nvPr>
            <p:ph type="title"/>
          </p:nvPr>
        </p:nvSpPr>
        <p:spPr>
          <a:xfrm>
            <a:off x="0" y="1047750"/>
            <a:ext cx="9144000" cy="895350"/>
          </a:xfrm>
        </p:spPr>
        <p:txBody>
          <a:bodyPr/>
          <a:lstStyle/>
          <a:p>
            <a:pPr algn="ctr">
              <a:defRPr/>
            </a:pPr>
            <a:r>
              <a:rPr lang="en-US" dirty="0"/>
              <a:t>Share of Carbon-Free Energy</a:t>
            </a:r>
          </a:p>
        </p:txBody>
      </p:sp>
      <p:sp>
        <p:nvSpPr>
          <p:cNvPr id="115722" name="TextBox 9"/>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1780047"/>
            <a:ext cx="8377430" cy="5077953"/>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b="1" dirty="0" smtClean="0">
                <a:solidFill>
                  <a:srgbClr val="708F24"/>
                </a:solidFill>
              </a:rPr>
              <a:t>Different segments </a:t>
            </a:r>
            <a:r>
              <a:rPr lang="en-US" sz="2000" b="1" smtClean="0">
                <a:solidFill>
                  <a:srgbClr val="708F24"/>
                </a:solidFill>
              </a:rPr>
              <a:t>of society </a:t>
            </a:r>
            <a:r>
              <a:rPr lang="en-US" sz="2000" b="1" dirty="0" smtClean="0">
                <a:solidFill>
                  <a:srgbClr val="708F24"/>
                </a:solidFill>
              </a:rPr>
              <a:t>are now engaged in managing the unavoidable</a:t>
            </a: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 environmental degradation and human health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b="1" dirty="0" smtClean="0">
                <a:solidFill>
                  <a:srgbClr val="708F24"/>
                </a:solidFill>
              </a:rPr>
              <a:t>The major challenge to our global society is to figure out how to avoid the unmanageable </a:t>
            </a:r>
          </a:p>
          <a:p>
            <a:pPr>
              <a:buFont typeface="Wingdings" pitchFamily="-112" charset="2"/>
              <a:buChar char=""/>
              <a:defRPr/>
            </a:pP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2273</Words>
  <Application>Microsoft Macintosh PowerPoint</Application>
  <PresentationFormat>On-screen Show (4:3)</PresentationFormat>
  <Paragraphs>345</Paragraphs>
  <Slides>64</Slides>
  <Notes>28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Bitmap Image</vt:lpstr>
      <vt:lpstr>Slide 1</vt:lpstr>
      <vt:lpstr>Climate Change:   Avoiding the Unmanageable while Managing the Unavoidable</vt:lpstr>
      <vt:lpstr>Outline</vt:lpstr>
      <vt:lpstr> Climate change is one of the most important issues facing humanity </vt:lpstr>
      <vt:lpstr>Slide 5</vt:lpstr>
      <vt:lpstr>Slide 6</vt:lpstr>
      <vt:lpstr>Temperature Changes are Not  Uniform Around the Globe</vt:lpstr>
      <vt:lpstr>Conditions today are unusual in the context of the last 2,000 years …</vt:lpstr>
      <vt:lpstr>Why does the Earth warm? 1. Natural causes</vt:lpstr>
      <vt:lpstr>Why does the Earth warm? 2. Human causes</vt:lpstr>
      <vt:lpstr>Natural factors affect climate</vt:lpstr>
      <vt:lpstr>Slide 12</vt:lpstr>
      <vt:lpstr>Slide 13</vt:lpstr>
      <vt:lpstr>Slide 14</vt:lpstr>
      <vt:lpstr>Slide 15</vt:lpstr>
      <vt:lpstr>Slide 16</vt:lpstr>
      <vt:lpstr>Slide 17</vt:lpstr>
      <vt:lpstr>Slide 18</vt:lpstr>
      <vt:lpstr>We have Moved Outside the Range of Historical Variation</vt:lpstr>
      <vt:lpstr>Slide 20</vt:lpstr>
      <vt:lpstr>Slide 21</vt:lpstr>
      <vt:lpstr>Slide 22</vt:lpstr>
      <vt:lpstr>Slide 23</vt:lpstr>
      <vt:lpstr>Slide 24</vt:lpstr>
      <vt:lpstr>Slide 25</vt:lpstr>
      <vt:lpstr>Slide 26</vt:lpstr>
      <vt:lpstr>Projected Change in Precipitation: 2081-2099 </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Iowa Agricultural Producers are Managing the Unavoidable:</vt:lpstr>
      <vt:lpstr>Examples of Adaptation to Climate Change</vt:lpstr>
      <vt:lpstr>Slide 55</vt:lpstr>
      <vt:lpstr>Slide 56</vt:lpstr>
      <vt:lpstr>Slide 57</vt:lpstr>
      <vt:lpstr>Slide 58</vt:lpstr>
      <vt:lpstr>Slide 59</vt:lpstr>
      <vt:lpstr>Long-Term Stabilization Profiles</vt:lpstr>
      <vt:lpstr>Long-Term Stabilization Profiles</vt:lpstr>
      <vt:lpstr>Share of Carbon-Free Energy</vt:lpstr>
      <vt:lpstr>Summary</vt:lpstr>
      <vt:lpstr>For More Information</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51</cp:revision>
  <dcterms:created xsi:type="dcterms:W3CDTF">2011-01-26T00:21:56Z</dcterms:created>
  <dcterms:modified xsi:type="dcterms:W3CDTF">2011-01-26T00:33:59Z</dcterms:modified>
</cp:coreProperties>
</file>