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383" r:id="rId2"/>
    <p:sldId id="256" r:id="rId3"/>
    <p:sldId id="384" r:id="rId4"/>
    <p:sldId id="394" r:id="rId5"/>
    <p:sldId id="278" r:id="rId6"/>
    <p:sldId id="395" r:id="rId7"/>
    <p:sldId id="280" r:id="rId8"/>
    <p:sldId id="282" r:id="rId9"/>
    <p:sldId id="396" r:id="rId10"/>
    <p:sldId id="397" r:id="rId11"/>
    <p:sldId id="420" r:id="rId12"/>
    <p:sldId id="285" r:id="rId13"/>
    <p:sldId id="398" r:id="rId14"/>
    <p:sldId id="330" r:id="rId15"/>
    <p:sldId id="331" r:id="rId16"/>
    <p:sldId id="332" r:id="rId17"/>
    <p:sldId id="334" r:id="rId18"/>
    <p:sldId id="303" r:id="rId19"/>
    <p:sldId id="290" r:id="rId20"/>
    <p:sldId id="291" r:id="rId21"/>
    <p:sldId id="359" r:id="rId22"/>
    <p:sldId id="360" r:id="rId23"/>
    <p:sldId id="361" r:id="rId24"/>
    <p:sldId id="385" r:id="rId25"/>
    <p:sldId id="364" r:id="rId26"/>
    <p:sldId id="295" r:id="rId27"/>
    <p:sldId id="400" r:id="rId28"/>
    <p:sldId id="297" r:id="rId29"/>
    <p:sldId id="324" r:id="rId30"/>
    <p:sldId id="387" r:id="rId31"/>
    <p:sldId id="401" r:id="rId32"/>
    <p:sldId id="350" r:id="rId33"/>
    <p:sldId id="382" r:id="rId34"/>
    <p:sldId id="358" r:id="rId35"/>
    <p:sldId id="389" r:id="rId36"/>
    <p:sldId id="402" r:id="rId37"/>
    <p:sldId id="326" r:id="rId38"/>
    <p:sldId id="403" r:id="rId39"/>
    <p:sldId id="325" r:id="rId40"/>
    <p:sldId id="313" r:id="rId41"/>
    <p:sldId id="327" r:id="rId42"/>
    <p:sldId id="315" r:id="rId43"/>
    <p:sldId id="390" r:id="rId44"/>
    <p:sldId id="421" r:id="rId45"/>
    <p:sldId id="404" r:id="rId46"/>
    <p:sldId id="318" r:id="rId47"/>
    <p:sldId id="405" r:id="rId48"/>
    <p:sldId id="414" r:id="rId49"/>
    <p:sldId id="415" r:id="rId50"/>
    <p:sldId id="392" r:id="rId51"/>
    <p:sldId id="393" r:id="rId52"/>
    <p:sldId id="407" r:id="rId53"/>
    <p:sldId id="406" r:id="rId54"/>
    <p:sldId id="417" r:id="rId55"/>
    <p:sldId id="416" r:id="rId56"/>
    <p:sldId id="408" r:id="rId57"/>
    <p:sldId id="351" r:id="rId58"/>
    <p:sldId id="388" r:id="rId59"/>
    <p:sldId id="368" r:id="rId60"/>
    <p:sldId id="369" r:id="rId61"/>
    <p:sldId id="380" r:id="rId62"/>
    <p:sldId id="409" r:id="rId63"/>
    <p:sldId id="410" r:id="rId64"/>
    <p:sldId id="411" r:id="rId65"/>
    <p:sldId id="418" r:id="rId66"/>
    <p:sldId id="419" r:id="rId67"/>
    <p:sldId id="373" r:id="rId68"/>
    <p:sldId id="413" r:id="rId69"/>
    <p:sldId id="412"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4DE1"/>
    <a:srgbClr val="4457FF"/>
    <a:srgbClr val="0067AC"/>
    <a:srgbClr val="708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75" d="100"/>
          <a:sy n="75" d="100"/>
        </p:scale>
        <p:origin x="-2336" y="-488"/>
      </p:cViewPr>
      <p:guideLst>
        <p:guide orient="horz" pos="2160"/>
        <p:guide pos="2880"/>
      </p:guideLst>
    </p:cSldViewPr>
  </p:slideViewPr>
  <p:notesTextViewPr>
    <p:cViewPr>
      <p:scale>
        <a:sx n="75" d="100"/>
        <a:sy n="75" d="100"/>
      </p:scale>
      <p:origin x="0" y="0"/>
    </p:cViewPr>
  </p:notesTextViewPr>
  <p:sorterViewPr>
    <p:cViewPr>
      <p:scale>
        <a:sx n="66" d="100"/>
        <a:sy n="66" d="100"/>
      </p:scale>
      <p:origin x="0" y="1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enetakle:Documents:Microsoft%20User%20Data:Saved%20Attachments:dsm-est-0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enetakle:Documents:Microsoft%20User%20Data:Saved%20Attachments:dsm-est-01.xls" TargetMode="External"/><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enetakle:Takle%20Files:Research:Projects:Climate%20Science:2010:Iowa%20climate%20data:Daily:AnnMoreThan1p25.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genetakle:Takle%20Files:Research:Projects:Climate%20Science:2010:Iowa%20climate%20data:Daily:AnnMoreThan1p2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Calibri"/>
                <a:ea typeface="Calibri"/>
                <a:cs typeface="Calibri"/>
              </a:defRPr>
            </a:pPr>
            <a:r>
              <a:rPr lang="en-US"/>
              <a:t>Des Moines Annual Precipitation (inches)</a:t>
            </a:r>
          </a:p>
        </c:rich>
      </c:tx>
      <c:layout>
        <c:manualLayout>
          <c:xMode val="edge"/>
          <c:yMode val="edge"/>
          <c:x val="0.130555555555556"/>
          <c:y val="0.0231481481481481"/>
        </c:manualLayout>
      </c:layout>
      <c:overlay val="0"/>
      <c:spPr>
        <a:noFill/>
        <a:ln w="25400">
          <a:noFill/>
        </a:ln>
      </c:spPr>
    </c:title>
    <c:autoTitleDeleted val="0"/>
    <c:plotArea>
      <c:layout>
        <c:manualLayout>
          <c:layoutTarget val="inner"/>
          <c:xMode val="edge"/>
          <c:yMode val="edge"/>
          <c:x val="0.0888888888888889"/>
          <c:y val="0.342592592592593"/>
          <c:w val="0.880555555555555"/>
          <c:h val="0.486111111111111"/>
        </c:manualLayout>
      </c:layout>
      <c:lineChart>
        <c:grouping val="standard"/>
        <c:varyColors val="0"/>
        <c:ser>
          <c:idx val="0"/>
          <c:order val="0"/>
          <c:tx>
            <c:v>Des Moines Precipitation</c:v>
          </c:tx>
          <c:spPr>
            <a:ln w="3175">
              <a:solidFill>
                <a:srgbClr val="000000"/>
              </a:solidFill>
              <a:prstDash val="solid"/>
            </a:ln>
          </c:spPr>
          <c:marker>
            <c:symbol val="diamond"/>
            <c:size val="6"/>
            <c:spPr>
              <a:solidFill>
                <a:srgbClr val="008000"/>
              </a:solidFill>
              <a:ln>
                <a:solidFill>
                  <a:srgbClr val="008000"/>
                </a:solidFill>
                <a:prstDash val="solid"/>
              </a:ln>
            </c:spPr>
          </c:marker>
          <c:trendline>
            <c:trendlineType val="linear"/>
            <c:dispRSqr val="0"/>
            <c:dispEq val="0"/>
          </c:trendline>
          <c:trendline>
            <c:spPr>
              <a:ln w="25400"/>
            </c:spPr>
            <c:trendlineType val="linear"/>
            <c:dispRSqr val="0"/>
            <c:dispEq val="0"/>
          </c:trendline>
          <c:cat>
            <c:numRef>
              <c:f>'My first worksheet'!$A$8:$A$127</c:f>
              <c:numCache>
                <c:formatCode>General</c:formatCode>
                <c:ptCount val="120"/>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numCache>
            </c:numRef>
          </c:cat>
          <c:val>
            <c:numRef>
              <c:f>'My first worksheet'!$N$8:$N$127</c:f>
              <c:numCache>
                <c:formatCode>General</c:formatCode>
                <c:ptCount val="120"/>
                <c:pt idx="3">
                  <c:v>27.12</c:v>
                </c:pt>
                <c:pt idx="4">
                  <c:v>21.43</c:v>
                </c:pt>
                <c:pt idx="5">
                  <c:v>27.87</c:v>
                </c:pt>
                <c:pt idx="6">
                  <c:v>39.29</c:v>
                </c:pt>
                <c:pt idx="7">
                  <c:v>28.79</c:v>
                </c:pt>
                <c:pt idx="8">
                  <c:v>30.7</c:v>
                </c:pt>
                <c:pt idx="9">
                  <c:v>30.83</c:v>
                </c:pt>
                <c:pt idx="10">
                  <c:v>42.69</c:v>
                </c:pt>
                <c:pt idx="11">
                  <c:v>21.68</c:v>
                </c:pt>
                <c:pt idx="12">
                  <c:v>45.77</c:v>
                </c:pt>
                <c:pt idx="13">
                  <c:v>33.31</c:v>
                </c:pt>
                <c:pt idx="14">
                  <c:v>30.15</c:v>
                </c:pt>
                <c:pt idx="15">
                  <c:v>40.53</c:v>
                </c:pt>
                <c:pt idx="16">
                  <c:v>31.4</c:v>
                </c:pt>
                <c:pt idx="17">
                  <c:v>35.32</c:v>
                </c:pt>
                <c:pt idx="18">
                  <c:v>38.27</c:v>
                </c:pt>
                <c:pt idx="19">
                  <c:v>37.77</c:v>
                </c:pt>
                <c:pt idx="20">
                  <c:v>20.02</c:v>
                </c:pt>
                <c:pt idx="21">
                  <c:v>33.75</c:v>
                </c:pt>
                <c:pt idx="22">
                  <c:v>33.39</c:v>
                </c:pt>
                <c:pt idx="23">
                  <c:v>30.01</c:v>
                </c:pt>
                <c:pt idx="24">
                  <c:v>39.57</c:v>
                </c:pt>
                <c:pt idx="25">
                  <c:v>39.01</c:v>
                </c:pt>
                <c:pt idx="26">
                  <c:v>24.36</c:v>
                </c:pt>
                <c:pt idx="27">
                  <c:v>30.51</c:v>
                </c:pt>
                <c:pt idx="28">
                  <c:v>30.2</c:v>
                </c:pt>
                <c:pt idx="29">
                  <c:v>42.54</c:v>
                </c:pt>
                <c:pt idx="30">
                  <c:v>32.32</c:v>
                </c:pt>
                <c:pt idx="31">
                  <c:v>35.34</c:v>
                </c:pt>
                <c:pt idx="32">
                  <c:v>38.75</c:v>
                </c:pt>
                <c:pt idx="33">
                  <c:v>32.07</c:v>
                </c:pt>
                <c:pt idx="34">
                  <c:v>30.48</c:v>
                </c:pt>
                <c:pt idx="35">
                  <c:v>28.02</c:v>
                </c:pt>
                <c:pt idx="36">
                  <c:v>34.67</c:v>
                </c:pt>
                <c:pt idx="37">
                  <c:v>26.25</c:v>
                </c:pt>
                <c:pt idx="38">
                  <c:v>41.52</c:v>
                </c:pt>
                <c:pt idx="39">
                  <c:v>32.15</c:v>
                </c:pt>
                <c:pt idx="40">
                  <c:v>21.01</c:v>
                </c:pt>
                <c:pt idx="41">
                  <c:v>39.54</c:v>
                </c:pt>
                <c:pt idx="42">
                  <c:v>30.82</c:v>
                </c:pt>
                <c:pt idx="43">
                  <c:v>21.36</c:v>
                </c:pt>
                <c:pt idx="44">
                  <c:v>26.02</c:v>
                </c:pt>
                <c:pt idx="45">
                  <c:v>39.66</c:v>
                </c:pt>
                <c:pt idx="46">
                  <c:v>28.77</c:v>
                </c:pt>
                <c:pt idx="47">
                  <c:v>28.64</c:v>
                </c:pt>
                <c:pt idx="48">
                  <c:v>29.62</c:v>
                </c:pt>
                <c:pt idx="49">
                  <c:v>30.26</c:v>
                </c:pt>
                <c:pt idx="50">
                  <c:v>32.05</c:v>
                </c:pt>
                <c:pt idx="51">
                  <c:v>40.9</c:v>
                </c:pt>
                <c:pt idx="52">
                  <c:v>39.33</c:v>
                </c:pt>
                <c:pt idx="53">
                  <c:v>36.13</c:v>
                </c:pt>
                <c:pt idx="54">
                  <c:v>38.52</c:v>
                </c:pt>
                <c:pt idx="55">
                  <c:v>39.65</c:v>
                </c:pt>
                <c:pt idx="56">
                  <c:v>36.52</c:v>
                </c:pt>
                <c:pt idx="57">
                  <c:v>47.03</c:v>
                </c:pt>
                <c:pt idx="58">
                  <c:v>31.61</c:v>
                </c:pt>
                <c:pt idx="59">
                  <c:v>26.07</c:v>
                </c:pt>
                <c:pt idx="60">
                  <c:v>28.91</c:v>
                </c:pt>
                <c:pt idx="61">
                  <c:v>38.03</c:v>
                </c:pt>
                <c:pt idx="62">
                  <c:v>31.82</c:v>
                </c:pt>
                <c:pt idx="63">
                  <c:v>20.0</c:v>
                </c:pt>
                <c:pt idx="64">
                  <c:v>36.21</c:v>
                </c:pt>
                <c:pt idx="65">
                  <c:v>21.98</c:v>
                </c:pt>
                <c:pt idx="66">
                  <c:v>17.07</c:v>
                </c:pt>
                <c:pt idx="67">
                  <c:v>28.28</c:v>
                </c:pt>
                <c:pt idx="68">
                  <c:v>28.84</c:v>
                </c:pt>
                <c:pt idx="69">
                  <c:v>36.31</c:v>
                </c:pt>
                <c:pt idx="70">
                  <c:v>35.2</c:v>
                </c:pt>
                <c:pt idx="71">
                  <c:v>42.88</c:v>
                </c:pt>
                <c:pt idx="72">
                  <c:v>27.04</c:v>
                </c:pt>
                <c:pt idx="73">
                  <c:v>28.32</c:v>
                </c:pt>
                <c:pt idx="74">
                  <c:v>28.42</c:v>
                </c:pt>
                <c:pt idx="75">
                  <c:v>33.96</c:v>
                </c:pt>
                <c:pt idx="76">
                  <c:v>21.85</c:v>
                </c:pt>
                <c:pt idx="77">
                  <c:v>21.82</c:v>
                </c:pt>
                <c:pt idx="78">
                  <c:v>28.31</c:v>
                </c:pt>
                <c:pt idx="79">
                  <c:v>32.43</c:v>
                </c:pt>
                <c:pt idx="80">
                  <c:v>33.63</c:v>
                </c:pt>
                <c:pt idx="81">
                  <c:v>28.32</c:v>
                </c:pt>
                <c:pt idx="82">
                  <c:v>36.02</c:v>
                </c:pt>
                <c:pt idx="83">
                  <c:v>45.18</c:v>
                </c:pt>
                <c:pt idx="84">
                  <c:v>35.67</c:v>
                </c:pt>
                <c:pt idx="85">
                  <c:v>31.61</c:v>
                </c:pt>
                <c:pt idx="86">
                  <c:v>30.01</c:v>
                </c:pt>
                <c:pt idx="87">
                  <c:v>37.15</c:v>
                </c:pt>
                <c:pt idx="88">
                  <c:v>31.36</c:v>
                </c:pt>
                <c:pt idx="89">
                  <c:v>31.84</c:v>
                </c:pt>
                <c:pt idx="90">
                  <c:v>25.09</c:v>
                </c:pt>
                <c:pt idx="91">
                  <c:v>31.3</c:v>
                </c:pt>
                <c:pt idx="92">
                  <c:v>44.8</c:v>
                </c:pt>
                <c:pt idx="93">
                  <c:v>41.17</c:v>
                </c:pt>
                <c:pt idx="94">
                  <c:v>41.78</c:v>
                </c:pt>
                <c:pt idx="95">
                  <c:v>28.5</c:v>
                </c:pt>
                <c:pt idx="96">
                  <c:v>42.58</c:v>
                </c:pt>
                <c:pt idx="97">
                  <c:v>36.97</c:v>
                </c:pt>
                <c:pt idx="98">
                  <c:v>21.99</c:v>
                </c:pt>
                <c:pt idx="99">
                  <c:v>29.14</c:v>
                </c:pt>
                <c:pt idx="100">
                  <c:v>43.93</c:v>
                </c:pt>
                <c:pt idx="101">
                  <c:v>39.77</c:v>
                </c:pt>
                <c:pt idx="102">
                  <c:v>33.51</c:v>
                </c:pt>
                <c:pt idx="103">
                  <c:v>55.88</c:v>
                </c:pt>
                <c:pt idx="104">
                  <c:v>28.2</c:v>
                </c:pt>
                <c:pt idx="105">
                  <c:v>31.74</c:v>
                </c:pt>
                <c:pt idx="106">
                  <c:v>27.15</c:v>
                </c:pt>
                <c:pt idx="107">
                  <c:v>28.53</c:v>
                </c:pt>
                <c:pt idx="108">
                  <c:v>37.7</c:v>
                </c:pt>
                <c:pt idx="109">
                  <c:v>27.15</c:v>
                </c:pt>
                <c:pt idx="110">
                  <c:v>26.14</c:v>
                </c:pt>
                <c:pt idx="111">
                  <c:v>29.76</c:v>
                </c:pt>
                <c:pt idx="112">
                  <c:v>29.25</c:v>
                </c:pt>
                <c:pt idx="113">
                  <c:v>31.57</c:v>
                </c:pt>
                <c:pt idx="114">
                  <c:v>33.8</c:v>
                </c:pt>
                <c:pt idx="115">
                  <c:v>28.05</c:v>
                </c:pt>
                <c:pt idx="116">
                  <c:v>33.38</c:v>
                </c:pt>
                <c:pt idx="117">
                  <c:v>41.71</c:v>
                </c:pt>
                <c:pt idx="118">
                  <c:v>49.43</c:v>
                </c:pt>
                <c:pt idx="119">
                  <c:v>38.81</c:v>
                </c:pt>
              </c:numCache>
            </c:numRef>
          </c:val>
          <c:smooth val="0"/>
        </c:ser>
        <c:dLbls>
          <c:showLegendKey val="0"/>
          <c:showVal val="0"/>
          <c:showCatName val="0"/>
          <c:showSerName val="0"/>
          <c:showPercent val="0"/>
          <c:showBubbleSize val="0"/>
        </c:dLbls>
        <c:marker val="1"/>
        <c:smooth val="0"/>
        <c:axId val="676938760"/>
        <c:axId val="676933496"/>
      </c:lineChart>
      <c:catAx>
        <c:axId val="676938760"/>
        <c:scaling>
          <c:orientation val="minMax"/>
        </c:scaling>
        <c:delete val="0"/>
        <c:axPos val="b"/>
        <c:numFmt formatCode="General" sourceLinked="1"/>
        <c:majorTickMark val="in"/>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676933496"/>
        <c:crosses val="autoZero"/>
        <c:auto val="0"/>
        <c:lblAlgn val="ctr"/>
        <c:lblOffset val="100"/>
        <c:tickLblSkip val="20"/>
        <c:tickMarkSkip val="10"/>
        <c:noMultiLvlLbl val="0"/>
      </c:catAx>
      <c:valAx>
        <c:axId val="676933496"/>
        <c:scaling>
          <c:orientation val="minMax"/>
        </c:scaling>
        <c:delete val="0"/>
        <c:axPos val="l"/>
        <c:majorGridlines>
          <c:spPr>
            <a:ln w="3175">
              <a:solidFill>
                <a:srgbClr val="808080"/>
              </a:solidFill>
              <a:prstDash val="solid"/>
            </a:ln>
          </c:spPr>
        </c:majorGridlines>
        <c:numFmt formatCode="General" sourceLinked="1"/>
        <c:majorTickMark val="in"/>
        <c:min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676938760"/>
        <c:crosses val="autoZero"/>
        <c:crossBetween val="between"/>
      </c:valAx>
      <c:spPr>
        <a:solidFill>
          <a:srgbClr val="FFFFFF"/>
        </a:solidFill>
        <a:ln w="25400">
          <a:noFill/>
        </a:ln>
      </c:spPr>
    </c:plotArea>
    <c:plotVisOnly val="1"/>
    <c:dispBlanksAs val="gap"/>
    <c:showDLblsOverMax val="0"/>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Calibri"/>
                <a:ea typeface="Calibri"/>
                <a:cs typeface="Calibri"/>
              </a:defRPr>
            </a:pPr>
            <a:r>
              <a:rPr lang="en-US" sz="4000" dirty="0"/>
              <a:t>Des Moines Annual Precipitation (inches)</a:t>
            </a:r>
          </a:p>
        </c:rich>
      </c:tx>
      <c:layout>
        <c:manualLayout>
          <c:xMode val="edge"/>
          <c:yMode val="edge"/>
          <c:x val="0.147222222222222"/>
          <c:y val="0.00102431886279701"/>
        </c:manualLayout>
      </c:layout>
      <c:overlay val="0"/>
      <c:spPr>
        <a:noFill/>
        <a:ln w="25400">
          <a:noFill/>
        </a:ln>
      </c:spPr>
    </c:title>
    <c:autoTitleDeleted val="0"/>
    <c:plotArea>
      <c:layout>
        <c:manualLayout>
          <c:layoutTarget val="inner"/>
          <c:xMode val="edge"/>
          <c:yMode val="edge"/>
          <c:x val="0.0875"/>
          <c:y val="0.349229844610132"/>
          <c:w val="0.880555555555555"/>
          <c:h val="0.486111111111111"/>
        </c:manualLayout>
      </c:layout>
      <c:lineChart>
        <c:grouping val="standard"/>
        <c:varyColors val="0"/>
        <c:ser>
          <c:idx val="0"/>
          <c:order val="0"/>
          <c:tx>
            <c:v>Des Moines Precipitation</c:v>
          </c:tx>
          <c:spPr>
            <a:ln w="3175">
              <a:solidFill>
                <a:srgbClr val="000000"/>
              </a:solidFill>
              <a:prstDash val="solid"/>
            </a:ln>
          </c:spPr>
          <c:marker>
            <c:symbol val="diamond"/>
            <c:size val="6"/>
            <c:spPr>
              <a:solidFill>
                <a:srgbClr val="008000"/>
              </a:solidFill>
              <a:ln>
                <a:solidFill>
                  <a:srgbClr val="008000"/>
                </a:solidFill>
                <a:prstDash val="solid"/>
              </a:ln>
            </c:spPr>
          </c:marker>
          <c:trendline>
            <c:trendlineType val="linear"/>
            <c:dispRSqr val="0"/>
            <c:dispEq val="0"/>
          </c:trendline>
          <c:trendline>
            <c:spPr>
              <a:ln w="25400"/>
            </c:spPr>
            <c:trendlineType val="linear"/>
            <c:dispRSqr val="0"/>
            <c:dispEq val="0"/>
          </c:trendline>
          <c:cat>
            <c:numRef>
              <c:f>'My first worksheet'!$A$8:$A$127</c:f>
              <c:numCache>
                <c:formatCode>General</c:formatCode>
                <c:ptCount val="120"/>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numCache>
            </c:numRef>
          </c:cat>
          <c:val>
            <c:numRef>
              <c:f>'My first worksheet'!$N$8:$N$127</c:f>
              <c:numCache>
                <c:formatCode>General</c:formatCode>
                <c:ptCount val="120"/>
                <c:pt idx="3">
                  <c:v>27.12</c:v>
                </c:pt>
                <c:pt idx="4">
                  <c:v>21.43</c:v>
                </c:pt>
                <c:pt idx="5">
                  <c:v>27.87</c:v>
                </c:pt>
                <c:pt idx="6">
                  <c:v>39.29</c:v>
                </c:pt>
                <c:pt idx="7">
                  <c:v>28.79</c:v>
                </c:pt>
                <c:pt idx="8">
                  <c:v>30.7</c:v>
                </c:pt>
                <c:pt idx="9">
                  <c:v>30.83</c:v>
                </c:pt>
                <c:pt idx="10">
                  <c:v>42.69</c:v>
                </c:pt>
                <c:pt idx="11">
                  <c:v>21.68</c:v>
                </c:pt>
                <c:pt idx="12">
                  <c:v>45.77</c:v>
                </c:pt>
                <c:pt idx="13">
                  <c:v>33.31</c:v>
                </c:pt>
                <c:pt idx="14">
                  <c:v>30.15</c:v>
                </c:pt>
                <c:pt idx="15">
                  <c:v>40.53</c:v>
                </c:pt>
                <c:pt idx="16">
                  <c:v>31.4</c:v>
                </c:pt>
                <c:pt idx="17">
                  <c:v>35.32</c:v>
                </c:pt>
                <c:pt idx="18">
                  <c:v>38.27</c:v>
                </c:pt>
                <c:pt idx="19">
                  <c:v>37.77</c:v>
                </c:pt>
                <c:pt idx="20">
                  <c:v>20.02</c:v>
                </c:pt>
                <c:pt idx="21">
                  <c:v>33.75</c:v>
                </c:pt>
                <c:pt idx="22">
                  <c:v>33.39</c:v>
                </c:pt>
                <c:pt idx="23">
                  <c:v>30.01</c:v>
                </c:pt>
                <c:pt idx="24">
                  <c:v>39.57</c:v>
                </c:pt>
                <c:pt idx="25">
                  <c:v>39.01</c:v>
                </c:pt>
                <c:pt idx="26">
                  <c:v>24.36</c:v>
                </c:pt>
                <c:pt idx="27">
                  <c:v>30.51</c:v>
                </c:pt>
                <c:pt idx="28">
                  <c:v>30.2</c:v>
                </c:pt>
                <c:pt idx="29">
                  <c:v>42.54</c:v>
                </c:pt>
                <c:pt idx="30">
                  <c:v>32.32</c:v>
                </c:pt>
                <c:pt idx="31">
                  <c:v>35.34</c:v>
                </c:pt>
                <c:pt idx="32">
                  <c:v>38.75</c:v>
                </c:pt>
                <c:pt idx="33">
                  <c:v>32.07</c:v>
                </c:pt>
                <c:pt idx="34">
                  <c:v>30.48</c:v>
                </c:pt>
                <c:pt idx="35">
                  <c:v>28.02</c:v>
                </c:pt>
                <c:pt idx="36">
                  <c:v>34.67</c:v>
                </c:pt>
                <c:pt idx="37">
                  <c:v>26.25</c:v>
                </c:pt>
                <c:pt idx="38">
                  <c:v>41.52</c:v>
                </c:pt>
                <c:pt idx="39">
                  <c:v>32.15</c:v>
                </c:pt>
                <c:pt idx="40">
                  <c:v>21.01</c:v>
                </c:pt>
                <c:pt idx="41">
                  <c:v>39.54</c:v>
                </c:pt>
                <c:pt idx="42">
                  <c:v>30.82</c:v>
                </c:pt>
                <c:pt idx="43">
                  <c:v>21.36</c:v>
                </c:pt>
                <c:pt idx="44">
                  <c:v>26.02</c:v>
                </c:pt>
                <c:pt idx="45">
                  <c:v>39.66</c:v>
                </c:pt>
                <c:pt idx="46">
                  <c:v>28.77</c:v>
                </c:pt>
                <c:pt idx="47">
                  <c:v>28.64</c:v>
                </c:pt>
                <c:pt idx="48">
                  <c:v>29.62</c:v>
                </c:pt>
                <c:pt idx="49">
                  <c:v>30.26</c:v>
                </c:pt>
                <c:pt idx="50">
                  <c:v>32.05</c:v>
                </c:pt>
                <c:pt idx="51">
                  <c:v>40.9</c:v>
                </c:pt>
                <c:pt idx="52">
                  <c:v>39.33</c:v>
                </c:pt>
                <c:pt idx="53">
                  <c:v>36.13</c:v>
                </c:pt>
                <c:pt idx="54">
                  <c:v>38.52</c:v>
                </c:pt>
                <c:pt idx="55">
                  <c:v>39.65</c:v>
                </c:pt>
                <c:pt idx="56">
                  <c:v>36.52</c:v>
                </c:pt>
                <c:pt idx="57">
                  <c:v>47.03</c:v>
                </c:pt>
                <c:pt idx="58">
                  <c:v>31.61</c:v>
                </c:pt>
                <c:pt idx="59">
                  <c:v>26.07</c:v>
                </c:pt>
                <c:pt idx="60">
                  <c:v>28.91</c:v>
                </c:pt>
                <c:pt idx="61">
                  <c:v>38.03</c:v>
                </c:pt>
                <c:pt idx="62">
                  <c:v>31.82</c:v>
                </c:pt>
                <c:pt idx="63">
                  <c:v>20.0</c:v>
                </c:pt>
                <c:pt idx="64">
                  <c:v>36.21</c:v>
                </c:pt>
                <c:pt idx="65">
                  <c:v>21.98</c:v>
                </c:pt>
                <c:pt idx="66">
                  <c:v>17.07</c:v>
                </c:pt>
                <c:pt idx="67">
                  <c:v>28.28</c:v>
                </c:pt>
                <c:pt idx="68">
                  <c:v>28.84</c:v>
                </c:pt>
                <c:pt idx="69">
                  <c:v>36.31</c:v>
                </c:pt>
                <c:pt idx="70">
                  <c:v>35.2</c:v>
                </c:pt>
                <c:pt idx="71">
                  <c:v>42.88</c:v>
                </c:pt>
                <c:pt idx="72">
                  <c:v>27.04</c:v>
                </c:pt>
                <c:pt idx="73">
                  <c:v>28.32</c:v>
                </c:pt>
                <c:pt idx="74">
                  <c:v>28.42</c:v>
                </c:pt>
                <c:pt idx="75">
                  <c:v>33.96</c:v>
                </c:pt>
                <c:pt idx="76">
                  <c:v>21.85</c:v>
                </c:pt>
                <c:pt idx="77">
                  <c:v>21.82</c:v>
                </c:pt>
                <c:pt idx="78">
                  <c:v>28.31</c:v>
                </c:pt>
                <c:pt idx="79">
                  <c:v>32.43</c:v>
                </c:pt>
                <c:pt idx="80">
                  <c:v>33.63</c:v>
                </c:pt>
                <c:pt idx="81">
                  <c:v>28.32</c:v>
                </c:pt>
                <c:pt idx="82">
                  <c:v>36.02</c:v>
                </c:pt>
                <c:pt idx="83">
                  <c:v>45.18</c:v>
                </c:pt>
                <c:pt idx="84">
                  <c:v>35.67</c:v>
                </c:pt>
                <c:pt idx="85">
                  <c:v>31.61</c:v>
                </c:pt>
                <c:pt idx="86">
                  <c:v>30.01</c:v>
                </c:pt>
                <c:pt idx="87">
                  <c:v>37.15</c:v>
                </c:pt>
                <c:pt idx="88">
                  <c:v>31.36</c:v>
                </c:pt>
                <c:pt idx="89">
                  <c:v>31.84</c:v>
                </c:pt>
                <c:pt idx="90">
                  <c:v>25.09</c:v>
                </c:pt>
                <c:pt idx="91">
                  <c:v>31.3</c:v>
                </c:pt>
                <c:pt idx="92">
                  <c:v>44.8</c:v>
                </c:pt>
                <c:pt idx="93">
                  <c:v>41.17</c:v>
                </c:pt>
                <c:pt idx="94">
                  <c:v>41.78</c:v>
                </c:pt>
                <c:pt idx="95">
                  <c:v>28.5</c:v>
                </c:pt>
                <c:pt idx="96">
                  <c:v>42.58</c:v>
                </c:pt>
                <c:pt idx="97">
                  <c:v>36.97</c:v>
                </c:pt>
                <c:pt idx="98">
                  <c:v>21.99</c:v>
                </c:pt>
                <c:pt idx="99">
                  <c:v>29.14</c:v>
                </c:pt>
                <c:pt idx="100">
                  <c:v>43.93</c:v>
                </c:pt>
                <c:pt idx="101">
                  <c:v>39.77</c:v>
                </c:pt>
                <c:pt idx="102">
                  <c:v>33.51</c:v>
                </c:pt>
                <c:pt idx="103">
                  <c:v>55.88</c:v>
                </c:pt>
                <c:pt idx="104">
                  <c:v>28.2</c:v>
                </c:pt>
                <c:pt idx="105">
                  <c:v>31.74</c:v>
                </c:pt>
                <c:pt idx="106">
                  <c:v>27.15</c:v>
                </c:pt>
                <c:pt idx="107">
                  <c:v>28.53</c:v>
                </c:pt>
                <c:pt idx="108">
                  <c:v>37.7</c:v>
                </c:pt>
                <c:pt idx="109">
                  <c:v>27.15</c:v>
                </c:pt>
                <c:pt idx="110">
                  <c:v>26.14</c:v>
                </c:pt>
                <c:pt idx="111">
                  <c:v>29.76</c:v>
                </c:pt>
                <c:pt idx="112">
                  <c:v>29.25</c:v>
                </c:pt>
                <c:pt idx="113">
                  <c:v>31.57</c:v>
                </c:pt>
                <c:pt idx="114">
                  <c:v>33.8</c:v>
                </c:pt>
                <c:pt idx="115">
                  <c:v>28.05</c:v>
                </c:pt>
                <c:pt idx="116">
                  <c:v>33.38</c:v>
                </c:pt>
                <c:pt idx="117">
                  <c:v>41.71</c:v>
                </c:pt>
                <c:pt idx="118">
                  <c:v>49.43</c:v>
                </c:pt>
                <c:pt idx="119">
                  <c:v>38.81</c:v>
                </c:pt>
              </c:numCache>
            </c:numRef>
          </c:val>
          <c:smooth val="0"/>
        </c:ser>
        <c:dLbls>
          <c:showLegendKey val="0"/>
          <c:showVal val="0"/>
          <c:showCatName val="0"/>
          <c:showSerName val="0"/>
          <c:showPercent val="0"/>
          <c:showBubbleSize val="0"/>
        </c:dLbls>
        <c:marker val="1"/>
        <c:smooth val="0"/>
        <c:axId val="676852728"/>
        <c:axId val="676855944"/>
      </c:lineChart>
      <c:catAx>
        <c:axId val="676852728"/>
        <c:scaling>
          <c:orientation val="minMax"/>
        </c:scaling>
        <c:delete val="0"/>
        <c:axPos val="b"/>
        <c:numFmt formatCode="General" sourceLinked="1"/>
        <c:majorTickMark val="in"/>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676855944"/>
        <c:crosses val="autoZero"/>
        <c:auto val="0"/>
        <c:lblAlgn val="ctr"/>
        <c:lblOffset val="100"/>
        <c:tickLblSkip val="20"/>
        <c:tickMarkSkip val="10"/>
        <c:noMultiLvlLbl val="0"/>
      </c:catAx>
      <c:valAx>
        <c:axId val="676855944"/>
        <c:scaling>
          <c:orientation val="minMax"/>
        </c:scaling>
        <c:delete val="0"/>
        <c:axPos val="l"/>
        <c:majorGridlines>
          <c:spPr>
            <a:ln w="3175">
              <a:solidFill>
                <a:srgbClr val="808080"/>
              </a:solidFill>
              <a:prstDash val="solid"/>
            </a:ln>
          </c:spPr>
        </c:majorGridlines>
        <c:numFmt formatCode="General" sourceLinked="1"/>
        <c:majorTickMark val="in"/>
        <c:min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676852728"/>
        <c:crosses val="autoZero"/>
        <c:crossBetween val="between"/>
      </c:valAx>
      <c:spPr>
        <a:solidFill>
          <a:srgbClr val="FFFFFF"/>
        </a:solidFill>
        <a:ln w="25400">
          <a:noFill/>
        </a:ln>
      </c:spPr>
    </c:plotArea>
    <c:plotVisOnly val="1"/>
    <c:dispBlanksAs val="gap"/>
    <c:showDLblsOverMax val="0"/>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sz="2000"/>
              <a:t>Des Moines Precipitation </a:t>
            </a:r>
          </a:p>
          <a:p>
            <a:pPr>
              <a:defRPr/>
            </a:pPr>
            <a:r>
              <a:rPr lang="en-US" sz="1400"/>
              <a:t>Days per Year</a:t>
            </a:r>
            <a:r>
              <a:rPr lang="en-US" sz="1400" baseline="0"/>
              <a:t> </a:t>
            </a:r>
            <a:r>
              <a:rPr lang="en-US" sz="1400"/>
              <a:t>with More than 1.25 inches</a:t>
            </a:r>
          </a:p>
        </c:rich>
      </c:tx>
      <c:overlay val="0"/>
    </c:title>
    <c:autoTitleDeleted val="0"/>
    <c:plotArea>
      <c:layout/>
      <c:scatterChart>
        <c:scatterStyle val="lineMarker"/>
        <c:varyColors val="0"/>
        <c:ser>
          <c:idx val="0"/>
          <c:order val="0"/>
          <c:trendline>
            <c:trendlineType val="linear"/>
            <c:dispRSqr val="0"/>
            <c:dispEq val="0"/>
          </c:trendline>
          <c:xVal>
            <c:numRef>
              <c:f>Sheet1!$A$5:$A$125</c:f>
              <c:numCache>
                <c:formatCode>General</c:formatCode>
                <c:ptCount val="121"/>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numCache>
            </c:numRef>
          </c:xVal>
          <c:yVal>
            <c:numRef>
              <c:f>Sheet1!$B$5:$B$125</c:f>
              <c:numCache>
                <c:formatCode>General</c:formatCode>
                <c:ptCount val="121"/>
                <c:pt idx="3">
                  <c:v>3.0</c:v>
                </c:pt>
                <c:pt idx="4">
                  <c:v>1.0</c:v>
                </c:pt>
                <c:pt idx="5">
                  <c:v>5.0</c:v>
                </c:pt>
                <c:pt idx="6">
                  <c:v>7.0</c:v>
                </c:pt>
                <c:pt idx="7">
                  <c:v>2.0</c:v>
                </c:pt>
                <c:pt idx="8">
                  <c:v>2.0</c:v>
                </c:pt>
                <c:pt idx="9">
                  <c:v>1.0</c:v>
                </c:pt>
                <c:pt idx="10">
                  <c:v>9.0</c:v>
                </c:pt>
                <c:pt idx="11">
                  <c:v>1.0</c:v>
                </c:pt>
                <c:pt idx="12">
                  <c:v>6.0</c:v>
                </c:pt>
                <c:pt idx="13">
                  <c:v>7.0</c:v>
                </c:pt>
                <c:pt idx="14">
                  <c:v>4.0</c:v>
                </c:pt>
                <c:pt idx="15">
                  <c:v>6.0</c:v>
                </c:pt>
                <c:pt idx="16">
                  <c:v>2.0</c:v>
                </c:pt>
                <c:pt idx="17">
                  <c:v>4.0</c:v>
                </c:pt>
                <c:pt idx="18">
                  <c:v>4.0</c:v>
                </c:pt>
                <c:pt idx="19">
                  <c:v>3.0</c:v>
                </c:pt>
                <c:pt idx="20">
                  <c:v>2.0</c:v>
                </c:pt>
                <c:pt idx="21">
                  <c:v>5.0</c:v>
                </c:pt>
                <c:pt idx="22">
                  <c:v>4.0</c:v>
                </c:pt>
                <c:pt idx="23">
                  <c:v>4.0</c:v>
                </c:pt>
                <c:pt idx="24">
                  <c:v>9.0</c:v>
                </c:pt>
                <c:pt idx="25">
                  <c:v>4.0</c:v>
                </c:pt>
                <c:pt idx="26">
                  <c:v>2.0</c:v>
                </c:pt>
                <c:pt idx="27">
                  <c:v>3.0</c:v>
                </c:pt>
                <c:pt idx="28">
                  <c:v>6.0</c:v>
                </c:pt>
                <c:pt idx="29">
                  <c:v>8.0</c:v>
                </c:pt>
                <c:pt idx="30">
                  <c:v>4.0</c:v>
                </c:pt>
                <c:pt idx="31">
                  <c:v>5.0</c:v>
                </c:pt>
                <c:pt idx="32">
                  <c:v>7.0</c:v>
                </c:pt>
                <c:pt idx="33">
                  <c:v>3.0</c:v>
                </c:pt>
                <c:pt idx="34">
                  <c:v>2.0</c:v>
                </c:pt>
                <c:pt idx="35">
                  <c:v>4.0</c:v>
                </c:pt>
                <c:pt idx="36">
                  <c:v>7.0</c:v>
                </c:pt>
                <c:pt idx="37">
                  <c:v>1.0</c:v>
                </c:pt>
                <c:pt idx="38">
                  <c:v>5.0</c:v>
                </c:pt>
                <c:pt idx="39">
                  <c:v>1.0</c:v>
                </c:pt>
                <c:pt idx="40">
                  <c:v>2.0</c:v>
                </c:pt>
                <c:pt idx="41">
                  <c:v>7.0</c:v>
                </c:pt>
                <c:pt idx="42">
                  <c:v>4.0</c:v>
                </c:pt>
                <c:pt idx="43">
                  <c:v>2.0</c:v>
                </c:pt>
                <c:pt idx="44">
                  <c:v>1.0</c:v>
                </c:pt>
                <c:pt idx="45">
                  <c:v>7.0</c:v>
                </c:pt>
                <c:pt idx="46">
                  <c:v>3.0</c:v>
                </c:pt>
                <c:pt idx="47">
                  <c:v>2.0</c:v>
                </c:pt>
                <c:pt idx="48">
                  <c:v>4.0</c:v>
                </c:pt>
                <c:pt idx="49">
                  <c:v>5.0</c:v>
                </c:pt>
                <c:pt idx="50">
                  <c:v>4.0</c:v>
                </c:pt>
                <c:pt idx="51">
                  <c:v>8.0</c:v>
                </c:pt>
                <c:pt idx="52">
                  <c:v>7.0</c:v>
                </c:pt>
                <c:pt idx="53">
                  <c:v>7.0</c:v>
                </c:pt>
                <c:pt idx="54">
                  <c:v>6.0</c:v>
                </c:pt>
                <c:pt idx="55">
                  <c:v>4.0</c:v>
                </c:pt>
                <c:pt idx="56">
                  <c:v>5.0</c:v>
                </c:pt>
                <c:pt idx="57">
                  <c:v>8.0</c:v>
                </c:pt>
                <c:pt idx="58">
                  <c:v>5.0</c:v>
                </c:pt>
                <c:pt idx="59">
                  <c:v>0.0</c:v>
                </c:pt>
                <c:pt idx="60">
                  <c:v>4.0</c:v>
                </c:pt>
                <c:pt idx="61">
                  <c:v>3.0</c:v>
                </c:pt>
                <c:pt idx="62">
                  <c:v>5.0</c:v>
                </c:pt>
                <c:pt idx="63">
                  <c:v>3.0</c:v>
                </c:pt>
                <c:pt idx="64">
                  <c:v>4.0</c:v>
                </c:pt>
                <c:pt idx="65">
                  <c:v>2.0</c:v>
                </c:pt>
                <c:pt idx="66">
                  <c:v>0.0</c:v>
                </c:pt>
                <c:pt idx="67">
                  <c:v>0.0</c:v>
                </c:pt>
                <c:pt idx="68">
                  <c:v>7.0</c:v>
                </c:pt>
                <c:pt idx="69">
                  <c:v>4.0</c:v>
                </c:pt>
                <c:pt idx="70">
                  <c:v>6.0</c:v>
                </c:pt>
                <c:pt idx="71">
                  <c:v>9.0</c:v>
                </c:pt>
                <c:pt idx="72">
                  <c:v>3.0</c:v>
                </c:pt>
                <c:pt idx="73">
                  <c:v>3.0</c:v>
                </c:pt>
                <c:pt idx="74">
                  <c:v>3.0</c:v>
                </c:pt>
                <c:pt idx="75">
                  <c:v>2.0</c:v>
                </c:pt>
                <c:pt idx="76">
                  <c:v>2.0</c:v>
                </c:pt>
                <c:pt idx="77">
                  <c:v>3.0</c:v>
                </c:pt>
                <c:pt idx="78">
                  <c:v>4.0</c:v>
                </c:pt>
                <c:pt idx="79">
                  <c:v>5.0</c:v>
                </c:pt>
                <c:pt idx="80">
                  <c:v>6.0</c:v>
                </c:pt>
                <c:pt idx="81">
                  <c:v>4.0</c:v>
                </c:pt>
                <c:pt idx="82">
                  <c:v>6.0</c:v>
                </c:pt>
                <c:pt idx="83">
                  <c:v>10.0</c:v>
                </c:pt>
                <c:pt idx="84">
                  <c:v>3.0</c:v>
                </c:pt>
                <c:pt idx="85">
                  <c:v>3.0</c:v>
                </c:pt>
                <c:pt idx="86">
                  <c:v>8.0</c:v>
                </c:pt>
                <c:pt idx="87">
                  <c:v>4.0</c:v>
                </c:pt>
                <c:pt idx="88">
                  <c:v>4.0</c:v>
                </c:pt>
                <c:pt idx="89">
                  <c:v>3.0</c:v>
                </c:pt>
                <c:pt idx="90">
                  <c:v>2.0</c:v>
                </c:pt>
                <c:pt idx="91">
                  <c:v>3.0</c:v>
                </c:pt>
                <c:pt idx="92">
                  <c:v>9.0</c:v>
                </c:pt>
                <c:pt idx="93">
                  <c:v>4.0</c:v>
                </c:pt>
                <c:pt idx="94">
                  <c:v>7.0</c:v>
                </c:pt>
                <c:pt idx="95">
                  <c:v>4.0</c:v>
                </c:pt>
                <c:pt idx="96">
                  <c:v>6.0</c:v>
                </c:pt>
                <c:pt idx="97">
                  <c:v>8.0</c:v>
                </c:pt>
                <c:pt idx="98">
                  <c:v>5.0</c:v>
                </c:pt>
                <c:pt idx="99">
                  <c:v>6.0</c:v>
                </c:pt>
                <c:pt idx="100">
                  <c:v>6.0</c:v>
                </c:pt>
                <c:pt idx="101">
                  <c:v>5.0</c:v>
                </c:pt>
                <c:pt idx="102">
                  <c:v>4.0</c:v>
                </c:pt>
                <c:pt idx="103">
                  <c:v>9.0</c:v>
                </c:pt>
                <c:pt idx="104">
                  <c:v>2.0</c:v>
                </c:pt>
                <c:pt idx="105">
                  <c:v>3.0</c:v>
                </c:pt>
                <c:pt idx="106">
                  <c:v>5.0</c:v>
                </c:pt>
                <c:pt idx="107">
                  <c:v>4.0</c:v>
                </c:pt>
                <c:pt idx="108">
                  <c:v>6.0</c:v>
                </c:pt>
                <c:pt idx="109">
                  <c:v>2.0</c:v>
                </c:pt>
                <c:pt idx="110">
                  <c:v>3.0</c:v>
                </c:pt>
                <c:pt idx="111">
                  <c:v>2.0</c:v>
                </c:pt>
                <c:pt idx="112">
                  <c:v>8.0</c:v>
                </c:pt>
                <c:pt idx="113">
                  <c:v>4.0</c:v>
                </c:pt>
                <c:pt idx="114">
                  <c:v>4.0</c:v>
                </c:pt>
                <c:pt idx="115">
                  <c:v>5.0</c:v>
                </c:pt>
                <c:pt idx="116">
                  <c:v>4.0</c:v>
                </c:pt>
                <c:pt idx="117">
                  <c:v>10.0</c:v>
                </c:pt>
                <c:pt idx="118">
                  <c:v>9.0</c:v>
                </c:pt>
                <c:pt idx="119">
                  <c:v>3.0</c:v>
                </c:pt>
                <c:pt idx="120">
                  <c:v>11.0</c:v>
                </c:pt>
              </c:numCache>
            </c:numRef>
          </c:yVal>
          <c:smooth val="0"/>
        </c:ser>
        <c:dLbls>
          <c:showLegendKey val="0"/>
          <c:showVal val="0"/>
          <c:showCatName val="0"/>
          <c:showSerName val="0"/>
          <c:showPercent val="0"/>
          <c:showBubbleSize val="0"/>
        </c:dLbls>
        <c:axId val="676497992"/>
        <c:axId val="676496696"/>
      </c:scatterChart>
      <c:valAx>
        <c:axId val="676497992"/>
        <c:scaling>
          <c:orientation val="minMax"/>
        </c:scaling>
        <c:delete val="0"/>
        <c:axPos val="b"/>
        <c:numFmt formatCode="General" sourceLinked="1"/>
        <c:majorTickMark val="out"/>
        <c:minorTickMark val="none"/>
        <c:tickLblPos val="nextTo"/>
        <c:crossAx val="676496696"/>
        <c:crosses val="autoZero"/>
        <c:crossBetween val="midCat"/>
      </c:valAx>
      <c:valAx>
        <c:axId val="676496696"/>
        <c:scaling>
          <c:orientation val="minMax"/>
        </c:scaling>
        <c:delete val="0"/>
        <c:axPos val="l"/>
        <c:majorGridlines/>
        <c:numFmt formatCode="General" sourceLinked="1"/>
        <c:majorTickMark val="out"/>
        <c:minorTickMark val="none"/>
        <c:tickLblPos val="nextTo"/>
        <c:crossAx val="676497992"/>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sz="2000"/>
              <a:t>Des Moines Precipitation </a:t>
            </a:r>
          </a:p>
          <a:p>
            <a:pPr>
              <a:defRPr/>
            </a:pPr>
            <a:r>
              <a:rPr lang="en-US" sz="1400"/>
              <a:t>Days per Year</a:t>
            </a:r>
            <a:r>
              <a:rPr lang="en-US" sz="1400" baseline="0"/>
              <a:t> </a:t>
            </a:r>
            <a:r>
              <a:rPr lang="en-US" sz="1400"/>
              <a:t>with More than 1.25 inches</a:t>
            </a:r>
          </a:p>
        </c:rich>
      </c:tx>
      <c:overlay val="0"/>
    </c:title>
    <c:autoTitleDeleted val="0"/>
    <c:plotArea>
      <c:layout/>
      <c:scatterChart>
        <c:scatterStyle val="lineMarker"/>
        <c:varyColors val="0"/>
        <c:ser>
          <c:idx val="0"/>
          <c:order val="0"/>
          <c:trendline>
            <c:trendlineType val="linear"/>
            <c:dispRSqr val="0"/>
            <c:dispEq val="0"/>
          </c:trendline>
          <c:xVal>
            <c:numRef>
              <c:f>Sheet1!$A$5:$A$125</c:f>
              <c:numCache>
                <c:formatCode>General</c:formatCode>
                <c:ptCount val="121"/>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numCache>
            </c:numRef>
          </c:xVal>
          <c:yVal>
            <c:numRef>
              <c:f>Sheet1!$B$5:$B$125</c:f>
              <c:numCache>
                <c:formatCode>General</c:formatCode>
                <c:ptCount val="121"/>
                <c:pt idx="3">
                  <c:v>3.0</c:v>
                </c:pt>
                <c:pt idx="4">
                  <c:v>1.0</c:v>
                </c:pt>
                <c:pt idx="5">
                  <c:v>5.0</c:v>
                </c:pt>
                <c:pt idx="6">
                  <c:v>7.0</c:v>
                </c:pt>
                <c:pt idx="7">
                  <c:v>2.0</c:v>
                </c:pt>
                <c:pt idx="8">
                  <c:v>2.0</c:v>
                </c:pt>
                <c:pt idx="9">
                  <c:v>1.0</c:v>
                </c:pt>
                <c:pt idx="10">
                  <c:v>9.0</c:v>
                </c:pt>
                <c:pt idx="11">
                  <c:v>1.0</c:v>
                </c:pt>
                <c:pt idx="12">
                  <c:v>6.0</c:v>
                </c:pt>
                <c:pt idx="13">
                  <c:v>7.0</c:v>
                </c:pt>
                <c:pt idx="14">
                  <c:v>4.0</c:v>
                </c:pt>
                <c:pt idx="15">
                  <c:v>6.0</c:v>
                </c:pt>
                <c:pt idx="16">
                  <c:v>2.0</c:v>
                </c:pt>
                <c:pt idx="17">
                  <c:v>4.0</c:v>
                </c:pt>
                <c:pt idx="18">
                  <c:v>4.0</c:v>
                </c:pt>
                <c:pt idx="19">
                  <c:v>3.0</c:v>
                </c:pt>
                <c:pt idx="20">
                  <c:v>2.0</c:v>
                </c:pt>
                <c:pt idx="21">
                  <c:v>5.0</c:v>
                </c:pt>
                <c:pt idx="22">
                  <c:v>4.0</c:v>
                </c:pt>
                <c:pt idx="23">
                  <c:v>4.0</c:v>
                </c:pt>
                <c:pt idx="24">
                  <c:v>9.0</c:v>
                </c:pt>
                <c:pt idx="25">
                  <c:v>4.0</c:v>
                </c:pt>
                <c:pt idx="26">
                  <c:v>2.0</c:v>
                </c:pt>
                <c:pt idx="27">
                  <c:v>3.0</c:v>
                </c:pt>
                <c:pt idx="28">
                  <c:v>6.0</c:v>
                </c:pt>
                <c:pt idx="29">
                  <c:v>8.0</c:v>
                </c:pt>
                <c:pt idx="30">
                  <c:v>4.0</c:v>
                </c:pt>
                <c:pt idx="31">
                  <c:v>5.0</c:v>
                </c:pt>
                <c:pt idx="32">
                  <c:v>7.0</c:v>
                </c:pt>
                <c:pt idx="33">
                  <c:v>3.0</c:v>
                </c:pt>
                <c:pt idx="34">
                  <c:v>2.0</c:v>
                </c:pt>
                <c:pt idx="35">
                  <c:v>4.0</c:v>
                </c:pt>
                <c:pt idx="36">
                  <c:v>7.0</c:v>
                </c:pt>
                <c:pt idx="37">
                  <c:v>1.0</c:v>
                </c:pt>
                <c:pt idx="38">
                  <c:v>5.0</c:v>
                </c:pt>
                <c:pt idx="39">
                  <c:v>1.0</c:v>
                </c:pt>
                <c:pt idx="40">
                  <c:v>2.0</c:v>
                </c:pt>
                <c:pt idx="41">
                  <c:v>7.0</c:v>
                </c:pt>
                <c:pt idx="42">
                  <c:v>4.0</c:v>
                </c:pt>
                <c:pt idx="43">
                  <c:v>2.0</c:v>
                </c:pt>
                <c:pt idx="44">
                  <c:v>1.0</c:v>
                </c:pt>
                <c:pt idx="45">
                  <c:v>7.0</c:v>
                </c:pt>
                <c:pt idx="46">
                  <c:v>3.0</c:v>
                </c:pt>
                <c:pt idx="47">
                  <c:v>2.0</c:v>
                </c:pt>
                <c:pt idx="48">
                  <c:v>4.0</c:v>
                </c:pt>
                <c:pt idx="49">
                  <c:v>5.0</c:v>
                </c:pt>
                <c:pt idx="50">
                  <c:v>4.0</c:v>
                </c:pt>
                <c:pt idx="51">
                  <c:v>8.0</c:v>
                </c:pt>
                <c:pt idx="52">
                  <c:v>7.0</c:v>
                </c:pt>
                <c:pt idx="53">
                  <c:v>7.0</c:v>
                </c:pt>
                <c:pt idx="54">
                  <c:v>6.0</c:v>
                </c:pt>
                <c:pt idx="55">
                  <c:v>4.0</c:v>
                </c:pt>
                <c:pt idx="56">
                  <c:v>5.0</c:v>
                </c:pt>
                <c:pt idx="57">
                  <c:v>8.0</c:v>
                </c:pt>
                <c:pt idx="58">
                  <c:v>5.0</c:v>
                </c:pt>
                <c:pt idx="59">
                  <c:v>0.0</c:v>
                </c:pt>
                <c:pt idx="60">
                  <c:v>4.0</c:v>
                </c:pt>
                <c:pt idx="61">
                  <c:v>3.0</c:v>
                </c:pt>
                <c:pt idx="62">
                  <c:v>5.0</c:v>
                </c:pt>
                <c:pt idx="63">
                  <c:v>3.0</c:v>
                </c:pt>
                <c:pt idx="64">
                  <c:v>4.0</c:v>
                </c:pt>
                <c:pt idx="65">
                  <c:v>2.0</c:v>
                </c:pt>
                <c:pt idx="66">
                  <c:v>0.0</c:v>
                </c:pt>
                <c:pt idx="67">
                  <c:v>0.0</c:v>
                </c:pt>
                <c:pt idx="68">
                  <c:v>7.0</c:v>
                </c:pt>
                <c:pt idx="69">
                  <c:v>4.0</c:v>
                </c:pt>
                <c:pt idx="70">
                  <c:v>6.0</c:v>
                </c:pt>
                <c:pt idx="71">
                  <c:v>9.0</c:v>
                </c:pt>
                <c:pt idx="72">
                  <c:v>3.0</c:v>
                </c:pt>
                <c:pt idx="73">
                  <c:v>3.0</c:v>
                </c:pt>
                <c:pt idx="74">
                  <c:v>3.0</c:v>
                </c:pt>
                <c:pt idx="75">
                  <c:v>2.0</c:v>
                </c:pt>
                <c:pt idx="76">
                  <c:v>2.0</c:v>
                </c:pt>
                <c:pt idx="77">
                  <c:v>3.0</c:v>
                </c:pt>
                <c:pt idx="78">
                  <c:v>4.0</c:v>
                </c:pt>
                <c:pt idx="79">
                  <c:v>5.0</c:v>
                </c:pt>
                <c:pt idx="80">
                  <c:v>6.0</c:v>
                </c:pt>
                <c:pt idx="81">
                  <c:v>4.0</c:v>
                </c:pt>
                <c:pt idx="82">
                  <c:v>6.0</c:v>
                </c:pt>
                <c:pt idx="83">
                  <c:v>10.0</c:v>
                </c:pt>
                <c:pt idx="84">
                  <c:v>3.0</c:v>
                </c:pt>
                <c:pt idx="85">
                  <c:v>3.0</c:v>
                </c:pt>
                <c:pt idx="86">
                  <c:v>8.0</c:v>
                </c:pt>
                <c:pt idx="87">
                  <c:v>4.0</c:v>
                </c:pt>
                <c:pt idx="88">
                  <c:v>4.0</c:v>
                </c:pt>
                <c:pt idx="89">
                  <c:v>3.0</c:v>
                </c:pt>
                <c:pt idx="90">
                  <c:v>2.0</c:v>
                </c:pt>
                <c:pt idx="91">
                  <c:v>3.0</c:v>
                </c:pt>
                <c:pt idx="92">
                  <c:v>9.0</c:v>
                </c:pt>
                <c:pt idx="93">
                  <c:v>4.0</c:v>
                </c:pt>
                <c:pt idx="94">
                  <c:v>7.0</c:v>
                </c:pt>
                <c:pt idx="95">
                  <c:v>4.0</c:v>
                </c:pt>
                <c:pt idx="96">
                  <c:v>6.0</c:v>
                </c:pt>
                <c:pt idx="97">
                  <c:v>8.0</c:v>
                </c:pt>
                <c:pt idx="98">
                  <c:v>5.0</c:v>
                </c:pt>
                <c:pt idx="99">
                  <c:v>6.0</c:v>
                </c:pt>
                <c:pt idx="100">
                  <c:v>6.0</c:v>
                </c:pt>
                <c:pt idx="101">
                  <c:v>5.0</c:v>
                </c:pt>
                <c:pt idx="102">
                  <c:v>4.0</c:v>
                </c:pt>
                <c:pt idx="103">
                  <c:v>9.0</c:v>
                </c:pt>
                <c:pt idx="104">
                  <c:v>2.0</c:v>
                </c:pt>
                <c:pt idx="105">
                  <c:v>3.0</c:v>
                </c:pt>
                <c:pt idx="106">
                  <c:v>5.0</c:v>
                </c:pt>
                <c:pt idx="107">
                  <c:v>4.0</c:v>
                </c:pt>
                <c:pt idx="108">
                  <c:v>6.0</c:v>
                </c:pt>
                <c:pt idx="109">
                  <c:v>2.0</c:v>
                </c:pt>
                <c:pt idx="110">
                  <c:v>3.0</c:v>
                </c:pt>
                <c:pt idx="111">
                  <c:v>2.0</c:v>
                </c:pt>
                <c:pt idx="112">
                  <c:v>8.0</c:v>
                </c:pt>
                <c:pt idx="113">
                  <c:v>4.0</c:v>
                </c:pt>
                <c:pt idx="114">
                  <c:v>4.0</c:v>
                </c:pt>
                <c:pt idx="115">
                  <c:v>5.0</c:v>
                </c:pt>
                <c:pt idx="116">
                  <c:v>4.0</c:v>
                </c:pt>
                <c:pt idx="117">
                  <c:v>10.0</c:v>
                </c:pt>
                <c:pt idx="118">
                  <c:v>9.0</c:v>
                </c:pt>
                <c:pt idx="119">
                  <c:v>3.0</c:v>
                </c:pt>
                <c:pt idx="120">
                  <c:v>11.0</c:v>
                </c:pt>
              </c:numCache>
            </c:numRef>
          </c:yVal>
          <c:smooth val="0"/>
        </c:ser>
        <c:dLbls>
          <c:showLegendKey val="0"/>
          <c:showVal val="0"/>
          <c:showCatName val="0"/>
          <c:showSerName val="0"/>
          <c:showPercent val="0"/>
          <c:showBubbleSize val="0"/>
        </c:dLbls>
        <c:axId val="676417800"/>
        <c:axId val="676420760"/>
      </c:scatterChart>
      <c:valAx>
        <c:axId val="676417800"/>
        <c:scaling>
          <c:orientation val="minMax"/>
        </c:scaling>
        <c:delete val="0"/>
        <c:axPos val="b"/>
        <c:numFmt formatCode="General" sourceLinked="1"/>
        <c:majorTickMark val="out"/>
        <c:minorTickMark val="none"/>
        <c:tickLblPos val="nextTo"/>
        <c:crossAx val="676420760"/>
        <c:crosses val="autoZero"/>
        <c:crossBetween val="midCat"/>
      </c:valAx>
      <c:valAx>
        <c:axId val="676420760"/>
        <c:scaling>
          <c:orientation val="minMax"/>
        </c:scaling>
        <c:delete val="0"/>
        <c:axPos val="l"/>
        <c:majorGridlines/>
        <c:numFmt formatCode="General" sourceLinked="1"/>
        <c:majorTickMark val="out"/>
        <c:minorTickMark val="none"/>
        <c:tickLblPos val="nextTo"/>
        <c:crossAx val="676417800"/>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image" Target="../media/image39.png"/><Relationship Id="rId2" Type="http://schemas.openxmlformats.org/officeDocument/2006/relationships/image" Target="../media/image40.png"/></Relationships>
</file>

<file path=ppt/drawings/drawing1.xml><?xml version="1.0" encoding="utf-8"?>
<c:userShapes xmlns:c="http://schemas.openxmlformats.org/drawingml/2006/chart">
  <cdr:relSizeAnchor xmlns:cdr="http://schemas.openxmlformats.org/drawingml/2006/chartDrawing">
    <cdr:from>
      <cdr:x>0.13333</cdr:x>
      <cdr:y>0.68732</cdr:y>
    </cdr:from>
    <cdr:to>
      <cdr:x>0.20556</cdr:x>
      <cdr:y>0.75811</cdr:y>
    </cdr:to>
    <cdr:sp macro="" textlink="">
      <cdr:nvSpPr>
        <cdr:cNvPr id="2" name="TextBox 1"/>
        <cdr:cNvSpPr txBox="1"/>
      </cdr:nvSpPr>
      <cdr:spPr>
        <a:xfrm xmlns:a="http://schemas.openxmlformats.org/drawingml/2006/main">
          <a:off x="1219200" y="3945466"/>
          <a:ext cx="660400" cy="4064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000" b="1" dirty="0" smtClean="0">
              <a:solidFill>
                <a:srgbClr val="FF0000"/>
              </a:solidFill>
            </a:rPr>
            <a:t>31.9</a:t>
          </a:r>
          <a:endParaRPr lang="en-US" sz="2000" b="1" dirty="0">
            <a:solidFill>
              <a:srgbClr val="FF0000"/>
            </a:solidFill>
          </a:endParaRPr>
        </a:p>
      </cdr:txBody>
    </cdr:sp>
  </cdr:relSizeAnchor>
  <cdr:relSizeAnchor xmlns:cdr="http://schemas.openxmlformats.org/drawingml/2006/chartDrawing">
    <cdr:from>
      <cdr:x>0.87072</cdr:x>
      <cdr:y>0.69027</cdr:y>
    </cdr:from>
    <cdr:to>
      <cdr:x>0.93381</cdr:x>
      <cdr:y>0.76991</cdr:y>
    </cdr:to>
    <cdr:sp macro="" textlink="">
      <cdr:nvSpPr>
        <cdr:cNvPr id="3" name="TextBox 2"/>
        <cdr:cNvSpPr txBox="1"/>
      </cdr:nvSpPr>
      <cdr:spPr>
        <a:xfrm xmlns:a="http://schemas.openxmlformats.org/drawingml/2006/main">
          <a:off x="7961870" y="3962401"/>
          <a:ext cx="576892" cy="45719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33.8</a:t>
          </a:r>
          <a:endParaRPr lang="en-US" sz="2000" b="1" dirty="0">
            <a:solidFill>
              <a:srgbClr val="FF0000"/>
            </a:solidFill>
          </a:endParaRPr>
        </a:p>
      </cdr:txBody>
    </cdr:sp>
  </cdr:relSizeAnchor>
  <cdr:relSizeAnchor xmlns:cdr="http://schemas.openxmlformats.org/drawingml/2006/chartDrawing">
    <cdr:from>
      <cdr:x>0.4</cdr:x>
      <cdr:y>0.67552</cdr:y>
    </cdr:from>
    <cdr:to>
      <cdr:x>0.5</cdr:x>
      <cdr:y>0.83481</cdr:y>
    </cdr:to>
    <cdr:sp macro="" textlink="">
      <cdr:nvSpPr>
        <cdr:cNvPr id="4" name="TextBox 3"/>
        <cdr:cNvSpPr txBox="1"/>
      </cdr:nvSpPr>
      <cdr:spPr>
        <a:xfrm xmlns:a="http://schemas.openxmlformats.org/drawingml/2006/main">
          <a:off x="3657600" y="3877733"/>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b="1" dirty="0" smtClean="0">
              <a:solidFill>
                <a:srgbClr val="FF0000"/>
              </a:solidFill>
            </a:rPr>
            <a:t>6% Increase</a:t>
          </a:r>
          <a:endParaRPr lang="en-US" sz="2800" b="1" dirty="0">
            <a:solidFill>
              <a:srgbClr val="FF0000"/>
            </a:solidFill>
          </a:endParaRPr>
        </a:p>
      </cdr:txBody>
    </cdr:sp>
  </cdr:relSizeAnchor>
  <cdr:relSizeAnchor xmlns:cdr="http://schemas.openxmlformats.org/drawingml/2006/chartDrawing">
    <cdr:from>
      <cdr:x>0.08194</cdr:x>
      <cdr:y>0.3833</cdr:y>
    </cdr:from>
    <cdr:to>
      <cdr:x>0.55972</cdr:x>
      <cdr:y>0.52046</cdr:y>
    </cdr:to>
    <cdr:sp macro="" textlink="">
      <cdr:nvSpPr>
        <cdr:cNvPr id="5" name="Oval 4"/>
        <cdr:cNvSpPr/>
      </cdr:nvSpPr>
      <cdr:spPr>
        <a:xfrm xmlns:a="http://schemas.openxmlformats.org/drawingml/2006/main">
          <a:off x="749259" y="2200275"/>
          <a:ext cx="4368821" cy="787400"/>
        </a:xfrm>
        <a:prstGeom xmlns:a="http://schemas.openxmlformats.org/drawingml/2006/main" prst="ellipse">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0.5752</cdr:x>
      <cdr:y>0.36283</cdr:y>
    </cdr:from>
    <cdr:to>
      <cdr:x>0.99409</cdr:x>
      <cdr:y>0.53319</cdr:y>
    </cdr:to>
    <cdr:sp macro="" textlink="">
      <cdr:nvSpPr>
        <cdr:cNvPr id="6" name="Oval 5"/>
        <cdr:cNvSpPr/>
      </cdr:nvSpPr>
      <cdr:spPr>
        <a:xfrm xmlns:a="http://schemas.openxmlformats.org/drawingml/2006/main">
          <a:off x="5259616" y="2082801"/>
          <a:ext cx="3830381" cy="977900"/>
        </a:xfrm>
        <a:prstGeom xmlns:a="http://schemas.openxmlformats.org/drawingml/2006/main" prst="ellipse">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0.30139</cdr:x>
      <cdr:y>0.3934</cdr:y>
    </cdr:from>
    <cdr:to>
      <cdr:x>0.40139</cdr:x>
      <cdr:y>0.55269</cdr:y>
    </cdr:to>
    <cdr:sp macro="" textlink="">
      <cdr:nvSpPr>
        <cdr:cNvPr id="7" name="TextBox 6"/>
        <cdr:cNvSpPr txBox="1"/>
      </cdr:nvSpPr>
      <cdr:spPr>
        <a:xfrm xmlns:a="http://schemas.openxmlformats.org/drawingml/2006/main">
          <a:off x="2755900" y="2258254"/>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7</a:t>
          </a:r>
          <a:endParaRPr lang="en-US" sz="2000" b="1" dirty="0">
            <a:solidFill>
              <a:srgbClr val="FF0000"/>
            </a:solidFill>
          </a:endParaRPr>
        </a:p>
      </cdr:txBody>
    </cdr:sp>
  </cdr:relSizeAnchor>
  <cdr:relSizeAnchor xmlns:cdr="http://schemas.openxmlformats.org/drawingml/2006/chartDrawing">
    <cdr:from>
      <cdr:x>0.75694</cdr:x>
      <cdr:y>0.3833</cdr:y>
    </cdr:from>
    <cdr:to>
      <cdr:x>0.85694</cdr:x>
      <cdr:y>0.54259</cdr:y>
    </cdr:to>
    <cdr:sp macro="" textlink="">
      <cdr:nvSpPr>
        <cdr:cNvPr id="8" name="TextBox 7"/>
        <cdr:cNvSpPr txBox="1"/>
      </cdr:nvSpPr>
      <cdr:spPr>
        <a:xfrm xmlns:a="http://schemas.openxmlformats.org/drawingml/2006/main">
          <a:off x="6921500" y="220027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10</a:t>
          </a:r>
          <a:endParaRPr lang="en-US" sz="20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B8EC09-98C1-4230-A213-FA5AE5122305}" type="datetimeFigureOut">
              <a:rPr lang="en-US" smtClean="0"/>
              <a:pPr/>
              <a:t>4/13/11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C736F-67DC-4AD6-B39F-F449EC149DB4}" type="slidenum">
              <a:rPr lang="en-US" smtClean="0"/>
              <a:pPr/>
              <a:t>‹#›</a:t>
            </a:fld>
            <a:endParaRPr lang="en-US"/>
          </a:p>
        </p:txBody>
      </p:sp>
    </p:spTree>
    <p:extLst>
      <p:ext uri="{BB962C8B-B14F-4D97-AF65-F5344CB8AC3E}">
        <p14:creationId xmlns:p14="http://schemas.microsoft.com/office/powerpoint/2010/main" val="63470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a:lstStyle/>
          <a:p>
            <a:endParaRPr lang="en-US">
              <a:ea typeface="ＭＳ Ｐゴシック" pitchFamily="29" charset="-128"/>
              <a:cs typeface="ＭＳ Ｐゴシック" pitchFamily="2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DB10FE5F-8D22-2645-9084-B85E657F9925}" type="slidenum">
              <a:rPr lang="en-US">
                <a:latin typeface="Times New Roman" pitchFamily="29" charset="0"/>
                <a:ea typeface="Times New Roman" pitchFamily="29" charset="0"/>
                <a:cs typeface="Times New Roman" pitchFamily="29" charset="0"/>
              </a:rPr>
              <a:pPr/>
              <a:t>20</a:t>
            </a:fld>
            <a:endParaRPr lang="en-US">
              <a:latin typeface="Times New Roman" pitchFamily="29" charset="0"/>
              <a:ea typeface="Times New Roman" pitchFamily="29" charset="0"/>
              <a:cs typeface="Times New Roman" pitchFamily="29"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noFill/>
        </p:spPr>
        <p:txBody>
          <a:bodyPr/>
          <a:lstStyle/>
          <a:p>
            <a:fld id="{3297ED50-CC51-3B45-B1F6-451F7D87DFA9}" type="slidenum">
              <a:rPr lang="en-US"/>
              <a:pPr/>
              <a:t>21</a:t>
            </a:fld>
            <a:endParaRPr lang="en-US"/>
          </a:p>
        </p:txBody>
      </p:sp>
      <p:sp>
        <p:nvSpPr>
          <p:cNvPr id="62467" name="Rectangle 2"/>
          <p:cNvSpPr>
            <a:spLocks noGrp="1" noRot="1" noChangeAspect="1" noChangeArrowheads="1"/>
          </p:cNvSpPr>
          <p:nvPr>
            <p:ph type="sldImg"/>
          </p:nvPr>
        </p:nvSpPr>
        <p:spPr>
          <a:xfrm>
            <a:off x="1150938" y="692150"/>
            <a:ext cx="4556125" cy="3416300"/>
          </a:xfrm>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noFill/>
        </p:spPr>
        <p:txBody>
          <a:bodyPr/>
          <a:lstStyle/>
          <a:p>
            <a:fld id="{A003D0E5-908D-7B47-BABF-78942412DE3C}" type="slidenum">
              <a:rPr lang="en-US"/>
              <a:pPr/>
              <a:t>23</a:t>
            </a:fld>
            <a:endParaRPr lang="en-US"/>
          </a:p>
        </p:txBody>
      </p:sp>
      <p:sp>
        <p:nvSpPr>
          <p:cNvPr id="65539" name="Rectangle 2"/>
          <p:cNvSpPr>
            <a:spLocks noGrp="1" noRot="1" noChangeAspect="1" noChangeArrowheads="1"/>
          </p:cNvSpPr>
          <p:nvPr>
            <p:ph type="sldImg"/>
          </p:nvPr>
        </p:nvSpPr>
        <p:spPr>
          <a:xfrm>
            <a:off x="1150938" y="692150"/>
            <a:ext cx="4556125" cy="3416300"/>
          </a:xfrm>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r>
              <a:rPr lang="en-US" sz="1100" dirty="0">
                <a:latin typeface="Times New Roman" pitchFamily="29" charset="0"/>
                <a:ea typeface="ＭＳ Ｐゴシック" pitchFamily="29" charset="-128"/>
                <a:cs typeface="ＭＳ Ｐゴシック" pitchFamily="29" charset="-128"/>
              </a:rPr>
              <a:t>	</a:t>
            </a:r>
          </a:p>
        </p:txBody>
      </p:sp>
      <p:sp>
        <p:nvSpPr>
          <p:cNvPr id="54276" name="Slide Number Placeholder 3"/>
          <p:cNvSpPr>
            <a:spLocks noGrp="1"/>
          </p:cNvSpPr>
          <p:nvPr>
            <p:ph type="sldNum" sz="quarter" idx="5"/>
          </p:nvPr>
        </p:nvSpPr>
        <p:spPr bwMode="auto">
          <a:noFill/>
          <a:ln>
            <a:miter lim="800000"/>
            <a:headEnd/>
            <a:tailEnd/>
          </a:ln>
        </p:spPr>
        <p:txBody>
          <a:bodyPr/>
          <a:lstStyle/>
          <a:p>
            <a:fld id="{F7AA0CC8-7458-774A-8431-198DA55D55AB}" type="slidenum">
              <a:rPr lang="en-US">
                <a:latin typeface="Times New Roman" pitchFamily="29" charset="0"/>
                <a:ea typeface="Times New Roman" pitchFamily="29" charset="0"/>
                <a:cs typeface="Times New Roman" pitchFamily="29" charset="0"/>
              </a:rPr>
              <a:pPr/>
              <a:t>25</a:t>
            </a:fld>
            <a:endParaRPr lang="en-US">
              <a:latin typeface="Times New Roman" pitchFamily="29" charset="0"/>
              <a:ea typeface="Times New Roman" pitchFamily="29" charset="0"/>
              <a:cs typeface="Times New Roman" pitchFamily="29"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a:lstStyle/>
          <a:p>
            <a:fld id="{6DAADA7B-664F-E041-8660-E95AF0954A9B}" type="slidenum">
              <a:rPr lang="en-US">
                <a:latin typeface="Times New Roman" pitchFamily="29" charset="0"/>
                <a:ea typeface="Times New Roman" pitchFamily="29" charset="0"/>
                <a:cs typeface="Times New Roman" pitchFamily="29" charset="0"/>
              </a:rPr>
              <a:pPr/>
              <a:t>28</a:t>
            </a:fld>
            <a:endParaRPr lang="en-US">
              <a:latin typeface="Times New Roman" pitchFamily="29" charset="0"/>
              <a:ea typeface="Times New Roman" pitchFamily="29" charset="0"/>
              <a:cs typeface="Times New Roman" pitchFamily="29" charset="0"/>
            </a:endParaRPr>
          </a:p>
        </p:txBody>
      </p:sp>
      <p:sp>
        <p:nvSpPr>
          <p:cNvPr id="5939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939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884613" y="8685213"/>
            <a:ext cx="2971800" cy="457200"/>
          </a:xfrm>
          <a:noFill/>
        </p:spPr>
        <p:txBody>
          <a:bodyPr/>
          <a:lstStyle/>
          <a:p>
            <a:fld id="{0DF7B424-011B-DB4F-AA46-D8669DC945BA}" type="slidenum">
              <a:rPr lang="en-US"/>
              <a:pPr/>
              <a:t>34</a:t>
            </a:fld>
            <a:endParaRPr lang="en-US"/>
          </a:p>
        </p:txBody>
      </p:sp>
      <p:sp>
        <p:nvSpPr>
          <p:cNvPr id="82947" name="Rectangle 2"/>
          <p:cNvSpPr>
            <a:spLocks noGrp="1" noRot="1" noChangeAspect="1"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p:spPr>
        <p:txBody>
          <a:bodyPr/>
          <a:lstStyle/>
          <a:p>
            <a:endParaRPr lang="en-US">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884613" y="8685213"/>
            <a:ext cx="2971800" cy="457200"/>
          </a:xfrm>
          <a:noFill/>
        </p:spPr>
        <p:txBody>
          <a:bodyPr/>
          <a:lstStyle/>
          <a:p>
            <a:fld id="{0DF7B424-011B-DB4F-AA46-D8669DC945BA}" type="slidenum">
              <a:rPr lang="en-US"/>
              <a:pPr/>
              <a:t>35</a:t>
            </a:fld>
            <a:endParaRPr lang="en-US"/>
          </a:p>
        </p:txBody>
      </p:sp>
      <p:sp>
        <p:nvSpPr>
          <p:cNvPr id="82947" name="Rectangle 2"/>
          <p:cNvSpPr>
            <a:spLocks noGrp="1" noRot="1" noChangeAspect="1"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p:spPr>
        <p:txBody>
          <a:bodyPr/>
          <a:lstStyle/>
          <a:p>
            <a:endParaRPr lang="en-US">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41</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42</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6C736F-67DC-4AD6-B39F-F449EC149DB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43</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9F3864-B40B-024F-970C-6D42EDD4CC5F}" type="slidenum">
              <a:rPr lang="en-US">
                <a:latin typeface="Arial" pitchFamily="29" charset="0"/>
                <a:ea typeface="ＭＳ Ｐゴシック" pitchFamily="29" charset="-128"/>
                <a:cs typeface="ＭＳ Ｐゴシック" pitchFamily="29" charset="-128"/>
              </a:rPr>
              <a:pPr/>
              <a:t>47</a:t>
            </a:fld>
            <a:endParaRPr lang="en-US">
              <a:latin typeface="Arial" pitchFamily="29" charset="0"/>
              <a:ea typeface="ＭＳ Ｐゴシック" pitchFamily="29" charset="-128"/>
              <a:cs typeface="ＭＳ Ｐゴシック" pitchFamily="29"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9F3864-B40B-024F-970C-6D42EDD4CC5F}" type="slidenum">
              <a:rPr lang="en-US">
                <a:latin typeface="Arial" pitchFamily="29" charset="0"/>
                <a:ea typeface="ＭＳ Ｐゴシック" pitchFamily="29" charset="-128"/>
                <a:cs typeface="ＭＳ Ｐゴシック" pitchFamily="29" charset="-128"/>
              </a:rPr>
              <a:pPr/>
              <a:t>48</a:t>
            </a:fld>
            <a:endParaRPr lang="en-US">
              <a:latin typeface="Arial" pitchFamily="29" charset="0"/>
              <a:ea typeface="ＭＳ Ｐゴシック" pitchFamily="29" charset="-128"/>
              <a:cs typeface="ＭＳ Ｐゴシック" pitchFamily="29"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p:cNvSpPr>
          <p:nvPr>
            <p:ph type="sldImg"/>
          </p:nvPr>
        </p:nvSpPr>
        <p:spPr>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34" charset="0"/>
              <a:ea typeface="ＭＳ Ｐゴシック" pitchFamily="34" charset="-128"/>
              <a:cs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343806F-3E2E-D44D-989E-65768578F13C}" type="slidenum">
              <a:rPr lang="en-US">
                <a:latin typeface="Arial" pitchFamily="34" charset="0"/>
                <a:ea typeface="ＭＳ Ｐゴシック" pitchFamily="34" charset="-128"/>
                <a:cs typeface="ＭＳ Ｐゴシック" pitchFamily="34" charset="-128"/>
              </a:rPr>
              <a:pPr/>
              <a:t>62</a:t>
            </a:fld>
            <a:endParaRPr lang="en-US">
              <a:latin typeface="Arial" pitchFamily="34" charset="0"/>
              <a:ea typeface="ＭＳ Ｐゴシック" pitchFamily="34" charset="-128"/>
              <a:cs typeface="ＭＳ Ｐゴシック" pitchFamily="34" charset="-128"/>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4800"/>
          </a:xfrm>
          <a:noFill/>
          <a:ln/>
        </p:spPr>
        <p:txBody>
          <a:bodyPr/>
          <a:lstStyle/>
          <a:p>
            <a:endParaRPr lang="de-DE">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343806F-3E2E-D44D-989E-65768578F13C}" type="slidenum">
              <a:rPr lang="en-US">
                <a:latin typeface="Arial" pitchFamily="34" charset="0"/>
                <a:ea typeface="ＭＳ Ｐゴシック" pitchFamily="34" charset="-128"/>
                <a:cs typeface="ＭＳ Ｐゴシック" pitchFamily="34" charset="-128"/>
              </a:rPr>
              <a:pPr/>
              <a:t>63</a:t>
            </a:fld>
            <a:endParaRPr lang="en-US">
              <a:latin typeface="Arial" pitchFamily="34" charset="0"/>
              <a:ea typeface="ＭＳ Ｐゴシック" pitchFamily="34" charset="-128"/>
              <a:cs typeface="ＭＳ Ｐゴシック" pitchFamily="34" charset="-128"/>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4800"/>
          </a:xfrm>
          <a:noFill/>
          <a:ln/>
        </p:spPr>
        <p:txBody>
          <a:bodyPr/>
          <a:lstStyle/>
          <a:p>
            <a:endParaRPr lang="de-DE">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343806F-3E2E-D44D-989E-65768578F13C}" type="slidenum">
              <a:rPr lang="en-US">
                <a:latin typeface="Arial" pitchFamily="34" charset="0"/>
                <a:ea typeface="ＭＳ Ｐゴシック" pitchFamily="34" charset="-128"/>
                <a:cs typeface="ＭＳ Ｐゴシック" pitchFamily="34" charset="-128"/>
              </a:rPr>
              <a:pPr/>
              <a:t>64</a:t>
            </a:fld>
            <a:endParaRPr lang="en-US">
              <a:latin typeface="Arial" pitchFamily="34" charset="0"/>
              <a:ea typeface="ＭＳ Ｐゴシック" pitchFamily="34" charset="-128"/>
              <a:cs typeface="ＭＳ Ｐゴシック" pitchFamily="34" charset="-128"/>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4800"/>
          </a:xfrm>
          <a:noFill/>
          <a:ln/>
        </p:spPr>
        <p:txBody>
          <a:bodyPr/>
          <a:lstStyle/>
          <a:p>
            <a:endParaRPr lang="de-DE">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73652D2-D30D-434A-9B86-E0685EFF9921}" type="slidenum">
              <a:rPr lang="en-US">
                <a:latin typeface="Arial" pitchFamily="4" charset="0"/>
                <a:ea typeface="ＭＳ Ｐゴシック" pitchFamily="4" charset="-128"/>
                <a:cs typeface="ＭＳ Ｐゴシック" pitchFamily="4" charset="-128"/>
              </a:rPr>
              <a:pPr/>
              <a:t>65</a:t>
            </a:fld>
            <a:endParaRPr lang="en-US">
              <a:latin typeface="Arial" pitchFamily="4" charset="0"/>
              <a:ea typeface="ＭＳ Ｐゴシック" pitchFamily="4" charset="-128"/>
              <a:cs typeface="ＭＳ Ｐゴシック" pitchFamily="4" charset="-128"/>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685800" y="4343400"/>
            <a:ext cx="5486400" cy="4114800"/>
          </a:xfrm>
          <a:noFill/>
          <a:ln/>
        </p:spPr>
        <p:txBody>
          <a:bodyPr/>
          <a:lstStyle/>
          <a:p>
            <a:endParaRPr lang="de-DE">
              <a:latin typeface="Arial" pitchFamily="4" charset="0"/>
              <a:ea typeface="ＭＳ Ｐゴシック" pitchFamily="4" charset="-128"/>
              <a:cs typeface="ＭＳ Ｐゴシック" pitchFamily="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FD4D066-5FF9-4B43-A755-23FD6A8FE4A9}" type="slidenum">
              <a:rPr lang="en-US">
                <a:latin typeface="Arial" pitchFamily="4" charset="0"/>
                <a:ea typeface="ＭＳ Ｐゴシック" pitchFamily="4" charset="-128"/>
                <a:cs typeface="ＭＳ Ｐゴシック" pitchFamily="4" charset="-128"/>
              </a:rPr>
              <a:pPr/>
              <a:t>66</a:t>
            </a:fld>
            <a:endParaRPr lang="en-US">
              <a:latin typeface="Arial" pitchFamily="4" charset="0"/>
              <a:ea typeface="ＭＳ Ｐゴシック" pitchFamily="4" charset="-128"/>
              <a:cs typeface="ＭＳ Ｐゴシック" pitchFamily="4" charset="-128"/>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685800" y="4343400"/>
            <a:ext cx="5486400" cy="4114800"/>
          </a:xfrm>
          <a:noFill/>
          <a:ln/>
        </p:spPr>
        <p:txBody>
          <a:bodyPr/>
          <a:lstStyle/>
          <a:p>
            <a:endParaRPr lang="de-DE">
              <a:latin typeface="Arial" pitchFamily="4" charset="0"/>
              <a:ea typeface="ＭＳ Ｐゴシック" pitchFamily="4" charset="-128"/>
              <a:cs typeface="ＭＳ Ｐゴシック" pitchFamily="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C12048FF-0097-4543-8830-06C9749D9D04}" type="slidenum">
              <a:rPr lang="en-US">
                <a:latin typeface="Arial" pitchFamily="34" charset="0"/>
                <a:ea typeface="ＭＳ Ｐゴシック" pitchFamily="34" charset="-128"/>
                <a:cs typeface="ＭＳ Ｐゴシック" pitchFamily="34" charset="-128"/>
              </a:rPr>
              <a:pPr/>
              <a:t>67</a:t>
            </a:fld>
            <a:endParaRPr lang="en-US">
              <a:latin typeface="Arial" pitchFamily="34" charset="0"/>
              <a:ea typeface="ＭＳ Ｐゴシック" pitchFamily="34" charset="-128"/>
              <a:cs typeface="ＭＳ Ｐゴシック" pitchFamily="34"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r>
              <a:rPr lang="en-US">
                <a:latin typeface="Arial" pitchFamily="34" charset="0"/>
                <a:ea typeface="ＭＳ Ｐゴシック" pitchFamily="34" charset="-128"/>
                <a:cs typeface="ＭＳ Ｐゴシック" pitchFamily="34" charset="-128"/>
              </a:rPr>
              <a:t>Add temperature numbers here as well!!</a:t>
            </a:r>
          </a:p>
          <a:p>
            <a:endParaRPr lang="en-US">
              <a:latin typeface="Arial" pitchFamily="34" charset="0"/>
              <a:ea typeface="ＭＳ Ｐゴシック" pitchFamily="34" charset="-128"/>
              <a:cs typeface="ＭＳ Ｐゴシック" pitchFamily="34" charset="-128"/>
            </a:endParaRPr>
          </a:p>
          <a:p>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0938" y="692150"/>
            <a:ext cx="4556125" cy="3416300"/>
          </a:xfrm>
          <a:ln/>
        </p:spPr>
      </p:sp>
      <p:sp>
        <p:nvSpPr>
          <p:cNvPr id="19459" name="Rectangle 3"/>
          <p:cNvSpPr>
            <a:spLocks noGrp="1" noChangeArrowheads="1"/>
          </p:cNvSpPr>
          <p:nvPr>
            <p:ph type="body" idx="1"/>
          </p:nvPr>
        </p:nvSpPr>
        <p:spPr>
          <a:noFill/>
          <a:ln/>
        </p:spPr>
        <p:txBody>
          <a:bodyPr/>
          <a:lstStyle/>
          <a:p>
            <a:endParaRPr lang="en-US">
              <a:latin typeface="Times" pitchFamily="34" charset="0"/>
              <a:ea typeface="ＭＳ Ｐゴシック" pitchFamily="34" charset="-128"/>
              <a:cs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p:cNvSpPr>
          <p:nvPr>
            <p:ph type="sldImg"/>
          </p:nvPr>
        </p:nvSpPr>
        <p:spPr>
          <a:xfrm>
            <a:off x="1150938" y="692150"/>
            <a:ext cx="4556125" cy="3416300"/>
          </a:xfrm>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a:lstStyle/>
          <a:p>
            <a:fld id="{3626850C-6A54-5A49-9C01-79C2382212DF}" type="slidenum">
              <a:rPr lang="en-US">
                <a:latin typeface="Times New Roman" pitchFamily="29" charset="0"/>
                <a:ea typeface="Times New Roman" pitchFamily="29" charset="0"/>
                <a:cs typeface="Times New Roman" pitchFamily="29" charset="0"/>
              </a:rPr>
              <a:pPr/>
              <a:t>4</a:t>
            </a:fld>
            <a:endParaRPr lang="en-US">
              <a:latin typeface="Times New Roman" pitchFamily="29" charset="0"/>
              <a:ea typeface="Times New Roman" pitchFamily="29" charset="0"/>
              <a:cs typeface="Times New Roman" pitchFamily="29" charset="0"/>
            </a:endParaRPr>
          </a:p>
        </p:txBody>
      </p:sp>
      <p:sp>
        <p:nvSpPr>
          <p:cNvPr id="225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2532" name="Rectangle 3"/>
          <p:cNvSpPr>
            <a:spLocks noGrp="1" noChangeArrowheads="1"/>
          </p:cNvSpPr>
          <p:nvPr>
            <p:ph type="body" idx="1"/>
          </p:nvPr>
        </p:nvSpPr>
        <p:spPr bwMode="auto">
          <a:solidFill>
            <a:srgbClr val="FFFFFF"/>
          </a:solidFill>
          <a:ln>
            <a:solidFill>
              <a:srgbClr val="000000"/>
            </a:solidFill>
            <a:miter lim="800000"/>
            <a:headEnd/>
            <a:tailEnd/>
          </a:ln>
        </p:spPr>
        <p:txBody>
          <a:bodyPr lIns="91425" tIns="45713" rIns="91425" bIns="45713"/>
          <a:lstStyle/>
          <a:p>
            <a:pPr marL="905650" lvl="2" indent="-335715">
              <a:lnSpc>
                <a:spcPct val="90000"/>
              </a:lnSpc>
              <a:buFontTx/>
              <a:buChar char="•"/>
              <a:tabLst>
                <a:tab pos="747942" algn="l"/>
              </a:tabLst>
            </a:pPr>
            <a:r>
              <a:rPr lang="en-US" sz="1400" b="1" dirty="0" smtClean="0">
                <a:solidFill>
                  <a:schemeClr val="bg1"/>
                </a:solidFill>
                <a:latin typeface="Times New Roman" pitchFamily="29" charset="0"/>
                <a:ea typeface="Courier New" pitchFamily="29" charset="0"/>
                <a:cs typeface="Courier New" pitchFamily="29" charset="0"/>
              </a:rPr>
              <a:t>N</a:t>
            </a:r>
            <a:r>
              <a:rPr kumimoji="1" lang="en-US" sz="1400" b="1" dirty="0" smtClean="0">
                <a:solidFill>
                  <a:schemeClr val="bg1"/>
                </a:solidFill>
                <a:latin typeface="Times New Roman" pitchFamily="29" charset="0"/>
                <a:ea typeface="Courier New" pitchFamily="29" charset="0"/>
                <a:cs typeface="Courier New" pitchFamily="29" charset="0"/>
              </a:rPr>
              <a:t>o disagreement in  peer reviewed literature</a:t>
            </a:r>
          </a:p>
          <a:p>
            <a:pPr marL="905650" lvl="2" indent="-335715">
              <a:lnSpc>
                <a:spcPct val="90000"/>
              </a:lnSpc>
              <a:buFontTx/>
              <a:buChar char="•"/>
              <a:tabLst>
                <a:tab pos="747942" algn="l"/>
              </a:tabLst>
            </a:pPr>
            <a:r>
              <a:rPr kumimoji="1" lang="en-US" sz="1400" b="1" dirty="0" smtClean="0">
                <a:solidFill>
                  <a:schemeClr val="bg1"/>
                </a:solidFill>
                <a:latin typeface="Times New Roman" pitchFamily="29" charset="0"/>
                <a:ea typeface="Courier New" pitchFamily="29" charset="0"/>
                <a:cs typeface="Courier New" pitchFamily="29" charset="0"/>
              </a:rPr>
              <a:t>Powerful statements from every major professional science society and organization in the world</a:t>
            </a:r>
          </a:p>
          <a:p>
            <a:pPr marL="905650" lvl="2" indent="-335715">
              <a:lnSpc>
                <a:spcPct val="90000"/>
              </a:lnSpc>
              <a:buFontTx/>
              <a:buChar char="•"/>
              <a:tabLst>
                <a:tab pos="747942" algn="l"/>
              </a:tabLst>
            </a:pPr>
            <a:r>
              <a:rPr kumimoji="1" lang="en-US" sz="1400" b="1" dirty="0" smtClean="0">
                <a:solidFill>
                  <a:schemeClr val="bg1"/>
                </a:solidFill>
                <a:latin typeface="Times New Roman" pitchFamily="29" charset="0"/>
                <a:ea typeface="Courier New" pitchFamily="29" charset="0"/>
                <a:cs typeface="Courier New" pitchFamily="29" charset="0"/>
              </a:rPr>
              <a:t>Powerful statements from the National Academies of Sciences (the leadership in science) for every major country</a:t>
            </a:r>
          </a:p>
          <a:p>
            <a:pPr marL="1255418" lvl="4">
              <a:lnSpc>
                <a:spcPct val="90000"/>
              </a:lnSpc>
              <a:buFontTx/>
              <a:buChar char="•"/>
              <a:tabLst>
                <a:tab pos="747942" algn="l"/>
              </a:tabLst>
            </a:pPr>
            <a:r>
              <a:rPr lang="en-US" sz="1400" b="1" dirty="0" smtClean="0">
                <a:solidFill>
                  <a:schemeClr val="bg1"/>
                </a:solidFill>
                <a:latin typeface="Times New Roman" pitchFamily="29" charset="0"/>
                <a:ea typeface="Courier New" pitchFamily="29" charset="0"/>
                <a:cs typeface="Courier New" pitchFamily="29" charset="0"/>
              </a:rPr>
              <a:t>G8 + 5 other countries, May 2009: “</a:t>
            </a:r>
            <a:r>
              <a:rPr lang="en-US" sz="1400" b="1" i="1" dirty="0" smtClean="0">
                <a:solidFill>
                  <a:schemeClr val="bg1"/>
                </a:solidFill>
                <a:latin typeface="Times New Roman" pitchFamily="29" charset="0"/>
                <a:ea typeface="Courier New" pitchFamily="29" charset="0"/>
                <a:cs typeface="Courier New" pitchFamily="29" charset="0"/>
              </a:rPr>
              <a:t>The need for urgent action to address climate change is now indisputable.</a:t>
            </a:r>
            <a:r>
              <a:rPr lang="en-US" sz="1400" b="1" dirty="0" smtClean="0">
                <a:solidFill>
                  <a:schemeClr val="bg1"/>
                </a:solidFill>
                <a:latin typeface="Times New Roman" pitchFamily="29" charset="0"/>
                <a:ea typeface="Courier New" pitchFamily="29" charset="0"/>
                <a:cs typeface="Courier New" pitchFamily="29" charset="0"/>
              </a:rPr>
              <a:t>”</a:t>
            </a:r>
            <a:endParaRPr kumimoji="1" lang="en-US" sz="1400" b="1" dirty="0" smtClean="0">
              <a:solidFill>
                <a:schemeClr val="bg1"/>
              </a:solidFill>
              <a:latin typeface="Times New Roman" pitchFamily="29" charset="0"/>
              <a:ea typeface="Courier New" pitchFamily="29" charset="0"/>
              <a:cs typeface="Courier New" pitchFamily="29" charset="0"/>
            </a:endParaRPr>
          </a:p>
          <a:p>
            <a:pPr>
              <a:tabLst>
                <a:tab pos="747942" algn="l"/>
              </a:tabLst>
            </a:pPr>
            <a:endParaRPr lang="en-US" dirty="0" smtClean="0">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endParaRPr lang="en-US">
              <a:ea typeface="ＭＳ Ｐゴシック" pitchFamily="29" charset="-128"/>
              <a:cs typeface="ＭＳ Ｐゴシック" pitchFamily="29" charset="-128"/>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DE8EF30A-7A89-A24A-BF4F-21DC2A487740}" type="slidenum">
              <a:rPr lang="en-US">
                <a:latin typeface="Calibri" pitchFamily="29" charset="0"/>
                <a:ea typeface="ＭＳ Ｐゴシック" pitchFamily="29" charset="-128"/>
                <a:cs typeface="ＭＳ Ｐゴシック" pitchFamily="29" charset="-128"/>
              </a:rPr>
              <a:pPr/>
              <a:t>5</a:t>
            </a:fld>
            <a:endParaRPr lang="en-US">
              <a:latin typeface="Calibri" pitchFamily="29" charset="0"/>
              <a:ea typeface="ＭＳ Ｐゴシック" pitchFamily="29" charset="-128"/>
              <a:cs typeface="ＭＳ Ｐゴシック" pitchFamily="2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3474CFD6-2315-F844-BD27-2AE63C5BC75C}" type="slidenum">
              <a:rPr lang="en-US">
                <a:latin typeface="Times New Roman" pitchFamily="29" charset="0"/>
                <a:ea typeface="Times New Roman" pitchFamily="29" charset="0"/>
                <a:cs typeface="Times New Roman" pitchFamily="29" charset="0"/>
              </a:rPr>
              <a:pPr/>
              <a:t>9</a:t>
            </a:fld>
            <a:endParaRPr lang="en-US">
              <a:latin typeface="Times New Roman" pitchFamily="29" charset="0"/>
              <a:ea typeface="Times New Roman" pitchFamily="29" charset="0"/>
              <a:cs typeface="Times New Roman" pitchFamily="29"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25705DC-0A3F-7543-9729-BF795C2FAD32}" type="slidenum">
              <a:rPr lang="en-US">
                <a:latin typeface="Times New Roman" pitchFamily="29" charset="0"/>
                <a:ea typeface="Times New Roman" pitchFamily="29" charset="0"/>
                <a:cs typeface="Times New Roman" pitchFamily="29" charset="0"/>
              </a:rPr>
              <a:pPr/>
              <a:t>10</a:t>
            </a:fld>
            <a:endParaRPr lang="en-US">
              <a:latin typeface="Times New Roman" pitchFamily="29" charset="0"/>
              <a:ea typeface="Times New Roman" pitchFamily="29" charset="0"/>
              <a:cs typeface="Times New Roman" pitchFamily="29"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6F2952B2-1DE5-E743-BDEC-8BAD17E897B8}" type="slidenum">
              <a:rPr lang="en-GB">
                <a:latin typeface="Calibri" pitchFamily="29" charset="0"/>
                <a:ea typeface="ＭＳ Ｐゴシック" pitchFamily="29" charset="-128"/>
                <a:cs typeface="ＭＳ Ｐゴシック" pitchFamily="29" charset="-128"/>
              </a:rPr>
              <a:pPr/>
              <a:t>12</a:t>
            </a:fld>
            <a:endParaRPr lang="en-GB">
              <a:latin typeface="Calibri" pitchFamily="29" charset="0"/>
              <a:ea typeface="ＭＳ Ｐゴシック" pitchFamily="29" charset="-128"/>
              <a:cs typeface="ＭＳ Ｐゴシック" pitchFamily="29" charset="-128"/>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endParaRPr lang="en-US">
              <a:ea typeface="ＭＳ Ｐゴシック" pitchFamily="29" charset="-128"/>
              <a:cs typeface="ＭＳ Ｐゴシック" pitchFamily="2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lgn="ct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58335-179D-0D45-BDC9-9A615D158F0F}" type="datetimeFigureOut">
              <a:rPr lang="en-US" smtClean="0"/>
              <a:pPr/>
              <a:t>4/13/11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03D1DB7A-9C89-8D4C-9F92-88488764DBBF}" type="datetime1">
              <a:rPr lang="en-US"/>
              <a:pPr>
                <a:defRPr/>
              </a:pPr>
              <a:t>4/13/11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wrap="square"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B0D71170-C287-C048-BA3E-2D047EB6B5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11" charset="0"/>
                <a:ea typeface="ＭＳ Ｐゴシック" pitchFamily="-111" charset="-128"/>
                <a:cs typeface="ＭＳ Ｐゴシック" pitchFamily="-111" charset="-128"/>
              </a:defRPr>
            </a:lvl1pPr>
          </a:lstStyle>
          <a:p>
            <a:pPr>
              <a:defRPr/>
            </a:pPr>
            <a:fld id="{A284D406-0AC2-E840-8E76-AE46F0D2E09C}" type="datetime1">
              <a:rPr lang="en-US"/>
              <a:pPr>
                <a:defRPr/>
              </a:pPr>
              <a:t>4/13/11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11" charset="0"/>
                <a:ea typeface="ＭＳ Ｐゴシック" pitchFamily="-111" charset="-128"/>
                <a:cs typeface="ＭＳ Ｐゴシック" pitchFamily="-111" charset="-128"/>
              </a:defRPr>
            </a:lvl1pPr>
          </a:lstStyle>
          <a:p>
            <a:pPr>
              <a:defRPr/>
            </a:pPr>
            <a:fld id="{0C02E54B-5104-B347-8458-4D822560F0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58335-179D-0D45-BDC9-9A615D158F0F}" type="datetimeFigureOut">
              <a:rPr lang="en-US" smtClean="0"/>
              <a:pPr/>
              <a:t>4/13/11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C58335-179D-0D45-BDC9-9A615D158F0F}" type="datetimeFigureOut">
              <a:rPr lang="en-US" smtClean="0"/>
              <a:pPr/>
              <a:t>4/13/11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7806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17824"/>
            <a:ext cx="4040188"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7806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17824"/>
            <a:ext cx="4041775"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EC58335-179D-0D45-BDC9-9A615D158F0F}" type="datetimeFigureOut">
              <a:rPr lang="en-US" smtClean="0"/>
              <a:pPr/>
              <a:t>4/13/11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58335-179D-0D45-BDC9-9A615D158F0F}" type="datetimeFigureOut">
              <a:rPr lang="en-US" smtClean="0"/>
              <a:pPr/>
              <a:t>4/13/11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58335-179D-0D45-BDC9-9A615D158F0F}" type="datetimeFigureOut">
              <a:rPr lang="en-US" smtClean="0"/>
              <a:pPr/>
              <a:t>4/13/11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08100"/>
            <a:ext cx="3008313" cy="7493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01751"/>
            <a:ext cx="5111750" cy="5035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79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58335-179D-0D45-BDC9-9A615D158F0F}" type="datetimeFigureOut">
              <a:rPr lang="en-US" smtClean="0"/>
              <a:pPr/>
              <a:t>4/13/11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SP World.eps"/>
          <p:cNvPicPr>
            <a:picLocks noChangeAspect="1"/>
          </p:cNvPicPr>
          <p:nvPr userDrawn="1"/>
        </p:nvPicPr>
        <p:blipFill>
          <a:blip r:embed="rId2"/>
          <a:stretch>
            <a:fillRect/>
          </a:stretch>
        </p:blipFill>
        <p:spPr>
          <a:xfrm>
            <a:off x="1771261" y="469900"/>
            <a:ext cx="8875059" cy="6858000"/>
          </a:xfrm>
          <a:prstGeom prst="rect">
            <a:avLst/>
          </a:prstGeom>
        </p:spPr>
      </p:pic>
      <p:sp>
        <p:nvSpPr>
          <p:cNvPr id="2" name="Date Placeholder 1"/>
          <p:cNvSpPr>
            <a:spLocks noGrp="1"/>
          </p:cNvSpPr>
          <p:nvPr>
            <p:ph type="dt" sz="half" idx="10"/>
          </p:nvPr>
        </p:nvSpPr>
        <p:spPr/>
        <p:txBody>
          <a:bodyPr/>
          <a:lstStyle/>
          <a:p>
            <a:fld id="{1EC58335-179D-0D45-BDC9-9A615D158F0F}" type="datetimeFigureOut">
              <a:rPr lang="en-US" smtClean="0"/>
              <a:pPr/>
              <a:t>4/13/11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pic>
        <p:nvPicPr>
          <p:cNvPr id="7" name="Picture 6" descr="CSP Footer.jpg"/>
          <p:cNvPicPr>
            <a:picLocks noChangeAspect="1"/>
          </p:cNvPicPr>
          <p:nvPr userDrawn="1"/>
        </p:nvPicPr>
        <p:blipFill>
          <a:blip r:embed="rId3"/>
          <a:stretch>
            <a:fillRect/>
          </a:stretch>
        </p:blipFill>
        <p:spPr>
          <a:xfrm>
            <a:off x="0" y="0"/>
            <a:ext cx="9144000" cy="1146048"/>
          </a:xfrm>
          <a:prstGeom prst="rect">
            <a:avLst/>
          </a:prstGeom>
        </p:spPr>
      </p:pic>
      <p:sp>
        <p:nvSpPr>
          <p:cNvPr id="8" name="Subtitle 2"/>
          <p:cNvSpPr>
            <a:spLocks noGrp="1"/>
          </p:cNvSpPr>
          <p:nvPr>
            <p:ph type="subTitle" idx="1"/>
          </p:nvPr>
        </p:nvSpPr>
        <p:spPr>
          <a:xfrm>
            <a:off x="457202" y="1490165"/>
            <a:ext cx="2847274" cy="5016995"/>
          </a:xfrm>
        </p:spPr>
        <p:txBody>
          <a:bodyPr/>
          <a:lstStyle>
            <a:lvl1pPr marL="0" indent="0" algn="r">
              <a:buNone/>
              <a:defRPr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itchFamily="27" charset="0"/>
                <a:ea typeface="ＭＳ Ｐゴシック" pitchFamily="27" charset="-128"/>
                <a:cs typeface="ＭＳ Ｐゴシック" pitchFamily="27" charset="-128"/>
              </a:defRPr>
            </a:lvl1pPr>
          </a:lstStyle>
          <a:p>
            <a:pPr>
              <a:defRPr/>
            </a:pPr>
            <a:fld id="{8EA8B4DE-0E36-5C43-8AC1-CC47B41FB7DC}" type="datetime1">
              <a:rPr lang="en-US"/>
              <a:pPr>
                <a:defRPr/>
              </a:pPr>
              <a:t>4/13/11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solidFill>
                  <a:prstClr val="black"/>
                </a:solidFill>
                <a:latin typeface="Arial"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itchFamily="27" charset="0"/>
                <a:ea typeface="ＭＳ Ｐゴシック" pitchFamily="27" charset="-128"/>
                <a:cs typeface="ＭＳ Ｐゴシック" pitchFamily="27" charset="-128"/>
              </a:defRPr>
            </a:lvl1pPr>
          </a:lstStyle>
          <a:p>
            <a:pPr>
              <a:defRPr/>
            </a:pPr>
            <a:fld id="{9934FA59-E141-6744-B7E2-73095DC79CC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9318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63762"/>
            <a:ext cx="8229600" cy="43306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1" y="6507161"/>
            <a:ext cx="874972" cy="227014"/>
          </a:xfrm>
          <a:prstGeom prst="rect">
            <a:avLst/>
          </a:prstGeom>
        </p:spPr>
        <p:txBody>
          <a:bodyPr vert="horz" lIns="91440" tIns="45720" rIns="91440" bIns="45720" rtlCol="0" anchor="ctr"/>
          <a:lstStyle>
            <a:lvl1pPr algn="r">
              <a:defRPr sz="1200">
                <a:solidFill>
                  <a:srgbClr val="000000"/>
                </a:solidFill>
              </a:defRPr>
            </a:lvl1pPr>
          </a:lstStyle>
          <a:p>
            <a:fld id="{1EC58335-179D-0D45-BDC9-9A615D158F0F}" type="datetimeFigureOut">
              <a:rPr lang="en-US" smtClean="0"/>
              <a:pPr/>
              <a:t>4/13/11</a:t>
            </a:fld>
            <a:endParaRPr lang="en-US" dirty="0"/>
          </a:p>
        </p:txBody>
      </p:sp>
      <p:sp>
        <p:nvSpPr>
          <p:cNvPr id="5" name="Footer Placeholder 4"/>
          <p:cNvSpPr>
            <a:spLocks noGrp="1"/>
          </p:cNvSpPr>
          <p:nvPr>
            <p:ph type="ftr" sz="quarter" idx="3"/>
          </p:nvPr>
        </p:nvSpPr>
        <p:spPr>
          <a:xfrm>
            <a:off x="1332173" y="6507161"/>
            <a:ext cx="2895600" cy="227014"/>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8202873" y="6507161"/>
            <a:ext cx="483926" cy="227014"/>
          </a:xfrm>
          <a:prstGeom prst="rect">
            <a:avLst/>
          </a:prstGeom>
        </p:spPr>
        <p:txBody>
          <a:bodyPr vert="horz" lIns="91440" tIns="45720" rIns="91440" bIns="45720" rtlCol="0" anchor="ctr"/>
          <a:lstStyle>
            <a:lvl1pPr algn="r">
              <a:defRPr sz="1200">
                <a:solidFill>
                  <a:srgbClr val="000000"/>
                </a:solidFill>
              </a:defRPr>
            </a:lvl1pPr>
          </a:lstStyle>
          <a:p>
            <a:fld id="{DA1FB041-706C-CF48-8DEF-97EEE89FE4FF}" type="slidenum">
              <a:rPr lang="en-US" smtClean="0"/>
              <a:pPr/>
              <a:t>‹#›</a:t>
            </a:fld>
            <a:endParaRPr lang="en-US" dirty="0"/>
          </a:p>
        </p:txBody>
      </p:sp>
      <p:pic>
        <p:nvPicPr>
          <p:cNvPr id="8" name="Picture 7" descr="CSP Footer.jpg"/>
          <p:cNvPicPr>
            <a:picLocks noChangeAspect="1"/>
          </p:cNvPicPr>
          <p:nvPr userDrawn="1"/>
        </p:nvPicPr>
        <p:blipFill>
          <a:blip r:embed="rId13"/>
          <a:stretch>
            <a:fillRect/>
          </a:stretch>
        </p:blipFill>
        <p:spPr>
          <a:xfrm>
            <a:off x="0" y="0"/>
            <a:ext cx="9144000" cy="11460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3" r:id="rId8"/>
    <p:sldLayoutId id="2147483665" r:id="rId9"/>
    <p:sldLayoutId id="2147483667" r:id="rId10"/>
    <p:sldLayoutId id="2147483668" r:id="rId11"/>
  </p:sldLayoutIdLst>
  <p:txStyles>
    <p:titleStyle>
      <a:lvl1pPr algn="l" defTabSz="457200" rtl="0" eaLnBrk="1" latinLnBrk="0" hangingPunct="1">
        <a:spcBef>
          <a:spcPct val="0"/>
        </a:spcBef>
        <a:buNone/>
        <a:defRPr sz="3600" b="1" kern="1200">
          <a:solidFill>
            <a:srgbClr val="0067AC"/>
          </a:solidFill>
          <a:latin typeface="Arial"/>
          <a:ea typeface="+mj-ea"/>
          <a:cs typeface="Arial"/>
        </a:defRPr>
      </a:lvl1pPr>
    </p:titleStyle>
    <p:bodyStyle>
      <a:lvl1pPr marL="342900" indent="-342900" algn="l" defTabSz="457200" rtl="0" eaLnBrk="1" latinLnBrk="0" hangingPunct="1">
        <a:spcBef>
          <a:spcPct val="20000"/>
        </a:spcBef>
        <a:buFontTx/>
        <a:buNone/>
        <a:defRPr sz="2800" kern="1200">
          <a:solidFill>
            <a:schemeClr val="tx1"/>
          </a:solidFill>
          <a:latin typeface="Arial"/>
          <a:ea typeface="+mn-ea"/>
          <a:cs typeface="Arial"/>
        </a:defRPr>
      </a:lvl1pPr>
      <a:lvl2pPr marL="292100" indent="-292100" algn="l" defTabSz="457200" rtl="0" eaLnBrk="1" latinLnBrk="0" hangingPunct="1">
        <a:spcBef>
          <a:spcPct val="20000"/>
        </a:spcBef>
        <a:buClr>
          <a:srgbClr val="708F24"/>
        </a:buClr>
        <a:buFont typeface="Arial"/>
        <a:buChar char="•"/>
        <a:defRPr sz="2500" kern="1200">
          <a:solidFill>
            <a:schemeClr val="tx1"/>
          </a:solidFill>
          <a:latin typeface="Arial"/>
          <a:ea typeface="+mn-ea"/>
          <a:cs typeface="Arial"/>
        </a:defRPr>
      </a:lvl2pPr>
      <a:lvl3pPr marL="635000" indent="-342900" algn="l" defTabSz="457200" rtl="0" eaLnBrk="1" latinLnBrk="0" hangingPunct="1">
        <a:spcBef>
          <a:spcPct val="20000"/>
        </a:spcBef>
        <a:buClr>
          <a:srgbClr val="708F24"/>
        </a:buClr>
        <a:buFont typeface="Arial"/>
        <a:buChar char="•"/>
        <a:defRPr sz="2200" kern="1200">
          <a:solidFill>
            <a:schemeClr val="tx1"/>
          </a:solidFill>
          <a:latin typeface="Arial"/>
          <a:ea typeface="+mn-ea"/>
          <a:cs typeface="Arial"/>
        </a:defRPr>
      </a:lvl3pPr>
      <a:lvl4pPr marL="977900" indent="-342900" algn="l" defTabSz="457200" rtl="0" eaLnBrk="1" latinLnBrk="0" hangingPunct="1">
        <a:spcBef>
          <a:spcPct val="20000"/>
        </a:spcBef>
        <a:buClr>
          <a:srgbClr val="708F24"/>
        </a:buClr>
        <a:buFont typeface="Arial"/>
        <a:buChar char="•"/>
        <a:defRPr sz="1800" kern="1200">
          <a:solidFill>
            <a:schemeClr val="tx1"/>
          </a:solidFill>
          <a:latin typeface="Arial"/>
          <a:ea typeface="+mn-ea"/>
          <a:cs typeface="Arial"/>
        </a:defRPr>
      </a:lvl4pPr>
      <a:lvl5pPr marL="1257300" indent="-279400" algn="l" defTabSz="457200" rtl="0" eaLnBrk="1" latinLnBrk="0" hangingPunct="1">
        <a:spcBef>
          <a:spcPct val="20000"/>
        </a:spcBef>
        <a:buClr>
          <a:srgbClr val="708F24"/>
        </a:buClr>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oleObject" Target="../embeddings/oleObject1.bin"/><Relationship Id="rId7" Type="http://schemas.openxmlformats.org/officeDocument/2006/relationships/image" Target="../media/image10.png"/><Relationship Id="rId8" Type="http://schemas.openxmlformats.org/officeDocument/2006/relationships/oleObject" Target="../embeddings/oleObject2.bin"/><Relationship Id="rId9"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chart" Target="../charts/char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gif"/><Relationship Id="rId5" Type="http://schemas.openxmlformats.org/officeDocument/2006/relationships/image" Target="../media/image53.gif"/><Relationship Id="rId1" Type="http://schemas.openxmlformats.org/officeDocument/2006/relationships/slideLayout" Target="../slideLayouts/slideLayout6.xml"/><Relationship Id="rId2" Type="http://schemas.openxmlformats.org/officeDocument/2006/relationships/image" Target="../media/image50.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hyperlink" Target="http://www.menzelphoto.com/copyright/copyright.htm"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hyperlink" Target="http://www.menzelphoto.com/copyright/copyright.htm"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3.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gstakle@iastate.edu" TargetMode="External"/><Relationship Id="rId4" Type="http://schemas.openxmlformats.org/officeDocument/2006/relationships/hyperlink" Target="http://climate.agron.iastate.edu/" TargetMode="External"/><Relationship Id="rId5" Type="http://schemas.openxmlformats.org/officeDocument/2006/relationships/hyperlink" Target="http://rcmlab.agron.iastate.edu/" TargetMode="External"/><Relationship Id="rId6" Type="http://schemas.openxmlformats.org/officeDocument/2006/relationships/hyperlink" Target="http://www.narccap.ucar.edu/"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lobe_west_2048"/>
          <p:cNvPicPr>
            <a:picLocks noChangeAspect="1" noChangeArrowheads="1"/>
          </p:cNvPicPr>
          <p:nvPr/>
        </p:nvPicPr>
        <p:blipFill>
          <a:blip r:embed="rId3"/>
          <a:srcRect t="11476" b="13521"/>
          <a:stretch>
            <a:fillRect/>
          </a:stretch>
        </p:blipFill>
        <p:spPr bwMode="auto">
          <a:xfrm>
            <a:off x="0" y="0"/>
            <a:ext cx="9144000" cy="6858000"/>
          </a:xfrm>
          <a:prstGeom prst="rect">
            <a:avLst/>
          </a:prstGeom>
          <a:noFill/>
          <a:ln w="9525">
            <a:noFill/>
            <a:miter lim="800000"/>
            <a:headEnd/>
            <a:tailEnd/>
          </a:ln>
        </p:spPr>
      </p:pic>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246593" y="2968376"/>
            <a:ext cx="5042840" cy="3889625"/>
          </a:xfrm>
        </p:spPr>
        <p:txBody>
          <a:bodyPr/>
          <a:lstStyle/>
          <a:p>
            <a:pPr eaLnBrk="1" hangingPunct="1">
              <a:buFont typeface="Wingdings 2" pitchFamily="-111" charset="2"/>
              <a:buNone/>
              <a:defRPr/>
            </a:pPr>
            <a:r>
              <a:rPr lang="en-US" sz="2400" b="1" dirty="0" smtClean="0">
                <a:solidFill>
                  <a:srgbClr val="708F24"/>
                </a:solidFill>
                <a:latin typeface="Calibri" pitchFamily="-111" charset="0"/>
                <a:ea typeface="ＭＳ Ｐゴシック" pitchFamily="-111" charset="-128"/>
                <a:cs typeface="ＭＳ Ｐゴシック" pitchFamily="-111" charset="-128"/>
              </a:rPr>
              <a:t>THE </a:t>
            </a:r>
            <a:r>
              <a:rPr lang="en-US" sz="2400" b="1" u="sng" dirty="0" smtClean="0">
                <a:solidFill>
                  <a:srgbClr val="708F24"/>
                </a:solidFill>
                <a:latin typeface="Calibri" pitchFamily="-111" charset="0"/>
                <a:ea typeface="ＭＳ Ｐゴシック" pitchFamily="-111" charset="-128"/>
                <a:cs typeface="ＭＳ Ｐゴシック" pitchFamily="-111" charset="-128"/>
              </a:rPr>
              <a:t>ENHANCED </a:t>
            </a:r>
            <a:r>
              <a:rPr lang="en-US" sz="2400" b="1" dirty="0" smtClean="0">
                <a:solidFill>
                  <a:srgbClr val="708F24"/>
                </a:solidFill>
                <a:latin typeface="Calibri" pitchFamily="-111" charset="0"/>
                <a:ea typeface="ＭＳ Ｐゴシック" pitchFamily="-111" charset="-128"/>
                <a:cs typeface="ＭＳ Ｐゴシック" pitchFamily="-111" charset="-128"/>
              </a:rPr>
              <a:t>GREENHOUSE EFFECT</a:t>
            </a:r>
          </a:p>
          <a:p>
            <a:pPr eaLnBrk="1" hangingPunct="1">
              <a:buFont typeface="Wingdings 2" pitchFamily="-111" charset="2"/>
              <a:buNone/>
              <a:defRPr/>
            </a:pPr>
            <a:r>
              <a:rPr lang="en-US" sz="2400" b="1" dirty="0" smtClean="0">
                <a:solidFill>
                  <a:srgbClr val="708F24"/>
                </a:solidFill>
                <a:latin typeface="Calibri" pitchFamily="-111" charset="0"/>
                <a:ea typeface="ＭＳ Ｐゴシック" pitchFamily="-111" charset="-128"/>
                <a:cs typeface="ＭＳ Ｐゴシック" pitchFamily="-111" charset="-128"/>
              </a:rPr>
              <a:t>(or GLOBAL WARMING)</a:t>
            </a:r>
          </a:p>
          <a:p>
            <a:pPr eaLnBrk="1" hangingPunct="1">
              <a:buFont typeface="Wingdings 2" pitchFamily="-111" charset="2"/>
              <a:buNone/>
              <a:defRPr/>
            </a:pPr>
            <a:endParaRPr lang="en-US" sz="2400" b="1" dirty="0" smtClean="0">
              <a:solidFill>
                <a:srgbClr val="708F24"/>
              </a:solidFill>
              <a:latin typeface="Calibri" pitchFamily="-111" charset="0"/>
              <a:ea typeface="ＭＳ Ｐゴシック" pitchFamily="-111" charset="-128"/>
              <a:cs typeface="ＭＳ Ｐゴシック" pitchFamily="-111" charset="-128"/>
            </a:endParaRPr>
          </a:p>
          <a:p>
            <a:pPr eaLnBrk="1" hangingPunct="1">
              <a:buFont typeface="Arial" pitchFamily="-111" charset="0"/>
              <a:buChar char="•"/>
              <a:defRPr/>
            </a:pPr>
            <a:r>
              <a:rPr lang="en-US" sz="2000" b="1" dirty="0" smtClean="0">
                <a:solidFill>
                  <a:srgbClr val="708F24"/>
                </a:solidFill>
                <a:latin typeface="Calibri" pitchFamily="-111" charset="0"/>
                <a:ea typeface="ＭＳ Ｐゴシック" pitchFamily="-111" charset="-128"/>
                <a:cs typeface="ＭＳ Ｐゴシック" pitchFamily="-111" charset="-128"/>
              </a:rPr>
              <a:t>… is primarily human-induced:  </a:t>
            </a:r>
            <a:r>
              <a:rPr lang="en-US" sz="2000" b="1" dirty="0" smtClean="0">
                <a:solidFill>
                  <a:srgbClr val="708F24"/>
                </a:solidFill>
                <a:latin typeface="Calibri" pitchFamily="-111" charset="0"/>
              </a:rPr>
              <a:t>We’re increasing heat-trapping gases in the atmosphere.</a:t>
            </a:r>
          </a:p>
          <a:p>
            <a:pPr eaLnBrk="1" hangingPunct="1">
              <a:buFont typeface="Arial" pitchFamily="-111" charset="0"/>
              <a:buChar char="•"/>
              <a:defRPr/>
            </a:pPr>
            <a:r>
              <a:rPr lang="en-US" sz="2000" b="1" dirty="0" smtClean="0">
                <a:solidFill>
                  <a:srgbClr val="708F24"/>
                </a:solidFill>
                <a:latin typeface="Calibri" pitchFamily="-111" charset="0"/>
                <a:ea typeface="ＭＳ Ｐゴシック" pitchFamily="-111" charset="-128"/>
                <a:cs typeface="ＭＳ Ｐゴシック" pitchFamily="-111" charset="-128"/>
              </a:rPr>
              <a:t>… is like wrapping an extra blanket around the Earth.</a:t>
            </a:r>
          </a:p>
          <a:p>
            <a:pPr eaLnBrk="1" hangingPunct="1">
              <a:buFont typeface="Arial" pitchFamily="-111" charset="0"/>
              <a:buChar char="•"/>
              <a:defRPr/>
            </a:pPr>
            <a:endParaRPr lang="en-US" dirty="0" smtClean="0">
              <a:latin typeface="Calibri" pitchFamily="-111" charset="0"/>
              <a:ea typeface="ＭＳ Ｐゴシック" pitchFamily="-111" charset="-128"/>
              <a:cs typeface="ＭＳ Ｐゴシック" pitchFamily="-111" charset="-128"/>
            </a:endParaRPr>
          </a:p>
        </p:txBody>
      </p:sp>
      <p:pic>
        <p:nvPicPr>
          <p:cNvPr id="33795" name="Picture 6"/>
          <p:cNvPicPr>
            <a:picLocks noChangeAspect="1" noChangeArrowheads="1"/>
          </p:cNvPicPr>
          <p:nvPr/>
        </p:nvPicPr>
        <p:blipFill>
          <a:blip r:embed="rId3"/>
          <a:srcRect/>
          <a:stretch>
            <a:fillRect/>
          </a:stretch>
        </p:blipFill>
        <p:spPr bwMode="auto">
          <a:xfrm>
            <a:off x="5538860" y="1146597"/>
            <a:ext cx="3605140" cy="5711404"/>
          </a:xfrm>
          <a:prstGeom prst="rect">
            <a:avLst/>
          </a:prstGeom>
          <a:noFill/>
          <a:ln w="9525">
            <a:noFill/>
            <a:miter lim="800000"/>
            <a:headEnd/>
            <a:tailEnd/>
          </a:ln>
        </p:spPr>
      </p:pic>
      <p:sp>
        <p:nvSpPr>
          <p:cNvPr id="31748" name="Rectangle 2"/>
          <p:cNvSpPr>
            <a:spLocks noGrp="1" noChangeArrowheads="1"/>
          </p:cNvSpPr>
          <p:nvPr>
            <p:ph type="title"/>
          </p:nvPr>
        </p:nvSpPr>
        <p:spPr>
          <a:xfrm>
            <a:off x="0" y="1295400"/>
            <a:ext cx="8686800" cy="1143000"/>
          </a:xfrm>
        </p:spPr>
        <p:txBody>
          <a:bodyPr>
            <a:normAutofit fontScale="90000"/>
          </a:bodyPr>
          <a:lstStyle/>
          <a:p>
            <a:pPr eaLnBrk="1" hangingPunct="1">
              <a:defRPr/>
            </a:pPr>
            <a:r>
              <a:rPr lang="en-US" sz="3800" b="1" dirty="0" smtClean="0">
                <a:latin typeface="Century Gothic" pitchFamily="-111" charset="0"/>
                <a:ea typeface="ＭＳ Ｐゴシック" pitchFamily="-111" charset="-128"/>
              </a:rPr>
              <a:t>Why does the Earth warm?</a:t>
            </a:r>
            <a:br>
              <a:rPr lang="en-US" sz="3800" b="1" dirty="0" smtClean="0">
                <a:latin typeface="Century Gothic" pitchFamily="-111" charset="0"/>
                <a:ea typeface="ＭＳ Ｐゴシック" pitchFamily="-111" charset="-128"/>
              </a:rPr>
            </a:br>
            <a:r>
              <a:rPr lang="en-US" sz="3800" b="1" dirty="0" smtClean="0">
                <a:latin typeface="Century Gothic" pitchFamily="-111" charset="0"/>
                <a:ea typeface="ＭＳ Ｐゴシック" pitchFamily="-111" charset="-128"/>
              </a:rPr>
              <a:t>2. Human causes</a:t>
            </a:r>
          </a:p>
        </p:txBody>
      </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lobe_west_2048"/>
          <p:cNvPicPr>
            <a:picLocks noChangeAspect="1" noChangeArrowheads="1"/>
          </p:cNvPicPr>
          <p:nvPr/>
        </p:nvPicPr>
        <p:blipFill>
          <a:blip r:embed="rId3"/>
          <a:srcRect t="11476" b="13521"/>
          <a:stretch>
            <a:fillRect/>
          </a:stretch>
        </p:blipFill>
        <p:spPr bwMode="auto">
          <a:xfrm>
            <a:off x="0" y="0"/>
            <a:ext cx="9144000" cy="6858000"/>
          </a:xfrm>
          <a:prstGeom prst="rect">
            <a:avLst/>
          </a:prstGeom>
          <a:noFill/>
          <a:ln w="9525">
            <a:noFill/>
            <a:miter lim="800000"/>
            <a:headEnd/>
            <a:tailEnd/>
          </a:ln>
        </p:spPr>
      </p:pic>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4925" y="1038115"/>
            <a:ext cx="9109075" cy="889000"/>
          </a:xfrm>
        </p:spPr>
        <p:txBody>
          <a:bodyPr/>
          <a:lstStyle/>
          <a:p>
            <a:pPr algn="ctr" eaLnBrk="1" hangingPunct="1">
              <a:defRPr/>
            </a:pPr>
            <a:r>
              <a:rPr lang="en-GB" sz="3600" b="1" dirty="0">
                <a:effectLst>
                  <a:outerShdw blurRad="38100" dist="38100" dir="2700000" algn="tl">
                    <a:srgbClr val="DDDDDD"/>
                  </a:outerShdw>
                </a:effectLst>
                <a:latin typeface="Arial" pitchFamily="-108" charset="0"/>
                <a:ea typeface="Arial" pitchFamily="-108" charset="0"/>
                <a:cs typeface="Arial" pitchFamily="-108" charset="0"/>
              </a:rPr>
              <a:t>Natural factors affect climate</a:t>
            </a:r>
          </a:p>
        </p:txBody>
      </p:sp>
      <p:pic>
        <p:nvPicPr>
          <p:cNvPr id="35845" name="Picture 3" descr="noaaSun"/>
          <p:cNvPicPr>
            <a:picLocks noChangeAspect="1" noChangeArrowheads="1"/>
          </p:cNvPicPr>
          <p:nvPr/>
        </p:nvPicPr>
        <p:blipFill>
          <a:blip r:embed="rId4"/>
          <a:srcRect/>
          <a:stretch>
            <a:fillRect/>
          </a:stretch>
        </p:blipFill>
        <p:spPr bwMode="auto">
          <a:xfrm>
            <a:off x="6156325" y="1987769"/>
            <a:ext cx="1871663" cy="1871662"/>
          </a:xfrm>
          <a:prstGeom prst="rect">
            <a:avLst/>
          </a:prstGeom>
          <a:noFill/>
          <a:ln w="9525">
            <a:solidFill>
              <a:srgbClr val="000000"/>
            </a:solidFill>
            <a:miter lim="800000"/>
            <a:headEnd/>
            <a:tailEnd/>
          </a:ln>
        </p:spPr>
      </p:pic>
      <p:pic>
        <p:nvPicPr>
          <p:cNvPr id="35846" name="Picture 4"/>
          <p:cNvPicPr>
            <a:picLocks noChangeAspect="1" noChangeArrowheads="1"/>
          </p:cNvPicPr>
          <p:nvPr/>
        </p:nvPicPr>
        <p:blipFill>
          <a:blip r:embed="rId5"/>
          <a:srcRect/>
          <a:stretch>
            <a:fillRect/>
          </a:stretch>
        </p:blipFill>
        <p:spPr bwMode="auto">
          <a:xfrm>
            <a:off x="457200" y="4935716"/>
            <a:ext cx="1738313" cy="1673225"/>
          </a:xfrm>
          <a:prstGeom prst="rect">
            <a:avLst/>
          </a:prstGeom>
          <a:noFill/>
          <a:ln w="9525">
            <a:solidFill>
              <a:srgbClr val="000000"/>
            </a:solidFill>
            <a:miter lim="800000"/>
            <a:headEnd/>
            <a:tailEnd/>
          </a:ln>
        </p:spPr>
      </p:pic>
      <p:graphicFrame>
        <p:nvGraphicFramePr>
          <p:cNvPr id="35842" name="Object 2"/>
          <p:cNvGraphicFramePr>
            <a:graphicFrameLocks noChangeAspect="1"/>
          </p:cNvGraphicFramePr>
          <p:nvPr/>
        </p:nvGraphicFramePr>
        <p:xfrm>
          <a:off x="468313" y="1987769"/>
          <a:ext cx="3155950" cy="1889125"/>
        </p:xfrm>
        <a:graphic>
          <a:graphicData uri="http://schemas.openxmlformats.org/presentationml/2006/ole">
            <mc:AlternateContent xmlns:mc="http://schemas.openxmlformats.org/markup-compatibility/2006">
              <mc:Choice xmlns:v="urn:schemas-microsoft-com:vml" Requires="v">
                <p:oleObj spid="_x0000_s56332" name="Bitmap Image" r:id="rId6" imgW="4439270" imgH="2657846" progId="">
                  <p:embed/>
                </p:oleObj>
              </mc:Choice>
              <mc:Fallback>
                <p:oleObj name="Bitmap Image" r:id="rId6" imgW="4439270" imgH="2657846"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987769"/>
                        <a:ext cx="3155950" cy="18891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3" name="Object 3"/>
          <p:cNvGraphicFramePr>
            <a:graphicFrameLocks noChangeAspect="1"/>
          </p:cNvGraphicFramePr>
          <p:nvPr/>
        </p:nvGraphicFramePr>
        <p:xfrm>
          <a:off x="5435600" y="4885511"/>
          <a:ext cx="3048000" cy="800100"/>
        </p:xfrm>
        <a:graphic>
          <a:graphicData uri="http://schemas.openxmlformats.org/presentationml/2006/ole">
            <mc:AlternateContent xmlns:mc="http://schemas.openxmlformats.org/markup-compatibility/2006">
              <mc:Choice xmlns:v="urn:schemas-microsoft-com:vml" Requires="v">
                <p:oleObj spid="_x0000_s56333" name="Bitmap Image" r:id="rId8" imgW="3048426" imgH="800212" progId="">
                  <p:embed/>
                </p:oleObj>
              </mc:Choice>
              <mc:Fallback>
                <p:oleObj name="Bitmap Image" r:id="rId8" imgW="3048426" imgH="800212" progId="">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5600" y="4885511"/>
                        <a:ext cx="3048000" cy="800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7" name="Text Box 7"/>
          <p:cNvSpPr txBox="1">
            <a:spLocks noChangeArrowheads="1"/>
          </p:cNvSpPr>
          <p:nvPr/>
        </p:nvSpPr>
        <p:spPr bwMode="auto">
          <a:xfrm>
            <a:off x="468313" y="4031579"/>
            <a:ext cx="3155950" cy="646331"/>
          </a:xfrm>
          <a:prstGeom prst="rect">
            <a:avLst/>
          </a:prstGeom>
          <a:noFill/>
          <a:ln w="9525">
            <a:noFill/>
            <a:miter lim="800000"/>
            <a:headEnd/>
            <a:tailEnd/>
          </a:ln>
        </p:spPr>
        <p:txBody>
          <a:bodyPr wrap="square">
            <a:prstTxWarp prst="textNoShape">
              <a:avLst/>
            </a:prstTxWarp>
            <a:spAutoFit/>
          </a:bodyPr>
          <a:lstStyle/>
          <a:p>
            <a:pPr algn="ctr"/>
            <a:r>
              <a:rPr lang="en-GB" dirty="0">
                <a:solidFill>
                  <a:srgbClr val="0067AC"/>
                </a:solidFill>
              </a:rPr>
              <a:t>Variations in the Earth's orbit</a:t>
            </a:r>
          </a:p>
          <a:p>
            <a:pPr algn="ctr"/>
            <a:r>
              <a:rPr lang="en-GB" dirty="0">
                <a:solidFill>
                  <a:srgbClr val="0067AC"/>
                </a:solidFill>
              </a:rPr>
              <a:t>(</a:t>
            </a:r>
            <a:r>
              <a:rPr lang="en-GB" dirty="0" err="1">
                <a:solidFill>
                  <a:srgbClr val="0067AC"/>
                </a:solidFill>
              </a:rPr>
              <a:t>Milankovic</a:t>
            </a:r>
            <a:r>
              <a:rPr lang="en-GB" dirty="0">
                <a:solidFill>
                  <a:srgbClr val="0067AC"/>
                </a:solidFill>
              </a:rPr>
              <a:t> effect)</a:t>
            </a:r>
          </a:p>
        </p:txBody>
      </p:sp>
      <p:sp>
        <p:nvSpPr>
          <p:cNvPr id="35848" name="Text Box 8"/>
          <p:cNvSpPr txBox="1">
            <a:spLocks noChangeArrowheads="1"/>
          </p:cNvSpPr>
          <p:nvPr/>
        </p:nvSpPr>
        <p:spPr bwMode="auto">
          <a:xfrm>
            <a:off x="2362669" y="5408612"/>
            <a:ext cx="1943749" cy="1200329"/>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Stratospheric </a:t>
            </a:r>
          </a:p>
          <a:p>
            <a:pPr algn="ctr"/>
            <a:r>
              <a:rPr lang="en-GB" dirty="0">
                <a:solidFill>
                  <a:srgbClr val="0067AC"/>
                </a:solidFill>
              </a:rPr>
              <a:t>aerosols from</a:t>
            </a:r>
          </a:p>
          <a:p>
            <a:pPr algn="ctr"/>
            <a:r>
              <a:rPr lang="en-GB" dirty="0">
                <a:solidFill>
                  <a:srgbClr val="0067AC"/>
                </a:solidFill>
              </a:rPr>
              <a:t>energetic</a:t>
            </a:r>
          </a:p>
          <a:p>
            <a:pPr algn="ctr"/>
            <a:r>
              <a:rPr lang="en-GB" dirty="0">
                <a:solidFill>
                  <a:srgbClr val="0067AC"/>
                </a:solidFill>
              </a:rPr>
              <a:t> volcanic eruptions</a:t>
            </a:r>
          </a:p>
        </p:txBody>
      </p:sp>
      <p:sp>
        <p:nvSpPr>
          <p:cNvPr id="35849" name="Text Box 9"/>
          <p:cNvSpPr txBox="1">
            <a:spLocks noChangeArrowheads="1"/>
          </p:cNvSpPr>
          <p:nvPr/>
        </p:nvSpPr>
        <p:spPr bwMode="auto">
          <a:xfrm>
            <a:off x="5942856" y="3859431"/>
            <a:ext cx="2404963" cy="646331"/>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Variations in the energy</a:t>
            </a:r>
          </a:p>
          <a:p>
            <a:pPr algn="ctr"/>
            <a:r>
              <a:rPr lang="en-GB" dirty="0">
                <a:solidFill>
                  <a:srgbClr val="0067AC"/>
                </a:solidFill>
              </a:rPr>
              <a:t>received from the sun</a:t>
            </a:r>
          </a:p>
        </p:txBody>
      </p:sp>
      <p:sp>
        <p:nvSpPr>
          <p:cNvPr id="35850" name="Text Box 10"/>
          <p:cNvSpPr txBox="1">
            <a:spLocks noChangeArrowheads="1"/>
          </p:cNvSpPr>
          <p:nvPr/>
        </p:nvSpPr>
        <p:spPr bwMode="auto">
          <a:xfrm>
            <a:off x="5600891" y="5685611"/>
            <a:ext cx="2746928" cy="923330"/>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Chaotic interactions in</a:t>
            </a:r>
          </a:p>
          <a:p>
            <a:pPr algn="ctr"/>
            <a:r>
              <a:rPr lang="en-GB" dirty="0">
                <a:solidFill>
                  <a:srgbClr val="0067AC"/>
                </a:solidFill>
              </a:rPr>
              <a:t>the Earth's climate</a:t>
            </a:r>
          </a:p>
          <a:p>
            <a:pPr algn="ctr"/>
            <a:r>
              <a:rPr lang="en-GB" dirty="0">
                <a:solidFill>
                  <a:srgbClr val="0067AC"/>
                </a:solidFill>
              </a:rPr>
              <a:t>(for example, El Nino, NAO)</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457200" y="1192532"/>
            <a:ext cx="4197350" cy="3733800"/>
          </a:xfrm>
          <a:prstGeom prst="rect">
            <a:avLst/>
          </a:prstGeom>
          <a:solidFill>
            <a:srgbClr val="FFFFFF"/>
          </a:solid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29" charset="0"/>
              <a:buChar char="•"/>
              <a:defRPr sz="3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1pPr>
            <a:lvl2pPr marL="742950" indent="-285750" algn="l" rtl="0" eaLnBrk="0" fontAlgn="base" hangingPunct="0">
              <a:spcBef>
                <a:spcPct val="20000"/>
              </a:spcBef>
              <a:spcAft>
                <a:spcPct val="0"/>
              </a:spcAft>
              <a:buFont typeface="Arial" pitchFamily="29" charset="0"/>
              <a:buChar char="–"/>
              <a:defRPr sz="28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2pPr>
            <a:lvl3pPr marL="1143000" indent="-228600" algn="l" rtl="0" eaLnBrk="0" fontAlgn="base" hangingPunct="0">
              <a:spcBef>
                <a:spcPct val="20000"/>
              </a:spcBef>
              <a:spcAft>
                <a:spcPct val="0"/>
              </a:spcAft>
              <a:buFont typeface="Arial" pitchFamily="29" charset="0"/>
              <a:buChar char="•"/>
              <a:defRPr sz="2400" kern="1200">
                <a:solidFill>
                  <a:srgbClr val="FFE593"/>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3pPr>
            <a:lvl4pPr marL="16002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4pPr>
            <a:lvl5pPr marL="20574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45000"/>
              </a:spcBef>
              <a:spcAft>
                <a:spcPct val="25000"/>
              </a:spcAft>
              <a:buFont typeface="Monotype Sorts" pitchFamily="-107" charset="2"/>
              <a:buNone/>
              <a:defRPr/>
            </a:pPr>
            <a:r>
              <a:rPr lang="en-US" sz="2400" dirty="0" smtClean="0">
                <a:solidFill>
                  <a:srgbClr val="0067AC"/>
                </a:solidFill>
              </a:rPr>
              <a:t>Non</a:t>
            </a:r>
            <a:r>
              <a:rPr lang="en-US" sz="2400" dirty="0">
                <a:solidFill>
                  <a:srgbClr val="0067AC"/>
                </a:solidFill>
              </a:rPr>
              <a:t>-</a:t>
            </a:r>
            <a:r>
              <a:rPr lang="en-US" sz="2400" dirty="0" smtClean="0">
                <a:solidFill>
                  <a:srgbClr val="0067AC"/>
                </a:solidFill>
              </a:rPr>
              <a:t>natural  mechanisms</a:t>
            </a:r>
            <a:endParaRPr lang="en-US" sz="2400" dirty="0">
              <a:solidFill>
                <a:srgbClr val="0067AC"/>
              </a:solidFill>
            </a:endParaRPr>
          </a:p>
          <a:p>
            <a:pPr>
              <a:spcBef>
                <a:spcPts val="1200"/>
              </a:spcBef>
              <a:spcAft>
                <a:spcPts val="600"/>
              </a:spcAft>
              <a:buFont typeface="Arial" pitchFamily="-107" charset="0"/>
              <a:buChar char="•"/>
              <a:defRPr/>
            </a:pPr>
            <a:r>
              <a:rPr lang="en-US" sz="2000" dirty="0">
                <a:solidFill>
                  <a:srgbClr val="708F24"/>
                </a:solidFill>
              </a:rPr>
              <a:t>Changes in atmospheric concentrations of</a:t>
            </a:r>
            <a:r>
              <a:rPr lang="en-US" sz="2000" dirty="0" smtClean="0">
                <a:solidFill>
                  <a:srgbClr val="708F24"/>
                </a:solidFill>
              </a:rPr>
              <a:t> </a:t>
            </a:r>
            <a:r>
              <a:rPr lang="en-US" sz="2000" dirty="0" err="1" smtClean="0">
                <a:solidFill>
                  <a:srgbClr val="708F24"/>
                </a:solidFill>
              </a:rPr>
              <a:t>radiatively</a:t>
            </a:r>
            <a:r>
              <a:rPr lang="en-US" sz="2000" dirty="0" smtClean="0">
                <a:solidFill>
                  <a:srgbClr val="708F24"/>
                </a:solidFill>
              </a:rPr>
              <a:t> important </a:t>
            </a:r>
            <a:r>
              <a:rPr lang="en-US" sz="2000" dirty="0">
                <a:solidFill>
                  <a:srgbClr val="708F24"/>
                </a:solidFill>
              </a:rPr>
              <a:t>gases</a:t>
            </a:r>
          </a:p>
          <a:p>
            <a:pPr>
              <a:spcBef>
                <a:spcPts val="1200"/>
              </a:spcBef>
              <a:spcAft>
                <a:spcPts val="600"/>
              </a:spcAft>
              <a:buFont typeface="Arial" pitchFamily="-107" charset="0"/>
              <a:buChar char="•"/>
              <a:defRPr/>
            </a:pPr>
            <a:r>
              <a:rPr lang="en-US" sz="2000" dirty="0">
                <a:solidFill>
                  <a:srgbClr val="708F24"/>
                </a:solidFill>
              </a:rPr>
              <a:t>Changes in aerosol particles from burning fossil fuels and biomass</a:t>
            </a:r>
          </a:p>
          <a:p>
            <a:pPr>
              <a:spcBef>
                <a:spcPts val="1200"/>
              </a:spcBef>
              <a:spcAft>
                <a:spcPts val="600"/>
              </a:spcAft>
              <a:buFont typeface="Arial" pitchFamily="-107" charset="0"/>
              <a:buChar char="•"/>
              <a:defRPr/>
            </a:pPr>
            <a:r>
              <a:rPr lang="en-US" sz="2000" dirty="0">
                <a:solidFill>
                  <a:srgbClr val="708F24"/>
                </a:solidFill>
              </a:rPr>
              <a:t>Changes in the reflectivity (</a:t>
            </a:r>
            <a:r>
              <a:rPr lang="en-US" sz="2000" dirty="0" err="1">
                <a:solidFill>
                  <a:srgbClr val="708F24"/>
                </a:solidFill>
              </a:rPr>
              <a:t>albedo</a:t>
            </a:r>
            <a:r>
              <a:rPr lang="en-US" sz="2000" dirty="0">
                <a:solidFill>
                  <a:srgbClr val="708F24"/>
                </a:solidFill>
              </a:rPr>
              <a:t>) of the Earth’s surface</a:t>
            </a:r>
          </a:p>
        </p:txBody>
      </p:sp>
      <p:pic>
        <p:nvPicPr>
          <p:cNvPr id="4" name="Picture 3" descr="Mauna_Loa_Carbon_Dioxide"/>
          <p:cNvPicPr>
            <a:picLocks noChangeAspect="1" noChangeArrowheads="1"/>
          </p:cNvPicPr>
          <p:nvPr/>
        </p:nvPicPr>
        <p:blipFill>
          <a:blip r:embed="rId2"/>
          <a:srcRect/>
          <a:stretch>
            <a:fillRect/>
          </a:stretch>
        </p:blipFill>
        <p:spPr bwMode="auto">
          <a:xfrm>
            <a:off x="5314093" y="1192532"/>
            <a:ext cx="3829907" cy="2617468"/>
          </a:xfrm>
          <a:prstGeom prst="rect">
            <a:avLst/>
          </a:prstGeom>
          <a:noFill/>
          <a:ln w="9525">
            <a:noFill/>
            <a:miter lim="800000"/>
            <a:headEnd/>
            <a:tailEnd/>
          </a:ln>
        </p:spPr>
      </p:pic>
      <p:pic>
        <p:nvPicPr>
          <p:cNvPr id="5" name="Picture 4" descr="STS046-078-026"/>
          <p:cNvPicPr>
            <a:picLocks noChangeAspect="1" noChangeArrowheads="1"/>
          </p:cNvPicPr>
          <p:nvPr/>
        </p:nvPicPr>
        <p:blipFill>
          <a:blip r:embed="rId3"/>
          <a:srcRect/>
          <a:stretch>
            <a:fillRect/>
          </a:stretch>
        </p:blipFill>
        <p:spPr bwMode="auto">
          <a:xfrm>
            <a:off x="1601481" y="5273675"/>
            <a:ext cx="1828800" cy="1584325"/>
          </a:xfrm>
          <a:prstGeom prst="rect">
            <a:avLst/>
          </a:prstGeom>
          <a:noFill/>
          <a:ln w="9525">
            <a:noFill/>
            <a:miter lim="800000"/>
            <a:headEnd/>
            <a:tailEnd/>
          </a:ln>
        </p:spPr>
      </p:pic>
      <p:pic>
        <p:nvPicPr>
          <p:cNvPr id="6" name="Picture 5" descr="aerosols_may_14_1998"/>
          <p:cNvPicPr>
            <a:picLocks noChangeAspect="1" noChangeArrowheads="1"/>
          </p:cNvPicPr>
          <p:nvPr/>
        </p:nvPicPr>
        <p:blipFill>
          <a:blip r:embed="rId4"/>
          <a:srcRect/>
          <a:stretch>
            <a:fillRect/>
          </a:stretch>
        </p:blipFill>
        <p:spPr bwMode="auto">
          <a:xfrm>
            <a:off x="5791200" y="3810000"/>
            <a:ext cx="3352800" cy="3048000"/>
          </a:xfrm>
          <a:prstGeom prst="rect">
            <a:avLst/>
          </a:prstGeom>
          <a:noFill/>
          <a:ln w="9525">
            <a:noFill/>
            <a:miter lim="800000"/>
            <a:headEnd/>
            <a:tailEnd/>
          </a:ln>
        </p:spPr>
      </p:pic>
      <p:cxnSp>
        <p:nvCxnSpPr>
          <p:cNvPr id="8" name="Straight Arrow Connector 7"/>
          <p:cNvCxnSpPr/>
          <p:nvPr/>
        </p:nvCxnSpPr>
        <p:spPr>
          <a:xfrm flipV="1">
            <a:off x="4229081" y="2305522"/>
            <a:ext cx="1085012" cy="36986"/>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3583968" y="4982567"/>
            <a:ext cx="708013" cy="582215"/>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9759" y="3415131"/>
            <a:ext cx="1411441" cy="1208240"/>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7" name="Straight Arrow Connector 6"/>
          <p:cNvCxnSpPr>
            <a:cxnSpLocks noChangeShapeType="1"/>
          </p:cNvCxnSpPr>
          <p:nvPr/>
        </p:nvCxnSpPr>
        <p:spPr bwMode="auto">
          <a:xfrm rot="10800000">
            <a:off x="1905000" y="2352232"/>
            <a:ext cx="2780279" cy="653436"/>
          </a:xfrm>
          <a:prstGeom prst="straightConnector1">
            <a:avLst/>
          </a:prstGeom>
          <a:noFill/>
          <a:ln w="38100">
            <a:solidFill>
              <a:srgbClr val="B21524"/>
            </a:solidFill>
            <a:round/>
            <a:headEnd/>
            <a:tailEnd type="arrow" w="med" len="med"/>
          </a:ln>
        </p:spPr>
      </p:cxnSp>
      <p:cxnSp>
        <p:nvCxnSpPr>
          <p:cNvPr id="9" name="Straight Arrow Connector 8"/>
          <p:cNvCxnSpPr>
            <a:cxnSpLocks noChangeShapeType="1"/>
          </p:cNvCxnSpPr>
          <p:nvPr/>
        </p:nvCxnSpPr>
        <p:spPr bwMode="auto">
          <a:xfrm rot="10800000">
            <a:off x="1905003" y="2626077"/>
            <a:ext cx="2780276" cy="379590"/>
          </a:xfrm>
          <a:prstGeom prst="straightConnector1">
            <a:avLst/>
          </a:prstGeom>
          <a:noFill/>
          <a:ln w="38100">
            <a:solidFill>
              <a:srgbClr val="B21524"/>
            </a:solidFill>
            <a:round/>
            <a:headEnd/>
            <a:tailEnd type="arrow" w="med" len="med"/>
          </a:ln>
        </p:spPr>
      </p:cxnSp>
      <p:cxnSp>
        <p:nvCxnSpPr>
          <p:cNvPr id="11" name="Straight Arrow Connector 10"/>
          <p:cNvCxnSpPr>
            <a:cxnSpLocks noChangeShapeType="1"/>
          </p:cNvCxnSpPr>
          <p:nvPr/>
        </p:nvCxnSpPr>
        <p:spPr bwMode="auto">
          <a:xfrm rot="10800000">
            <a:off x="685801" y="2778477"/>
            <a:ext cx="3999479" cy="769056"/>
          </a:xfrm>
          <a:prstGeom prst="straightConnector1">
            <a:avLst/>
          </a:prstGeom>
          <a:noFill/>
          <a:ln w="38100">
            <a:solidFill>
              <a:srgbClr val="B21524"/>
            </a:solid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pic>
        <p:nvPicPr>
          <p:cNvPr id="50181" name="Picture 4" descr="Slide1.gif"/>
          <p:cNvPicPr>
            <a:picLocks noChangeAspect="1"/>
          </p:cNvPicPr>
          <p:nvPr/>
        </p:nvPicPr>
        <p:blipFill>
          <a:blip r:embed="rId3"/>
          <a:srcRect/>
          <a:stretch>
            <a:fillRect/>
          </a:stretch>
        </p:blipFill>
        <p:spPr bwMode="auto">
          <a:xfrm>
            <a:off x="5064969" y="4145497"/>
            <a:ext cx="3733800" cy="2312393"/>
          </a:xfrm>
          <a:prstGeom prst="rect">
            <a:avLst/>
          </a:prstGeom>
          <a:noFill/>
          <a:ln w="9525">
            <a:noFill/>
            <a:miter lim="800000"/>
            <a:headEnd/>
            <a:tailEnd/>
          </a:ln>
        </p:spPr>
      </p:pic>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1676838" y="2626076"/>
            <a:ext cx="3388135" cy="3197659"/>
          </a:xfrm>
          <a:prstGeom prst="straightConnector1">
            <a:avLst/>
          </a:prstGeom>
          <a:noFill/>
          <a:ln w="38100">
            <a:solidFill>
              <a:srgbClr val="B21524"/>
            </a:solidFill>
            <a:round/>
            <a:headEnd/>
            <a:tailEnd type="arrow" w="med" len="med"/>
          </a:ln>
        </p:spPr>
      </p:cxnSp>
      <p:cxnSp>
        <p:nvCxnSpPr>
          <p:cNvPr id="14" name="Straight Arrow Connector 13"/>
          <p:cNvCxnSpPr>
            <a:cxnSpLocks noChangeShapeType="1"/>
          </p:cNvCxnSpPr>
          <p:nvPr/>
        </p:nvCxnSpPr>
        <p:spPr bwMode="auto">
          <a:xfrm rot="10800000">
            <a:off x="1676838" y="2120587"/>
            <a:ext cx="3388133" cy="2678347"/>
          </a:xfrm>
          <a:prstGeom prst="straightConnector1">
            <a:avLst/>
          </a:prstGeom>
          <a:noFill/>
          <a:ln w="38100">
            <a:solidFill>
              <a:srgbClr val="B21524"/>
            </a:solid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742549" y="2859665"/>
            <a:ext cx="3942730" cy="2293872"/>
          </a:xfrm>
          <a:prstGeom prst="straightConnector1">
            <a:avLst/>
          </a:prstGeom>
          <a:noFill/>
          <a:ln w="38100">
            <a:solidFill>
              <a:srgbClr val="B21524"/>
            </a:solidFill>
            <a:round/>
            <a:headEnd/>
            <a:tailEnd type="arrow" w="med" len="med"/>
          </a:ln>
        </p:spPr>
      </p:cxnSp>
      <p:pic>
        <p:nvPicPr>
          <p:cNvPr id="9" name="Picture 1" descr="Arctic sea ice 2009.tiff"/>
          <p:cNvPicPr>
            <a:picLocks noChangeAspect="1"/>
          </p:cNvPicPr>
          <p:nvPr/>
        </p:nvPicPr>
        <p:blipFill>
          <a:blip r:embed="rId3"/>
          <a:srcRect/>
          <a:stretch>
            <a:fillRect/>
          </a:stretch>
        </p:blipFill>
        <p:spPr bwMode="auto">
          <a:xfrm>
            <a:off x="4886036" y="4154858"/>
            <a:ext cx="4077642" cy="230303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269886"/>
            <a:ext cx="9144000" cy="762000"/>
          </a:xfrm>
          <a:prstGeom prst="rect">
            <a:avLst/>
          </a:prstGeom>
          <a:noFill/>
          <a:ln w="9525">
            <a:solidFill>
              <a:srgbClr val="4F81BD"/>
            </a:solidFill>
            <a:miter lim="800000"/>
            <a:headEnd/>
            <a:tailEnd/>
          </a:ln>
        </p:spPr>
        <p:txBody>
          <a:bodyPr wrap="none" anchor="ctr">
            <a:prstTxWarp prst="textNoShape">
              <a:avLst/>
            </a:prstTxWarp>
          </a:bodyPr>
          <a:lstStyle/>
          <a:p>
            <a:pPr algn="ctr"/>
            <a:r>
              <a:rPr lang="en-US" sz="2400" b="1" dirty="0">
                <a:solidFill>
                  <a:srgbClr val="0067AC"/>
                </a:solidFill>
                <a:latin typeface="Comic Sans MS" pitchFamily="29" charset="0"/>
              </a:rPr>
              <a:t>Climate models: Natural processes do not account for </a:t>
            </a:r>
          </a:p>
          <a:p>
            <a:pPr algn="ctr"/>
            <a:r>
              <a:rPr lang="en-US" sz="2400" b="1" dirty="0">
                <a:solidFill>
                  <a:srgbClr val="0067AC"/>
                </a:solidFill>
                <a:latin typeface="Comic Sans MS" pitchFamily="29" charset="0"/>
              </a:rPr>
              <a:t>observed 20th century warming after 1965</a:t>
            </a:r>
          </a:p>
        </p:txBody>
      </p:sp>
      <p:pic>
        <p:nvPicPr>
          <p:cNvPr id="4" name="Picture 3" descr="aspen_obsnatall"/>
          <p:cNvPicPr>
            <a:picLocks noChangeAspect="1" noChangeArrowheads="1"/>
          </p:cNvPicPr>
          <p:nvPr/>
        </p:nvPicPr>
        <p:blipFill>
          <a:blip r:embed="rId2"/>
          <a:srcRect t="6102"/>
          <a:stretch>
            <a:fillRect/>
          </a:stretch>
        </p:blipFill>
        <p:spPr bwMode="auto">
          <a:xfrm>
            <a:off x="1396563" y="2336442"/>
            <a:ext cx="7048500" cy="434375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647700"/>
            <a:ext cx="8458200" cy="1143000"/>
          </a:xfrm>
        </p:spPr>
        <p:txBody>
          <a:bodyPr/>
          <a:lstStyle/>
          <a:p>
            <a:pPr>
              <a:defRPr/>
            </a:pPr>
            <a:r>
              <a:rPr lang="en-US" sz="2400" b="1" dirty="0" smtClean="0">
                <a:ea typeface="ＭＳ Ｐゴシック" pitchFamily="58" charset="-128"/>
              </a:rPr>
              <a:t>We have Moved Outside the Range of Historical Variation</a:t>
            </a:r>
          </a:p>
        </p:txBody>
      </p:sp>
      <p:sp>
        <p:nvSpPr>
          <p:cNvPr id="5124" name="Title 1"/>
          <p:cNvSpPr txBox="1">
            <a:spLocks/>
          </p:cNvSpPr>
          <p:nvPr/>
        </p:nvSpPr>
        <p:spPr bwMode="auto">
          <a:xfrm>
            <a:off x="1219200" y="1790700"/>
            <a:ext cx="6781800" cy="762000"/>
          </a:xfrm>
          <a:prstGeom prst="rect">
            <a:avLst/>
          </a:prstGeom>
          <a:noFill/>
          <a:ln w="9525">
            <a:noFill/>
            <a:miter lim="800000"/>
            <a:headEnd/>
            <a:tailEnd/>
          </a:ln>
        </p:spPr>
        <p:txBody>
          <a:bodyPr anchor="ctr"/>
          <a:lstStyle/>
          <a:p>
            <a:pPr algn="ctr">
              <a:defRPr/>
            </a:pPr>
            <a:r>
              <a:rPr lang="en-US" sz="2000" b="1" dirty="0">
                <a:solidFill>
                  <a:srgbClr val="708F24"/>
                </a:solidFill>
                <a:effectLst>
                  <a:outerShdw blurRad="38100" dist="38100" dir="2700000" algn="tl">
                    <a:srgbClr val="000000">
                      <a:alpha val="43137"/>
                    </a:srgbClr>
                  </a:outerShdw>
                </a:effectLst>
                <a:latin typeface="Arial" pitchFamily="34" charset="0"/>
                <a:ea typeface="ＭＳ Ｐゴシック" pitchFamily="58" charset="-128"/>
                <a:cs typeface="Arial" pitchFamily="34" charset="0"/>
              </a:rPr>
              <a:t>800,000 Year Record of Carbon Dioxide Concentration</a:t>
            </a:r>
          </a:p>
        </p:txBody>
      </p:sp>
      <p:grpSp>
        <p:nvGrpSpPr>
          <p:cNvPr id="2" name="Group 8"/>
          <p:cNvGrpSpPr>
            <a:grpSpLocks/>
          </p:cNvGrpSpPr>
          <p:nvPr/>
        </p:nvGrpSpPr>
        <p:grpSpPr bwMode="auto">
          <a:xfrm>
            <a:off x="1524000" y="2438400"/>
            <a:ext cx="6172200" cy="4038600"/>
            <a:chOff x="1524000" y="2438400"/>
            <a:chExt cx="6172200" cy="4038600"/>
          </a:xfrm>
        </p:grpSpPr>
        <p:sp>
          <p:nvSpPr>
            <p:cNvPr id="8" name="Rectangle 7"/>
            <p:cNvSpPr/>
            <p:nvPr/>
          </p:nvSpPr>
          <p:spPr>
            <a:xfrm>
              <a:off x="1524000" y="2438400"/>
              <a:ext cx="6172200" cy="4038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5" descr="2100-Higher-emissions.png"/>
            <p:cNvPicPr>
              <a:picLocks noChangeAspect="1"/>
            </p:cNvPicPr>
            <p:nvPr/>
          </p:nvPicPr>
          <p:blipFill>
            <a:blip r:embed="rId3"/>
            <a:srcRect/>
            <a:stretch>
              <a:fillRect/>
            </a:stretch>
          </p:blipFill>
          <p:spPr bwMode="auto">
            <a:xfrm>
              <a:off x="1581150" y="2500313"/>
              <a:ext cx="6057900" cy="3914775"/>
            </a:xfrm>
            <a:prstGeom prst="rect">
              <a:avLst/>
            </a:prstGeom>
            <a:noFill/>
            <a:ln w="9525">
              <a:solidFill>
                <a:schemeClr val="accent1"/>
              </a:solidFill>
              <a:miter lim="800000"/>
              <a:headEnd/>
              <a:tailEnd/>
            </a:ln>
          </p:spPr>
        </p:pic>
      </p:grpSp>
      <p:sp>
        <p:nvSpPr>
          <p:cNvPr id="7" name="TextBox 6"/>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0" y="1964267"/>
            <a:ext cx="9144000" cy="1470025"/>
          </a:xfrm>
        </p:spPr>
        <p:txBody>
          <a:bodyPr>
            <a:noAutofit/>
          </a:bodyPr>
          <a:lstStyle/>
          <a:p>
            <a:r>
              <a:rPr lang="en-US" sz="4000" dirty="0" smtClean="0">
                <a:solidFill>
                  <a:schemeClr val="bg1"/>
                </a:solidFill>
              </a:rPr>
              <a:t>Sustainability under Global Climate Change:</a:t>
            </a:r>
            <a:r>
              <a:rPr lang="en-US" sz="4800" dirty="0" smtClean="0">
                <a:solidFill>
                  <a:schemeClr val="bg1"/>
                </a:solidFill>
              </a:rPr>
              <a:t/>
            </a:r>
            <a:br>
              <a:rPr lang="en-US" sz="4800" dirty="0" smtClean="0">
                <a:solidFill>
                  <a:schemeClr val="bg1"/>
                </a:solidFill>
              </a:rPr>
            </a:br>
            <a:r>
              <a:rPr lang="en-US" sz="3200" dirty="0" smtClean="0">
                <a:solidFill>
                  <a:schemeClr val="bg1"/>
                </a:solidFill>
              </a:rPr>
              <a:t>Avoiding the Unmanageable, Managing the Unavoidable </a:t>
            </a:r>
            <a:endParaRPr lang="en-US" sz="3200" dirty="0">
              <a:solidFill>
                <a:schemeClr val="bg1"/>
              </a:solidFill>
            </a:endParaRPr>
          </a:p>
        </p:txBody>
      </p:sp>
      <p:sp>
        <p:nvSpPr>
          <p:cNvPr id="15" name="Subtitle 14"/>
          <p:cNvSpPr>
            <a:spLocks noGrp="1"/>
          </p:cNvSpPr>
          <p:nvPr>
            <p:ph type="subTitle" idx="1"/>
          </p:nvPr>
        </p:nvSpPr>
        <p:spPr>
          <a:xfrm>
            <a:off x="1262519" y="3793067"/>
            <a:ext cx="6400800" cy="1752600"/>
          </a:xfrm>
        </p:spPr>
        <p:txBody>
          <a:bodyPr>
            <a:normAutofit fontScale="55000" lnSpcReduction="20000"/>
          </a:bodyPr>
          <a:lstStyle/>
          <a:p>
            <a:r>
              <a:rPr lang="en-US" sz="3840" b="1" i="1" dirty="0" smtClean="0"/>
              <a:t>Eugene S. Takle</a:t>
            </a:r>
          </a:p>
          <a:p>
            <a:r>
              <a:rPr lang="en-US" dirty="0" smtClean="0"/>
              <a:t>Professor </a:t>
            </a:r>
          </a:p>
          <a:p>
            <a:r>
              <a:rPr lang="en-US" dirty="0" smtClean="0"/>
              <a:t>Department of Agronomy</a:t>
            </a:r>
          </a:p>
          <a:p>
            <a:r>
              <a:rPr lang="en-US" dirty="0" smtClean="0"/>
              <a:t>Department of Geological and Atmospheric Science</a:t>
            </a:r>
          </a:p>
          <a:p>
            <a:r>
              <a:rPr lang="en-US" dirty="0" smtClean="0"/>
              <a:t>Director, Climate Science Program</a:t>
            </a:r>
          </a:p>
          <a:p>
            <a:r>
              <a:rPr lang="en-US" dirty="0" smtClean="0"/>
              <a:t>Iowa State University</a:t>
            </a:r>
          </a:p>
          <a:p>
            <a:r>
              <a:rPr lang="en-US" dirty="0" smtClean="0"/>
              <a:t>Ames, IA 50011</a:t>
            </a:r>
            <a:endParaRPr lang="en-US" dirty="0"/>
          </a:p>
        </p:txBody>
      </p:sp>
      <p:sp>
        <p:nvSpPr>
          <p:cNvPr id="5" name="Text Box 4"/>
          <p:cNvSpPr txBox="1">
            <a:spLocks noChangeArrowheads="1"/>
          </p:cNvSpPr>
          <p:nvPr/>
        </p:nvSpPr>
        <p:spPr bwMode="auto">
          <a:xfrm>
            <a:off x="3742059" y="5903893"/>
            <a:ext cx="1834857" cy="954107"/>
          </a:xfrm>
          <a:prstGeom prst="rect">
            <a:avLst/>
          </a:prstGeom>
          <a:noFill/>
          <a:ln w="12700">
            <a:noFill/>
            <a:miter lim="800000"/>
            <a:headEnd/>
            <a:tailEnd/>
          </a:ln>
        </p:spPr>
        <p:txBody>
          <a:bodyPr wrap="none">
            <a:prstTxWarp prst="textNoShape">
              <a:avLst/>
            </a:prstTxWarp>
            <a:spAutoFit/>
          </a:bodyPr>
          <a:lstStyle/>
          <a:p>
            <a:pPr algn="ctr"/>
            <a:r>
              <a:rPr lang="en-US" sz="1400" b="1" smtClean="0">
                <a:solidFill>
                  <a:srgbClr val="FFFFFF"/>
                </a:solidFill>
              </a:rPr>
              <a:t>NREM 120</a:t>
            </a:r>
            <a:endParaRPr lang="en-US" sz="1400" b="1" dirty="0" smtClean="0">
              <a:solidFill>
                <a:srgbClr val="FFFFFF"/>
              </a:solidFill>
            </a:endParaRPr>
          </a:p>
          <a:p>
            <a:pPr algn="ctr"/>
            <a:r>
              <a:rPr lang="en-US" sz="1400" b="1" dirty="0" smtClean="0">
                <a:solidFill>
                  <a:srgbClr val="FFFFFF"/>
                </a:solidFill>
              </a:rPr>
              <a:t>Iowa State University</a:t>
            </a:r>
          </a:p>
          <a:p>
            <a:pPr algn="ctr"/>
            <a:r>
              <a:rPr lang="en-US" sz="1400" b="1" dirty="0" smtClean="0">
                <a:solidFill>
                  <a:srgbClr val="FFFFFF"/>
                </a:solidFill>
              </a:rPr>
              <a:t>13 April 2011 </a:t>
            </a:r>
            <a:endParaRPr lang="en-US" sz="1400" b="1" dirty="0">
              <a:solidFill>
                <a:srgbClr val="FFFFFF"/>
              </a:solidFill>
            </a:endParaRPr>
          </a:p>
          <a:p>
            <a:pPr algn="ctr"/>
            <a:endParaRPr lang="en-US" sz="14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IPCC_T2100.jpg"/>
          <p:cNvPicPr>
            <a:picLocks noChangeAspect="1" noChangeArrowheads="1"/>
          </p:cNvPicPr>
          <p:nvPr/>
        </p:nvPicPr>
        <p:blipFill>
          <a:blip r:embed="rId3"/>
          <a:srcRect/>
          <a:stretch>
            <a:fillRect/>
          </a:stretch>
        </p:blipFill>
        <p:spPr bwMode="auto">
          <a:xfrm>
            <a:off x="1066800" y="2342508"/>
            <a:ext cx="7086600" cy="4515491"/>
          </a:xfrm>
          <a:prstGeom prst="rect">
            <a:avLst/>
          </a:prstGeom>
          <a:noFill/>
          <a:ln w="9525">
            <a:noFill/>
            <a:miter lim="800000"/>
            <a:headEnd/>
            <a:tailEnd/>
          </a:ln>
        </p:spPr>
      </p:pic>
      <p:sp>
        <p:nvSpPr>
          <p:cNvPr id="48131" name="Rectangle 2"/>
          <p:cNvSpPr txBox="1">
            <a:spLocks noChangeArrowheads="1"/>
          </p:cNvSpPr>
          <p:nvPr/>
        </p:nvSpPr>
        <p:spPr bwMode="auto">
          <a:xfrm>
            <a:off x="160286" y="1294544"/>
            <a:ext cx="8686800" cy="762000"/>
          </a:xfrm>
          <a:prstGeom prst="rect">
            <a:avLst/>
          </a:prstGeom>
          <a:solidFill>
            <a:schemeClr val="tx2"/>
          </a:solidFill>
          <a:ln w="9525">
            <a:noFill/>
            <a:miter lim="800000"/>
            <a:headEnd/>
            <a:tailEnd/>
          </a:ln>
        </p:spPr>
        <p:txBody>
          <a:bodyPr lIns="182880" rIns="274320" anchor="ctr">
            <a:prstTxWarp prst="textNoShape">
              <a:avLst/>
            </a:prstTxWarp>
          </a:bodyPr>
          <a:lstStyle/>
          <a:p>
            <a:r>
              <a:rPr lang="en-US" sz="3200" b="1" dirty="0">
                <a:solidFill>
                  <a:srgbClr val="FFC000"/>
                </a:solidFill>
                <a:latin typeface="Century Gothic" pitchFamily="29" charset="0"/>
                <a:ea typeface="Century Gothic" pitchFamily="29" charset="0"/>
                <a:cs typeface="Century Gothic" pitchFamily="29" charset="0"/>
              </a:rPr>
              <a:t>What can we expect in the future?</a:t>
            </a:r>
          </a:p>
        </p:txBody>
      </p:sp>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JF Temp"/>
          <p:cNvPicPr>
            <a:picLocks noChangeAspect="1" noChangeArrowheads="1"/>
          </p:cNvPicPr>
          <p:nvPr/>
        </p:nvPicPr>
        <p:blipFill>
          <a:blip r:embed="rId3"/>
          <a:srcRect/>
          <a:stretch>
            <a:fillRect/>
          </a:stretch>
        </p:blipFill>
        <p:spPr bwMode="auto">
          <a:xfrm>
            <a:off x="0" y="1023306"/>
            <a:ext cx="9144000" cy="5834694"/>
          </a:xfrm>
          <a:prstGeom prst="rect">
            <a:avLst/>
          </a:prstGeom>
          <a:noFill/>
          <a:ln w="9525">
            <a:noFill/>
            <a:miter lim="800000"/>
            <a:headEnd/>
            <a:tailEnd/>
          </a:ln>
        </p:spPr>
      </p:pic>
      <p:sp>
        <p:nvSpPr>
          <p:cNvPr id="61443"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DJF temp US.tiff"/>
          <p:cNvPicPr>
            <a:picLocks noChangeAspect="1"/>
          </p:cNvPicPr>
          <p:nvPr/>
        </p:nvPicPr>
        <p:blipFill>
          <a:blip r:embed="rId2"/>
          <a:srcRect/>
          <a:stretch>
            <a:fillRect/>
          </a:stretch>
        </p:blipFill>
        <p:spPr bwMode="auto">
          <a:xfrm>
            <a:off x="1" y="1078338"/>
            <a:ext cx="4783916" cy="4712861"/>
          </a:xfrm>
          <a:prstGeom prst="rect">
            <a:avLst/>
          </a:prstGeom>
          <a:noFill/>
          <a:ln w="9525">
            <a:noFill/>
            <a:miter lim="800000"/>
            <a:headEnd/>
            <a:tailEnd/>
          </a:ln>
        </p:spPr>
      </p:pic>
      <p:pic>
        <p:nvPicPr>
          <p:cNvPr id="63491" name="Picture 2" descr="temp scale.tiff"/>
          <p:cNvPicPr>
            <a:picLocks noChangeAspect="1"/>
          </p:cNvPicPr>
          <p:nvPr/>
        </p:nvPicPr>
        <p:blipFill>
          <a:blip r:embed="rId3"/>
          <a:srcRect/>
          <a:stretch>
            <a:fillRect/>
          </a:stretch>
        </p:blipFill>
        <p:spPr bwMode="auto">
          <a:xfrm>
            <a:off x="1" y="6013916"/>
            <a:ext cx="5597674" cy="844084"/>
          </a:xfrm>
          <a:prstGeom prst="rect">
            <a:avLst/>
          </a:prstGeom>
          <a:noFill/>
          <a:ln w="9525">
            <a:noFill/>
            <a:miter lim="800000"/>
            <a:headEnd/>
            <a:tailEnd/>
          </a:ln>
        </p:spPr>
      </p:pic>
      <p:sp>
        <p:nvSpPr>
          <p:cNvPr id="63492" name="TextBox 3"/>
          <p:cNvSpPr txBox="1">
            <a:spLocks noChangeArrowheads="1"/>
          </p:cNvSpPr>
          <p:nvPr/>
        </p:nvSpPr>
        <p:spPr bwMode="auto">
          <a:xfrm>
            <a:off x="5005851" y="1504137"/>
            <a:ext cx="3846860" cy="830997"/>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December-January-February  Temperature Change</a:t>
            </a:r>
          </a:p>
        </p:txBody>
      </p:sp>
      <p:sp>
        <p:nvSpPr>
          <p:cNvPr id="63493" name="TextBox 4"/>
          <p:cNvSpPr txBox="1">
            <a:spLocks noChangeArrowheads="1"/>
          </p:cNvSpPr>
          <p:nvPr/>
        </p:nvSpPr>
        <p:spPr bwMode="auto">
          <a:xfrm>
            <a:off x="5005851" y="4361850"/>
            <a:ext cx="3649585" cy="707886"/>
          </a:xfrm>
          <a:prstGeom prst="rect">
            <a:avLst/>
          </a:prstGeom>
          <a:noFill/>
          <a:ln w="9525">
            <a:noFill/>
            <a:miter lim="800000"/>
            <a:headEnd/>
            <a:tailEnd/>
          </a:ln>
        </p:spPr>
        <p:txBody>
          <a:bodyPr wrap="square">
            <a:prstTxWarp prst="textNoShape">
              <a:avLst/>
            </a:prstTxWarp>
            <a:spAutoFit/>
          </a:bodyPr>
          <a:lstStyle/>
          <a:p>
            <a:r>
              <a:rPr lang="en-US" sz="2000" b="1" dirty="0">
                <a:solidFill>
                  <a:srgbClr val="0067AC"/>
                </a:solidFill>
              </a:rPr>
              <a:t>A1B Emission Scenario</a:t>
            </a:r>
          </a:p>
          <a:p>
            <a:r>
              <a:rPr lang="en-US" sz="2000" b="1" dirty="0">
                <a:solidFill>
                  <a:srgbClr val="0067AC"/>
                </a:solidFill>
              </a:rPr>
              <a:t>2080-2099 minus1980-1999</a:t>
            </a:r>
          </a:p>
        </p:txBody>
      </p:sp>
      <p:sp>
        <p:nvSpPr>
          <p:cNvPr id="63494" name="TextBox 5"/>
          <p:cNvSpPr txBox="1">
            <a:spLocks noChangeArrowheads="1"/>
          </p:cNvSpPr>
          <p:nvPr/>
        </p:nvSpPr>
        <p:spPr bwMode="auto">
          <a:xfrm>
            <a:off x="2003426" y="2740866"/>
            <a:ext cx="712787"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7.2</a:t>
            </a:r>
            <a:r>
              <a:rPr lang="en-US" sz="1600" baseline="30000"/>
              <a:t>o</a:t>
            </a:r>
            <a:r>
              <a:rPr lang="en-US" sz="1600"/>
              <a:t>F</a:t>
            </a:r>
          </a:p>
        </p:txBody>
      </p:sp>
      <p:sp>
        <p:nvSpPr>
          <p:cNvPr id="63495" name="TextBox 6"/>
          <p:cNvSpPr txBox="1">
            <a:spLocks noChangeArrowheads="1"/>
          </p:cNvSpPr>
          <p:nvPr/>
        </p:nvSpPr>
        <p:spPr bwMode="auto">
          <a:xfrm>
            <a:off x="2716213" y="3318180"/>
            <a:ext cx="712787"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6.3</a:t>
            </a:r>
            <a:r>
              <a:rPr lang="en-US" sz="1600" baseline="30000"/>
              <a:t>o</a:t>
            </a:r>
            <a:r>
              <a:rPr lang="en-US" sz="1600"/>
              <a:t>F</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JJA Temp"/>
          <p:cNvPicPr>
            <a:picLocks noChangeAspect="1" noChangeArrowheads="1"/>
          </p:cNvPicPr>
          <p:nvPr/>
        </p:nvPicPr>
        <p:blipFill>
          <a:blip r:embed="rId3"/>
          <a:srcRect/>
          <a:stretch>
            <a:fillRect/>
          </a:stretch>
        </p:blipFill>
        <p:spPr bwMode="auto">
          <a:xfrm>
            <a:off x="0" y="1158925"/>
            <a:ext cx="9144000" cy="5699075"/>
          </a:xfrm>
          <a:prstGeom prst="rect">
            <a:avLst/>
          </a:prstGeom>
          <a:noFill/>
          <a:ln w="9525">
            <a:noFill/>
            <a:miter lim="800000"/>
            <a:headEnd/>
            <a:tailEnd/>
          </a:ln>
        </p:spPr>
      </p:pic>
      <p:sp>
        <p:nvSpPr>
          <p:cNvPr id="64515"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908175" y="2952547"/>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641600" y="3516595"/>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txBox="1">
            <a:spLocks/>
          </p:cNvSpPr>
          <p:nvPr/>
        </p:nvSpPr>
        <p:spPr bwMode="auto">
          <a:xfrm>
            <a:off x="0" y="2728883"/>
            <a:ext cx="4876800" cy="609600"/>
          </a:xfrm>
          <a:prstGeom prst="rect">
            <a:avLst/>
          </a:prstGeom>
          <a:noFill/>
          <a:ln w="9525">
            <a:noFill/>
            <a:miter lim="800000"/>
            <a:headEnd/>
            <a:tailEnd/>
          </a:ln>
        </p:spPr>
        <p:txBody>
          <a:bodyPr anchor="ctr">
            <a:prstTxWarp prst="textNoShape">
              <a:avLst/>
            </a:prstTxWarp>
          </a:bodyPr>
          <a:lstStyle/>
          <a:p>
            <a:pPr algn="ctr"/>
            <a:r>
              <a:rPr lang="en-US" sz="2400" dirty="0">
                <a:solidFill>
                  <a:srgbClr val="0067AC"/>
                </a:solidFill>
                <a:ea typeface="Arial" pitchFamily="29" charset="0"/>
                <a:cs typeface="Arial" pitchFamily="29" charset="0"/>
              </a:rPr>
              <a:t>Number of Days Over 100</a:t>
            </a:r>
            <a:r>
              <a:rPr lang="en-US" sz="2400" b="1" dirty="0">
                <a:solidFill>
                  <a:srgbClr val="0067AC"/>
                </a:solidFill>
              </a:rPr>
              <a:t>º</a:t>
            </a:r>
            <a:r>
              <a:rPr lang="en-US" sz="2400" dirty="0">
                <a:solidFill>
                  <a:srgbClr val="0067AC"/>
                </a:solidFill>
              </a:rPr>
              <a:t>F</a:t>
            </a:r>
            <a:endParaRPr lang="en-US" sz="2400" dirty="0">
              <a:solidFill>
                <a:srgbClr val="0067AC"/>
              </a:solidFill>
              <a:ea typeface="Arial" pitchFamily="29" charset="0"/>
              <a:cs typeface="Arial" pitchFamily="29" charset="0"/>
            </a:endParaRPr>
          </a:p>
        </p:txBody>
      </p:sp>
      <p:sp>
        <p:nvSpPr>
          <p:cNvPr id="46083" name="TextBox 6"/>
          <p:cNvSpPr txBox="1">
            <a:spLocks noChangeArrowheads="1"/>
          </p:cNvSpPr>
          <p:nvPr/>
        </p:nvSpPr>
        <p:spPr bwMode="auto">
          <a:xfrm>
            <a:off x="241301" y="1343888"/>
            <a:ext cx="4729162" cy="1384995"/>
          </a:xfrm>
          <a:prstGeom prst="rect">
            <a:avLst/>
          </a:prstGeom>
          <a:noFill/>
          <a:ln w="9525">
            <a:noFill/>
            <a:miter lim="800000"/>
            <a:headEnd/>
            <a:tailEnd/>
          </a:ln>
        </p:spPr>
        <p:txBody>
          <a:bodyPr wrap="square">
            <a:prstTxWarp prst="textNoShape">
              <a:avLst/>
            </a:prstTxWarp>
            <a:spAutoFit/>
          </a:bodyPr>
          <a:lstStyle/>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Increases in very high temperatures will have </a:t>
            </a:r>
          </a:p>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wide-ranging effects</a:t>
            </a:r>
            <a:endParaRPr lang="en-US" sz="2800"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endParaRPr>
          </a:p>
        </p:txBody>
      </p:sp>
      <p:pic>
        <p:nvPicPr>
          <p:cNvPr id="53252" name="Picture 6" descr="days-over-100-legend.jpg"/>
          <p:cNvPicPr>
            <a:picLocks noChangeAspect="1"/>
          </p:cNvPicPr>
          <p:nvPr/>
        </p:nvPicPr>
        <p:blipFill>
          <a:blip r:embed="rId3"/>
          <a:srcRect l="7813" t="14243" r="7603" b="14243"/>
          <a:stretch>
            <a:fillRect/>
          </a:stretch>
        </p:blipFill>
        <p:spPr bwMode="auto">
          <a:xfrm>
            <a:off x="304800" y="6122007"/>
            <a:ext cx="4343400" cy="545992"/>
          </a:xfrm>
          <a:prstGeom prst="rect">
            <a:avLst/>
          </a:prstGeom>
          <a:noFill/>
          <a:ln w="9525">
            <a:noFill/>
            <a:miter lim="800000"/>
            <a:headEnd/>
            <a:tailEnd/>
          </a:ln>
        </p:spPr>
      </p:pic>
      <p:pic>
        <p:nvPicPr>
          <p:cNvPr id="53253" name="Picture 8" descr="days-over-100-1961-1979.png"/>
          <p:cNvPicPr>
            <a:picLocks noChangeAspect="1"/>
          </p:cNvPicPr>
          <p:nvPr/>
        </p:nvPicPr>
        <p:blipFill>
          <a:blip r:embed="rId4"/>
          <a:srcRect/>
          <a:stretch>
            <a:fillRect/>
          </a:stretch>
        </p:blipFill>
        <p:spPr bwMode="auto">
          <a:xfrm>
            <a:off x="1114170" y="3793541"/>
            <a:ext cx="3229230" cy="2152820"/>
          </a:xfrm>
          <a:prstGeom prst="rect">
            <a:avLst/>
          </a:prstGeom>
          <a:noFill/>
          <a:ln w="9525">
            <a:noFill/>
            <a:miter lim="800000"/>
            <a:headEnd/>
            <a:tailEnd/>
          </a:ln>
        </p:spPr>
      </p:pic>
      <p:sp>
        <p:nvSpPr>
          <p:cNvPr id="53254" name="TextBox 9"/>
          <p:cNvSpPr txBox="1">
            <a:spLocks noChangeArrowheads="1"/>
          </p:cNvSpPr>
          <p:nvPr/>
        </p:nvSpPr>
        <p:spPr bwMode="auto">
          <a:xfrm>
            <a:off x="685800" y="3454987"/>
            <a:ext cx="36576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Recent Past, 1961-1979</a:t>
            </a:r>
          </a:p>
        </p:txBody>
      </p:sp>
      <p:pic>
        <p:nvPicPr>
          <p:cNvPr id="53255" name="Picture 10" descr="days-over-1001=2080-2099.png"/>
          <p:cNvPicPr>
            <a:picLocks noChangeAspect="1"/>
          </p:cNvPicPr>
          <p:nvPr/>
        </p:nvPicPr>
        <p:blipFill>
          <a:blip r:embed="rId5"/>
          <a:srcRect/>
          <a:stretch>
            <a:fillRect/>
          </a:stretch>
        </p:blipFill>
        <p:spPr bwMode="auto">
          <a:xfrm>
            <a:off x="4970463" y="1782733"/>
            <a:ext cx="4092575" cy="2681287"/>
          </a:xfrm>
          <a:prstGeom prst="rect">
            <a:avLst/>
          </a:prstGeom>
          <a:noFill/>
          <a:ln w="9525">
            <a:noFill/>
            <a:miter lim="800000"/>
            <a:headEnd/>
            <a:tailEnd/>
          </a:ln>
        </p:spPr>
      </p:pic>
      <p:sp>
        <p:nvSpPr>
          <p:cNvPr id="53256" name="TextBox 11"/>
          <p:cNvSpPr txBox="1">
            <a:spLocks noChangeArrowheads="1"/>
          </p:cNvSpPr>
          <p:nvPr/>
        </p:nvSpPr>
        <p:spPr bwMode="auto">
          <a:xfrm>
            <a:off x="4872038" y="1444179"/>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Higher Emissions Scenario, 2080-2099</a:t>
            </a:r>
          </a:p>
        </p:txBody>
      </p:sp>
      <p:pic>
        <p:nvPicPr>
          <p:cNvPr id="53257" name="Picture 12" descr="days-over-1002080-2099.png"/>
          <p:cNvPicPr>
            <a:picLocks noChangeAspect="1"/>
          </p:cNvPicPr>
          <p:nvPr/>
        </p:nvPicPr>
        <p:blipFill>
          <a:blip r:embed="rId6"/>
          <a:srcRect/>
          <a:stretch>
            <a:fillRect/>
          </a:stretch>
        </p:blipFill>
        <p:spPr bwMode="auto">
          <a:xfrm>
            <a:off x="5782472" y="4869951"/>
            <a:ext cx="3139277" cy="1988048"/>
          </a:xfrm>
          <a:prstGeom prst="rect">
            <a:avLst/>
          </a:prstGeom>
          <a:noFill/>
          <a:ln w="9525">
            <a:noFill/>
            <a:miter lim="800000"/>
            <a:headEnd/>
            <a:tailEnd/>
          </a:ln>
        </p:spPr>
      </p:pic>
      <p:sp>
        <p:nvSpPr>
          <p:cNvPr id="53258" name="TextBox 13"/>
          <p:cNvSpPr txBox="1">
            <a:spLocks noChangeArrowheads="1"/>
          </p:cNvSpPr>
          <p:nvPr/>
        </p:nvSpPr>
        <p:spPr bwMode="auto">
          <a:xfrm>
            <a:off x="4872038" y="4464020"/>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Lower Emissions Scenario, 2080-2099</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
        <p:nvSpPr>
          <p:cNvPr id="12" name="TextBox 11"/>
          <p:cNvSpPr txBox="1"/>
          <p:nvPr/>
        </p:nvSpPr>
        <p:spPr>
          <a:xfrm>
            <a:off x="3772699" y="3338483"/>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30-60 days</a:t>
            </a:r>
            <a:endParaRPr lang="en-US" dirty="0">
              <a:solidFill>
                <a:schemeClr val="bg1"/>
              </a:solidFill>
            </a:endParaRPr>
          </a:p>
        </p:txBody>
      </p:sp>
      <p:cxnSp>
        <p:nvCxnSpPr>
          <p:cNvPr id="14" name="Straight Arrow Connector 13"/>
          <p:cNvCxnSpPr/>
          <p:nvPr/>
        </p:nvCxnSpPr>
        <p:spPr>
          <a:xfrm flipV="1">
            <a:off x="5470920" y="5577029"/>
            <a:ext cx="2037856" cy="2850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3156" y="5577029"/>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10-20 days</a:t>
            </a:r>
            <a:endParaRPr lang="en-US" dirty="0">
              <a:solidFill>
                <a:schemeClr val="bg1"/>
              </a:solidFill>
            </a:endParaRPr>
          </a:p>
        </p:txBody>
      </p:sp>
      <p:cxnSp>
        <p:nvCxnSpPr>
          <p:cNvPr id="19" name="Straight Arrow Connector 18"/>
          <p:cNvCxnSpPr>
            <a:stCxn id="12" idx="3"/>
          </p:cNvCxnSpPr>
          <p:nvPr/>
        </p:nvCxnSpPr>
        <p:spPr>
          <a:xfrm flipV="1">
            <a:off x="4970463" y="2884983"/>
            <a:ext cx="2242401" cy="7766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066800"/>
            <a:ext cx="9144000" cy="914400"/>
          </a:xfrm>
        </p:spPr>
        <p:txBody>
          <a:bodyPr>
            <a:normAutofit fontScale="90000"/>
          </a:bodyPr>
          <a:lstStyle/>
          <a:p>
            <a:pPr algn="ctr" eaLnBrk="1" hangingPunct="1">
              <a:defRPr/>
            </a:pPr>
            <a:r>
              <a:rPr lang="en-US" sz="3000" b="1" dirty="0">
                <a:latin typeface="Arial" pitchFamily="-111" charset="0"/>
                <a:ea typeface="ＭＳ Ｐゴシック" pitchFamily="-111" charset="-128"/>
              </a:rPr>
              <a:t>Projected Change in Precipitation: 2081-2099</a:t>
            </a:r>
            <a:r>
              <a:rPr lang="en-US" sz="2600" b="1" dirty="0">
                <a:solidFill>
                  <a:srgbClr val="FFC000"/>
                </a:solidFill>
                <a:latin typeface="Arial" pitchFamily="-111" charset="0"/>
                <a:ea typeface="ＭＳ Ｐゴシック" pitchFamily="-111" charset="-128"/>
              </a:rPr>
              <a:t/>
            </a:r>
            <a:br>
              <a:rPr lang="en-US" sz="2600" b="1" dirty="0">
                <a:solidFill>
                  <a:srgbClr val="FFC000"/>
                </a:solidFill>
                <a:latin typeface="Arial" pitchFamily="-111" charset="0"/>
                <a:ea typeface="ＭＳ Ｐゴシック" pitchFamily="-111" charset="-128"/>
              </a:rPr>
            </a:br>
            <a:endParaRPr lang="en-US" sz="2600" b="1" dirty="0">
              <a:solidFill>
                <a:srgbClr val="FFC000"/>
              </a:solidFill>
              <a:latin typeface="Arial" pitchFamily="-111" charset="0"/>
              <a:ea typeface="ＭＳ Ｐゴシック" pitchFamily="-111" charset="-128"/>
            </a:endParaRPr>
          </a:p>
        </p:txBody>
      </p:sp>
      <p:sp>
        <p:nvSpPr>
          <p:cNvPr id="34819" name="Rectangle 4"/>
          <p:cNvSpPr>
            <a:spLocks noChangeArrowheads="1"/>
          </p:cNvSpPr>
          <p:nvPr/>
        </p:nvSpPr>
        <p:spPr bwMode="auto">
          <a:xfrm>
            <a:off x="0" y="5842198"/>
            <a:ext cx="2590800" cy="708025"/>
          </a:xfrm>
          <a:prstGeom prst="rect">
            <a:avLst/>
          </a:prstGeom>
          <a:noFill/>
          <a:ln w="9525">
            <a:noFill/>
            <a:miter lim="800000"/>
            <a:headEnd/>
            <a:tailEnd/>
          </a:ln>
        </p:spPr>
        <p:txBody>
          <a:bodyPr>
            <a:prstTxWarp prst="textNoShape">
              <a:avLst/>
            </a:prstTxWarp>
            <a:spAutoFit/>
          </a:bodyPr>
          <a:lstStyle/>
          <a:p>
            <a:pPr>
              <a:defRPr/>
            </a:pPr>
            <a:r>
              <a:rPr lang="en-US" sz="2000" dirty="0">
                <a:solidFill>
                  <a:srgbClr val="0067AC"/>
                </a:solidFill>
                <a:latin typeface="Arial" pitchFamily="-111" charset="0"/>
                <a:ea typeface="ＭＳ Ｐゴシック" pitchFamily="-111" charset="-128"/>
                <a:cs typeface="ＭＳ Ｐゴシック" pitchFamily="-111" charset="-128"/>
              </a:rPr>
              <a:t>Relative to 1960-1990</a:t>
            </a:r>
          </a:p>
        </p:txBody>
      </p:sp>
      <p:sp>
        <p:nvSpPr>
          <p:cNvPr id="55300" name="TextBox 5"/>
          <p:cNvSpPr txBox="1">
            <a:spLocks noChangeArrowheads="1"/>
          </p:cNvSpPr>
          <p:nvPr/>
        </p:nvSpPr>
        <p:spPr bwMode="auto">
          <a:xfrm>
            <a:off x="3962400" y="6172200"/>
            <a:ext cx="2133600" cy="338138"/>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Scale Reversed</a:t>
            </a:r>
          </a:p>
        </p:txBody>
      </p:sp>
      <p:pic>
        <p:nvPicPr>
          <p:cNvPr id="55301" name="Picture 3" descr="Untitled-1.jpg"/>
          <p:cNvPicPr>
            <a:picLocks noChangeAspect="1"/>
          </p:cNvPicPr>
          <p:nvPr/>
        </p:nvPicPr>
        <p:blipFill>
          <a:blip r:embed="rId2"/>
          <a:srcRect/>
          <a:stretch>
            <a:fillRect/>
          </a:stretch>
        </p:blipFill>
        <p:spPr bwMode="auto">
          <a:xfrm>
            <a:off x="3592324" y="1738386"/>
            <a:ext cx="5551676" cy="5119613"/>
          </a:xfrm>
          <a:prstGeom prst="rect">
            <a:avLst/>
          </a:prstGeom>
          <a:noFill/>
          <a:ln w="9525">
            <a:noFill/>
            <a:miter lim="800000"/>
            <a:headEnd/>
            <a:tailEnd/>
          </a:ln>
        </p:spPr>
      </p:pic>
      <p:sp>
        <p:nvSpPr>
          <p:cNvPr id="55302" name="Rectangle 6"/>
          <p:cNvSpPr>
            <a:spLocks noChangeArrowheads="1"/>
          </p:cNvSpPr>
          <p:nvPr/>
        </p:nvSpPr>
        <p:spPr bwMode="auto">
          <a:xfrm>
            <a:off x="0" y="2416482"/>
            <a:ext cx="2590800" cy="3090077"/>
          </a:xfrm>
          <a:prstGeom prst="rect">
            <a:avLst/>
          </a:prstGeom>
          <a:noFill/>
          <a:ln w="9525">
            <a:noFill/>
            <a:miter lim="800000"/>
            <a:headEnd/>
            <a:tailEnd/>
          </a:ln>
        </p:spPr>
        <p:txBody>
          <a:bodyPr>
            <a:prstTxWarp prst="textNoShape">
              <a:avLst/>
            </a:prstTxWarp>
            <a:spAutoFit/>
          </a:bodyPr>
          <a:lstStyle/>
          <a:p>
            <a:pPr>
              <a:lnSpc>
                <a:spcPct val="90000"/>
              </a:lnSpc>
            </a:pPr>
            <a:r>
              <a:rPr lang="en-US" sz="2400" b="1" dirty="0">
                <a:solidFill>
                  <a:srgbClr val="0067AC"/>
                </a:solidFill>
              </a:rPr>
              <a:t>Midwest: Increasing winter and spring precipitation, with drier summers</a:t>
            </a:r>
          </a:p>
          <a:p>
            <a:pPr>
              <a:lnSpc>
                <a:spcPct val="90000"/>
              </a:lnSpc>
            </a:pPr>
            <a:endParaRPr lang="en-US" sz="2400" b="1" dirty="0">
              <a:solidFill>
                <a:srgbClr val="0067AC"/>
              </a:solidFill>
            </a:endParaRPr>
          </a:p>
          <a:p>
            <a:pPr>
              <a:lnSpc>
                <a:spcPct val="90000"/>
              </a:lnSpc>
            </a:pPr>
            <a:r>
              <a:rPr lang="en-US" sz="2400" b="1" dirty="0">
                <a:solidFill>
                  <a:srgbClr val="0067AC"/>
                </a:solidFill>
              </a:rPr>
              <a:t>More frequent and intense periods of heavy rainfall</a:t>
            </a:r>
          </a:p>
        </p:txBody>
      </p:sp>
      <p:sp>
        <p:nvSpPr>
          <p:cNvPr id="7" name="TextBox 6"/>
          <p:cNvSpPr txBox="1"/>
          <p:nvPr/>
        </p:nvSpPr>
        <p:spPr>
          <a:xfrm>
            <a:off x="2359356" y="5250497"/>
            <a:ext cx="1232968" cy="1477328"/>
          </a:xfrm>
          <a:prstGeom prst="rect">
            <a:avLst/>
          </a:prstGeom>
          <a:noFill/>
        </p:spPr>
        <p:txBody>
          <a:bodyPr wrap="square" rtlCol="0">
            <a:spAutoFit/>
          </a:bodyPr>
          <a:lstStyle/>
          <a:p>
            <a:r>
              <a:rPr lang="en-US" dirty="0" err="1" smtClean="0">
                <a:solidFill>
                  <a:srgbClr val="FF0000"/>
                </a:solidFill>
              </a:rPr>
              <a:t>Unstippled</a:t>
            </a:r>
            <a:r>
              <a:rPr lang="en-US" dirty="0" smtClean="0">
                <a:solidFill>
                  <a:srgbClr val="FF0000"/>
                </a:solidFill>
              </a:rPr>
              <a:t> regions indicate reduced confidence </a:t>
            </a:r>
            <a:endParaRPr lang="en-US" dirty="0">
              <a:solidFill>
                <a:srgbClr val="FF0000"/>
              </a:solidFill>
            </a:endParaRPr>
          </a:p>
        </p:txBody>
      </p:sp>
      <p:sp>
        <p:nvSpPr>
          <p:cNvPr id="8" name="TextBox 7"/>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1219200"/>
            <a:ext cx="6527790" cy="5638800"/>
          </a:xfrm>
          <a:prstGeom prst="rect">
            <a:avLst/>
          </a:prstGeom>
        </p:spPr>
      </p:pic>
      <p:sp>
        <p:nvSpPr>
          <p:cNvPr id="4" name="TextBox 3"/>
          <p:cNvSpPr txBox="1"/>
          <p:nvPr/>
        </p:nvSpPr>
        <p:spPr>
          <a:xfrm>
            <a:off x="6620933" y="3232954"/>
            <a:ext cx="2523067" cy="1938992"/>
          </a:xfrm>
          <a:prstGeom prst="rect">
            <a:avLst/>
          </a:prstGeom>
          <a:noFill/>
        </p:spPr>
        <p:txBody>
          <a:bodyPr wrap="square" rtlCol="0">
            <a:spAutoFit/>
          </a:bodyPr>
          <a:lstStyle/>
          <a:p>
            <a:r>
              <a:rPr lang="en-US" sz="2400" b="1" dirty="0" smtClean="0">
                <a:solidFill>
                  <a:srgbClr val="FF0000"/>
                </a:solidFill>
              </a:rPr>
              <a:t>2010 had the highest global total precipitation in the 111 year record</a:t>
            </a:r>
            <a:endParaRPr lang="en-US" sz="2400" b="1" dirty="0">
              <a:solidFill>
                <a:srgbClr val="FF0000"/>
              </a:solidFill>
            </a:endParaRPr>
          </a:p>
        </p:txBody>
      </p:sp>
      <p:cxnSp>
        <p:nvCxnSpPr>
          <p:cNvPr id="5" name="Straight Arrow Connector 4"/>
          <p:cNvCxnSpPr/>
          <p:nvPr/>
        </p:nvCxnSpPr>
        <p:spPr>
          <a:xfrm rot="10800000">
            <a:off x="5752880" y="2369354"/>
            <a:ext cx="1587710" cy="863601"/>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231672" y="1158925"/>
            <a:ext cx="6912328" cy="5699075"/>
            <a:chOff x="86" y="0"/>
            <a:chExt cx="5626" cy="4580"/>
          </a:xfrm>
        </p:grpSpPr>
        <p:pic>
          <p:nvPicPr>
            <p:cNvPr id="58371" name="Picture 4" descr="fl_1meter_lg"/>
            <p:cNvPicPr>
              <a:picLocks noChangeAspect="1" noChangeArrowheads="1"/>
            </p:cNvPicPr>
            <p:nvPr/>
          </p:nvPicPr>
          <p:blipFill>
            <a:blip r:embed="rId3"/>
            <a:srcRect/>
            <a:stretch>
              <a:fillRect/>
            </a:stretch>
          </p:blipFill>
          <p:spPr bwMode="auto">
            <a:xfrm>
              <a:off x="86" y="0"/>
              <a:ext cx="5626" cy="4580"/>
            </a:xfrm>
            <a:prstGeom prst="rect">
              <a:avLst/>
            </a:prstGeom>
            <a:noFill/>
            <a:ln w="9525">
              <a:noFill/>
              <a:miter lim="800000"/>
              <a:headEnd/>
              <a:tailEnd/>
            </a:ln>
          </p:spPr>
        </p:pic>
        <p:sp>
          <p:nvSpPr>
            <p:cNvPr id="58372" name="Text Box 8"/>
            <p:cNvSpPr txBox="1">
              <a:spLocks noChangeArrowheads="1"/>
            </p:cNvSpPr>
            <p:nvPr/>
          </p:nvSpPr>
          <p:spPr bwMode="auto">
            <a:xfrm>
              <a:off x="960" y="2736"/>
              <a:ext cx="2400" cy="9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rPr>
                <a:t>1 meter will be hard to avoid, possibly within this century, just from thermal expansion and small glacier melt.</a:t>
              </a:r>
            </a:p>
          </p:txBody>
        </p:sp>
      </p:gr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9" descr="report-icons.png"/>
          <p:cNvPicPr>
            <a:picLocks noChangeAspect="1"/>
          </p:cNvPicPr>
          <p:nvPr/>
        </p:nvPicPr>
        <p:blipFill>
          <a:blip r:embed="rId2"/>
          <a:srcRect l="3333" t="9232" r="42500" b="12308"/>
          <a:stretch>
            <a:fillRect/>
          </a:stretch>
        </p:blipFill>
        <p:spPr bwMode="auto">
          <a:xfrm>
            <a:off x="489179" y="2206889"/>
            <a:ext cx="7725085" cy="2020541"/>
          </a:xfrm>
          <a:prstGeom prst="rect">
            <a:avLst/>
          </a:prstGeom>
          <a:noFill/>
          <a:ln w="9525">
            <a:noFill/>
            <a:miter lim="800000"/>
            <a:headEnd/>
            <a:tailEnd/>
          </a:ln>
        </p:spPr>
      </p:pic>
      <p:pic>
        <p:nvPicPr>
          <p:cNvPr id="60419" name="Picture 9" descr="report-icons.png"/>
          <p:cNvPicPr>
            <a:picLocks noChangeAspect="1"/>
          </p:cNvPicPr>
          <p:nvPr/>
        </p:nvPicPr>
        <p:blipFill>
          <a:blip r:embed="rId2"/>
          <a:srcRect l="56667" t="13846" r="3333" b="12308"/>
          <a:stretch>
            <a:fillRect/>
          </a:stretch>
        </p:blipFill>
        <p:spPr bwMode="auto">
          <a:xfrm>
            <a:off x="1981201" y="4695905"/>
            <a:ext cx="5074203" cy="1691401"/>
          </a:xfrm>
          <a:prstGeom prst="rect">
            <a:avLst/>
          </a:prstGeom>
          <a:noFill/>
          <a:ln w="9525">
            <a:noFill/>
            <a:miter lim="800000"/>
            <a:headEnd/>
            <a:tailEnd/>
          </a:ln>
        </p:spPr>
      </p:pic>
      <p:sp>
        <p:nvSpPr>
          <p:cNvPr id="5" name="TextBox 4"/>
          <p:cNvSpPr txBox="1"/>
          <p:nvPr/>
        </p:nvSpPr>
        <p:spPr>
          <a:xfrm>
            <a:off x="0" y="1084951"/>
            <a:ext cx="9144000" cy="954107"/>
          </a:xfrm>
          <a:prstGeom prst="rect">
            <a:avLst/>
          </a:prstGeom>
          <a:noFill/>
        </p:spPr>
        <p:txBody>
          <a:bodyPr wrap="square">
            <a:prstTxWarp prst="textNoShape">
              <a:avLst/>
            </a:prstTxWarp>
            <a:spAutoFit/>
          </a:bodyPr>
          <a:lstStyle/>
          <a:p>
            <a:pPr algn="ctr">
              <a:defRPr/>
            </a:pPr>
            <a:r>
              <a:rPr lang="en-US" sz="2800" b="1" dirty="0">
                <a:solidFill>
                  <a:srgbClr val="0067AC"/>
                </a:solidFill>
                <a:effectLst>
                  <a:outerShdw blurRad="38100" dist="38100" dir="2700000" algn="tl">
                    <a:srgbClr val="000000">
                      <a:alpha val="43137"/>
                    </a:srgbClr>
                  </a:outerShdw>
                </a:effectLst>
                <a:latin typeface="Arial" pitchFamily="31" charset="0"/>
                <a:ea typeface="ＭＳ Ｐゴシック" pitchFamily="31" charset="-128"/>
                <a:cs typeface="ＭＳ Ｐゴシック" pitchFamily="31" charset="-128"/>
              </a:rPr>
              <a:t>Widespread climate-related impacts are occurring now and are expected to increase</a:t>
            </a:r>
            <a:endParaRPr lang="en-US" sz="2800" dirty="0">
              <a:solidFill>
                <a:srgbClr val="0067AC"/>
              </a:solidFill>
              <a:effectLst>
                <a:outerShdw blurRad="38100" dist="38100" dir="2700000" algn="tl">
                  <a:srgbClr val="000000">
                    <a:alpha val="43137"/>
                  </a:srgbClr>
                </a:outerShdw>
              </a:effectLst>
              <a:latin typeface="Arial" pitchFamily="31" charset="0"/>
              <a:ea typeface="ＭＳ Ｐゴシック" pitchFamily="31" charset="-128"/>
              <a:cs typeface="ＭＳ Ｐゴシック" pitchFamily="31" charset="-128"/>
            </a:endParaRPr>
          </a:p>
        </p:txBody>
      </p:sp>
      <p:sp>
        <p:nvSpPr>
          <p:cNvPr id="6" name="TextBox 5"/>
          <p:cNvSpPr txBox="1"/>
          <p:nvPr/>
        </p:nvSpPr>
        <p:spPr>
          <a:xfrm>
            <a:off x="341223" y="4227430"/>
            <a:ext cx="2207013" cy="369332"/>
          </a:xfrm>
          <a:prstGeom prst="rect">
            <a:avLst/>
          </a:prstGeom>
          <a:noFill/>
        </p:spPr>
        <p:txBody>
          <a:bodyPr wrap="square">
            <a:spAutoFit/>
          </a:bodyPr>
          <a:lstStyle/>
          <a:p>
            <a:pPr algn="ctr">
              <a:defRPr/>
            </a:pPr>
            <a:r>
              <a:rPr lang="en-US" dirty="0">
                <a:solidFill>
                  <a:srgbClr val="0067AC"/>
                </a:solidFill>
                <a:ea typeface="ＭＳ Ｐゴシック" pitchFamily="-111" charset="-128"/>
                <a:cs typeface="ＭＳ Ｐゴシック" pitchFamily="-111" charset="-128"/>
              </a:rPr>
              <a:t>Water Resources</a:t>
            </a:r>
          </a:p>
        </p:txBody>
      </p:sp>
      <p:sp>
        <p:nvSpPr>
          <p:cNvPr id="60422" name="TextBox 6"/>
          <p:cNvSpPr txBox="1">
            <a:spLocks noChangeArrowheads="1"/>
          </p:cNvSpPr>
          <p:nvPr/>
        </p:nvSpPr>
        <p:spPr bwMode="auto">
          <a:xfrm>
            <a:off x="1981201" y="4227430"/>
            <a:ext cx="2707868" cy="369332"/>
          </a:xfrm>
          <a:prstGeom prst="rect">
            <a:avLst/>
          </a:prstGeom>
          <a:noFill/>
          <a:ln w="9525">
            <a:noFill/>
            <a:miter lim="800000"/>
            <a:headEnd/>
            <a:tailEnd/>
          </a:ln>
        </p:spPr>
        <p:txBody>
          <a:bodyPr wrap="square">
            <a:prstTxWarp prst="textNoShape">
              <a:avLst/>
            </a:prstTxWarp>
            <a:spAutoFit/>
          </a:bodyPr>
          <a:lstStyle/>
          <a:p>
            <a:pPr algn="ctr"/>
            <a:r>
              <a:rPr lang="en-US" dirty="0">
                <a:solidFill>
                  <a:srgbClr val="0067AC"/>
                </a:solidFill>
              </a:rPr>
              <a:t>Energy Supply</a:t>
            </a:r>
            <a:r>
              <a:rPr lang="en-US" dirty="0" smtClean="0">
                <a:solidFill>
                  <a:srgbClr val="0067AC"/>
                </a:solidFill>
              </a:rPr>
              <a:t> &amp; </a:t>
            </a:r>
            <a:r>
              <a:rPr lang="en-US" dirty="0">
                <a:solidFill>
                  <a:srgbClr val="0067AC"/>
                </a:solidFill>
              </a:rPr>
              <a:t>Use</a:t>
            </a:r>
          </a:p>
        </p:txBody>
      </p:sp>
      <p:sp>
        <p:nvSpPr>
          <p:cNvPr id="60423" name="TextBox 7"/>
          <p:cNvSpPr txBox="1">
            <a:spLocks noChangeArrowheads="1"/>
          </p:cNvSpPr>
          <p:nvPr/>
        </p:nvSpPr>
        <p:spPr bwMode="auto">
          <a:xfrm>
            <a:off x="4388404" y="4227430"/>
            <a:ext cx="19812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Transportation</a:t>
            </a:r>
          </a:p>
        </p:txBody>
      </p:sp>
      <p:sp>
        <p:nvSpPr>
          <p:cNvPr id="60424" name="TextBox 8"/>
          <p:cNvSpPr txBox="1">
            <a:spLocks noChangeArrowheads="1"/>
          </p:cNvSpPr>
          <p:nvPr/>
        </p:nvSpPr>
        <p:spPr bwMode="auto">
          <a:xfrm>
            <a:off x="6369604" y="4227430"/>
            <a:ext cx="16764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Agriculture</a:t>
            </a:r>
          </a:p>
        </p:txBody>
      </p:sp>
      <p:sp>
        <p:nvSpPr>
          <p:cNvPr id="60425" name="TextBox 9"/>
          <p:cNvSpPr txBox="1">
            <a:spLocks noChangeArrowheads="1"/>
          </p:cNvSpPr>
          <p:nvPr/>
        </p:nvSpPr>
        <p:spPr bwMode="auto">
          <a:xfrm>
            <a:off x="1859996" y="6488668"/>
            <a:ext cx="17526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Ecosystems</a:t>
            </a:r>
          </a:p>
        </p:txBody>
      </p:sp>
      <p:sp>
        <p:nvSpPr>
          <p:cNvPr id="60426" name="TextBox 10"/>
          <p:cNvSpPr txBox="1">
            <a:spLocks noChangeArrowheads="1"/>
          </p:cNvSpPr>
          <p:nvPr/>
        </p:nvSpPr>
        <p:spPr bwMode="auto">
          <a:xfrm>
            <a:off x="3850869" y="6488668"/>
            <a:ext cx="1676400" cy="369332"/>
          </a:xfrm>
          <a:prstGeom prst="rect">
            <a:avLst/>
          </a:prstGeom>
          <a:noFill/>
          <a:ln w="9525">
            <a:noFill/>
            <a:miter lim="800000"/>
            <a:headEnd/>
            <a:tailEnd/>
          </a:ln>
        </p:spPr>
        <p:txBody>
          <a:bodyPr>
            <a:prstTxWarp prst="textNoShape">
              <a:avLst/>
            </a:prstTxWarp>
            <a:spAutoFit/>
          </a:bodyPr>
          <a:lstStyle/>
          <a:p>
            <a:r>
              <a:rPr lang="en-US" dirty="0">
                <a:solidFill>
                  <a:srgbClr val="0067AC"/>
                </a:solidFill>
              </a:rPr>
              <a:t>Human Health</a:t>
            </a:r>
          </a:p>
        </p:txBody>
      </p:sp>
      <p:sp>
        <p:nvSpPr>
          <p:cNvPr id="60427" name="TextBox 11"/>
          <p:cNvSpPr txBox="1">
            <a:spLocks noChangeArrowheads="1"/>
          </p:cNvSpPr>
          <p:nvPr/>
        </p:nvSpPr>
        <p:spPr bwMode="auto">
          <a:xfrm>
            <a:off x="5379004" y="6488668"/>
            <a:ext cx="16764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Society</a:t>
            </a:r>
          </a:p>
        </p:txBody>
      </p:sp>
      <p:sp>
        <p:nvSpPr>
          <p:cNvPr id="12" name="TextBox 11"/>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143000"/>
            <a:ext cx="7772400" cy="1143000"/>
          </a:xfrm>
        </p:spPr>
        <p:txBody>
          <a:bodyPr/>
          <a:lstStyle/>
          <a:p>
            <a:pPr>
              <a:defRPr/>
            </a:pPr>
            <a:r>
              <a:rPr lang="en-US" b="1">
                <a:solidFill>
                  <a:srgbClr val="212189"/>
                </a:solidFill>
                <a:latin typeface="Arial" pitchFamily="-112" charset="0"/>
              </a:rPr>
              <a:t>Outline</a:t>
            </a:r>
            <a:endParaRPr lang="en-US">
              <a:solidFill>
                <a:srgbClr val="212189"/>
              </a:solidFill>
            </a:endParaRPr>
          </a:p>
        </p:txBody>
      </p:sp>
      <p:sp>
        <p:nvSpPr>
          <p:cNvPr id="19459" name="Rectangle 3"/>
          <p:cNvSpPr>
            <a:spLocks noGrp="1" noChangeArrowheads="1"/>
          </p:cNvSpPr>
          <p:nvPr>
            <p:ph type="body" idx="1"/>
          </p:nvPr>
        </p:nvSpPr>
        <p:spPr>
          <a:xfrm>
            <a:off x="3048000" y="2057400"/>
            <a:ext cx="6096000" cy="3581400"/>
          </a:xfrm>
        </p:spPr>
        <p:txBody>
          <a:bodyPr>
            <a:normAutofit lnSpcReduction="10000"/>
          </a:bodyPr>
          <a:lstStyle/>
          <a:p>
            <a:pPr>
              <a:lnSpc>
                <a:spcPct val="90000"/>
              </a:lnSpc>
              <a:buFont typeface="Wingdings" charset="2"/>
              <a:buChar char=""/>
              <a:defRPr/>
            </a:pPr>
            <a:r>
              <a:rPr lang="en-US" sz="2800" dirty="0" smtClean="0">
                <a:solidFill>
                  <a:srgbClr val="2A3F9C"/>
                </a:solidFill>
                <a:latin typeface="Arial" charset="0"/>
              </a:rPr>
              <a:t>Observed global changes in carbon dioxide and temperature</a:t>
            </a:r>
          </a:p>
          <a:p>
            <a:pPr>
              <a:lnSpc>
                <a:spcPct val="90000"/>
              </a:lnSpc>
              <a:buFont typeface="Wingdings" charset="2"/>
              <a:buChar char=""/>
              <a:defRPr/>
            </a:pPr>
            <a:r>
              <a:rPr lang="en-US" sz="2800" dirty="0" smtClean="0">
                <a:solidFill>
                  <a:srgbClr val="2A3F9C"/>
                </a:solidFill>
                <a:latin typeface="Arial" charset="0"/>
              </a:rPr>
              <a:t>Projected future changes in global and US temperatures and precipitation</a:t>
            </a:r>
          </a:p>
          <a:p>
            <a:pPr>
              <a:lnSpc>
                <a:spcPct val="90000"/>
              </a:lnSpc>
              <a:buFont typeface="Wingdings" charset="2"/>
              <a:buChar char=""/>
              <a:defRPr/>
            </a:pPr>
            <a:r>
              <a:rPr lang="en-US" dirty="0" smtClean="0">
                <a:solidFill>
                  <a:srgbClr val="2A3F9C"/>
                </a:solidFill>
                <a:latin typeface="Arial" charset="0"/>
              </a:rPr>
              <a:t>Adaptation (managing the unavoidable)</a:t>
            </a:r>
            <a:endParaRPr lang="en-US" sz="2800" dirty="0" smtClean="0">
              <a:solidFill>
                <a:srgbClr val="2A3F9C"/>
              </a:solidFill>
              <a:latin typeface="Arial" charset="0"/>
            </a:endParaRPr>
          </a:p>
          <a:p>
            <a:pPr>
              <a:lnSpc>
                <a:spcPct val="90000"/>
              </a:lnSpc>
              <a:buFont typeface="Wingdings" charset="2"/>
              <a:buChar char=""/>
              <a:defRPr/>
            </a:pPr>
            <a:r>
              <a:rPr lang="en-US" sz="2800" dirty="0" smtClean="0">
                <a:solidFill>
                  <a:srgbClr val="2A3F9C"/>
                </a:solidFill>
                <a:latin typeface="Arial" charset="0"/>
              </a:rPr>
              <a:t>Mitigation (avoiding the unmanageable)</a:t>
            </a:r>
          </a:p>
        </p:txBody>
      </p:sp>
      <p:sp>
        <p:nvSpPr>
          <p:cNvPr id="4" name="TextBox 3"/>
          <p:cNvSpPr txBox="1"/>
          <p:nvPr/>
        </p:nvSpPr>
        <p:spPr>
          <a:xfrm>
            <a:off x="533400" y="6011863"/>
            <a:ext cx="8413750" cy="846137"/>
          </a:xfrm>
          <a:prstGeom prst="rect">
            <a:avLst/>
          </a:prstGeom>
          <a:noFill/>
        </p:spPr>
        <p:txBody>
          <a:bodyPr wrap="none">
            <a:spAutoFit/>
          </a:bodyPr>
          <a:lstStyle/>
          <a:p>
            <a:pPr algn="ctr">
              <a:defRPr/>
            </a:pPr>
            <a:r>
              <a:rPr lang="en-US" sz="1400" i="1" dirty="0">
                <a:latin typeface="Arial" pitchFamily="-112" charset="0"/>
                <a:ea typeface="ＭＳ Ｐゴシック" pitchFamily="-112" charset="-128"/>
                <a:cs typeface="ＭＳ Ｐゴシック" pitchFamily="-112" charset="-128"/>
              </a:rPr>
              <a:t>Confronting Climate Change:  Avoiding the Unmanageable, Managing the Unavoidable,</a:t>
            </a:r>
          </a:p>
          <a:p>
            <a:pPr algn="ctr">
              <a:defRPr/>
            </a:pPr>
            <a:r>
              <a:rPr lang="en-US" sz="1400" dirty="0">
                <a:latin typeface="Arial" pitchFamily="-112" charset="0"/>
                <a:ea typeface="ＭＳ Ｐゴシック" pitchFamily="-112" charset="-128"/>
                <a:cs typeface="ＭＳ Ｐゴシック" pitchFamily="-112" charset="-128"/>
              </a:rPr>
              <a:t>Rosina </a:t>
            </a:r>
            <a:r>
              <a:rPr lang="en-US" sz="1400" dirty="0" err="1">
                <a:latin typeface="Arial" pitchFamily="-112" charset="0"/>
                <a:ea typeface="ＭＳ Ｐゴシック" pitchFamily="-112" charset="-128"/>
                <a:cs typeface="ＭＳ Ｐゴシック" pitchFamily="-112" charset="-128"/>
              </a:rPr>
              <a:t>Bierbaum</a:t>
            </a:r>
            <a:r>
              <a:rPr lang="en-US" sz="1400" dirty="0">
                <a:latin typeface="Arial" pitchFamily="-112" charset="0"/>
                <a:ea typeface="ＭＳ Ｐゴシック" pitchFamily="-112" charset="-128"/>
                <a:cs typeface="ＭＳ Ｐゴシック" pitchFamily="-112" charset="-128"/>
              </a:rPr>
              <a:t>, John P. </a:t>
            </a:r>
            <a:r>
              <a:rPr lang="en-US" sz="1400" dirty="0" err="1">
                <a:latin typeface="Arial" pitchFamily="-112" charset="0"/>
                <a:ea typeface="ＭＳ Ｐゴシック" pitchFamily="-112" charset="-128"/>
                <a:cs typeface="ＭＳ Ｐゴシック" pitchFamily="-112" charset="-128"/>
              </a:rPr>
              <a:t>Holdren</a:t>
            </a:r>
            <a:r>
              <a:rPr lang="en-US" sz="1400" dirty="0">
                <a:latin typeface="Arial" pitchFamily="-112" charset="0"/>
                <a:ea typeface="ＭＳ Ｐゴシック" pitchFamily="-112" charset="-128"/>
                <a:cs typeface="ＭＳ Ｐゴシック" pitchFamily="-112" charset="-128"/>
              </a:rPr>
              <a:t>, Michael </a:t>
            </a:r>
            <a:r>
              <a:rPr lang="en-US" sz="1400" dirty="0" err="1">
                <a:latin typeface="Arial" pitchFamily="-112" charset="0"/>
                <a:ea typeface="ＭＳ Ｐゴシック" pitchFamily="-112" charset="-128"/>
                <a:cs typeface="ＭＳ Ｐゴシック" pitchFamily="-112" charset="-128"/>
              </a:rPr>
              <a:t>MacCracken</a:t>
            </a:r>
            <a:r>
              <a:rPr lang="en-US" sz="1400" dirty="0">
                <a:latin typeface="Arial" pitchFamily="-112" charset="0"/>
                <a:ea typeface="ＭＳ Ｐゴシック" pitchFamily="-112" charset="-128"/>
                <a:cs typeface="ＭＳ Ｐゴシック" pitchFamily="-112" charset="-128"/>
              </a:rPr>
              <a:t>, Richard Moss, and Peter H. Raven.</a:t>
            </a:r>
          </a:p>
          <a:p>
            <a:pPr algn="ctr">
              <a:defRPr/>
            </a:pPr>
            <a:r>
              <a:rPr lang="en-US" sz="1050" dirty="0">
                <a:latin typeface="Arial" pitchFamily="-112" charset="0"/>
                <a:ea typeface="ＭＳ Ｐゴシック" pitchFamily="-112" charset="-128"/>
                <a:cs typeface="ＭＳ Ｐゴシック" pitchFamily="-112" charset="-128"/>
              </a:rPr>
              <a:t>http://www.globalproblems-globalsolutions-files.org/unf_website/PDF/climate%20_change_avoid_unmanagable_manage_unavoidable.pdf</a:t>
            </a:r>
          </a:p>
          <a:p>
            <a:pPr>
              <a:defRPr/>
            </a:pPr>
            <a:endParaRPr lang="en-US" sz="1050" dirty="0">
              <a:latin typeface="Arial"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424" y="2424716"/>
            <a:ext cx="6811102" cy="2123658"/>
          </a:xfrm>
          <a:prstGeom prst="rect">
            <a:avLst/>
          </a:prstGeom>
          <a:noFill/>
        </p:spPr>
        <p:txBody>
          <a:bodyPr wrap="square" rtlCol="0">
            <a:spAutoFit/>
          </a:bodyPr>
          <a:lstStyle/>
          <a:p>
            <a:r>
              <a:rPr lang="en-US" sz="4400" b="1" dirty="0" smtClean="0">
                <a:solidFill>
                  <a:srgbClr val="0067AC"/>
                </a:solidFill>
              </a:rPr>
              <a:t>Managing the Unavoidable:</a:t>
            </a:r>
          </a:p>
          <a:p>
            <a:endParaRPr lang="en-US" sz="4400" b="1" dirty="0" smtClean="0">
              <a:solidFill>
                <a:srgbClr val="0067AC"/>
              </a:solidFill>
            </a:endParaRPr>
          </a:p>
          <a:p>
            <a:r>
              <a:rPr lang="en-US" sz="4400" b="1" dirty="0" smtClean="0">
                <a:solidFill>
                  <a:srgbClr val="0067AC"/>
                </a:solidFill>
              </a:rPr>
              <a:t>Adapting to Climate Change</a:t>
            </a:r>
            <a:endParaRPr lang="en-US" sz="4400" b="1" dirty="0">
              <a:solidFill>
                <a:srgbClr val="0067AC"/>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9" y="1930400"/>
            <a:ext cx="8703733" cy="931862"/>
          </a:xfrm>
        </p:spPr>
        <p:txBody>
          <a:bodyPr>
            <a:noAutofit/>
          </a:bodyPr>
          <a:lstStyle/>
          <a:p>
            <a:pPr algn="ctr"/>
            <a:r>
              <a:rPr lang="en-US" sz="3200" dirty="0" smtClean="0"/>
              <a:t>But Abstract Concepts of Global Changes and Models Projecting Future Conditions Do Not Inspire Urgency and Action</a:t>
            </a:r>
            <a:endParaRPr lang="en-US" sz="3200" dirty="0"/>
          </a:p>
        </p:txBody>
      </p:sp>
      <p:sp>
        <p:nvSpPr>
          <p:cNvPr id="3" name="TextBox 2"/>
          <p:cNvSpPr txBox="1"/>
          <p:nvPr/>
        </p:nvSpPr>
        <p:spPr>
          <a:xfrm>
            <a:off x="457199" y="3420533"/>
            <a:ext cx="7958667" cy="1815882"/>
          </a:xfrm>
          <a:prstGeom prst="rect">
            <a:avLst/>
          </a:prstGeom>
          <a:noFill/>
        </p:spPr>
        <p:txBody>
          <a:bodyPr wrap="square" rtlCol="0">
            <a:spAutoFit/>
          </a:bodyPr>
          <a:lstStyle/>
          <a:p>
            <a:pPr algn="ctr"/>
            <a:r>
              <a:rPr lang="en-US" sz="2800" b="1" dirty="0" smtClean="0">
                <a:solidFill>
                  <a:srgbClr val="708F24"/>
                </a:solidFill>
              </a:rPr>
              <a:t>It takes nearby events in my backyard that are recurring and outside the range of recent memory to raise questions about whether something fundamental is changing. </a:t>
            </a:r>
            <a:endParaRPr lang="en-US" sz="2800" b="1" dirty="0">
              <a:solidFill>
                <a:srgbClr val="708F24"/>
              </a:solidFill>
            </a:endParaRPr>
          </a:p>
        </p:txBody>
      </p:sp>
      <p:sp>
        <p:nvSpPr>
          <p:cNvPr id="4" name="TextBox 3"/>
          <p:cNvSpPr txBox="1"/>
          <p:nvPr/>
        </p:nvSpPr>
        <p:spPr>
          <a:xfrm>
            <a:off x="3081866" y="6354463"/>
            <a:ext cx="2709333" cy="461665"/>
          </a:xfrm>
          <a:prstGeom prst="rect">
            <a:avLst/>
          </a:prstGeom>
          <a:noFill/>
        </p:spPr>
        <p:txBody>
          <a:bodyPr wrap="square" rtlCol="0">
            <a:spAutoFit/>
          </a:bodyPr>
          <a:lstStyle/>
          <a:p>
            <a:r>
              <a:rPr lang="en-US" sz="2400" b="1" dirty="0" smtClean="0">
                <a:solidFill>
                  <a:srgbClr val="FF0000"/>
                </a:solidFill>
              </a:rPr>
              <a:t>The Iowa Example…</a:t>
            </a:r>
            <a:endParaRPr lang="en-US" sz="2400" b="1" dirty="0">
              <a:solidFill>
                <a:srgbClr val="FF0000"/>
              </a:solidFill>
            </a:endParaRPr>
          </a:p>
        </p:txBody>
      </p:sp>
      <p:sp>
        <p:nvSpPr>
          <p:cNvPr id="5" name="TextBox 4"/>
          <p:cNvSpPr txBox="1"/>
          <p:nvPr/>
        </p:nvSpPr>
        <p:spPr>
          <a:xfrm>
            <a:off x="457198" y="5431134"/>
            <a:ext cx="7958667" cy="830997"/>
          </a:xfrm>
          <a:prstGeom prst="rect">
            <a:avLst/>
          </a:prstGeom>
          <a:noFill/>
        </p:spPr>
        <p:txBody>
          <a:bodyPr wrap="square" rtlCol="0">
            <a:spAutoFit/>
          </a:bodyPr>
          <a:lstStyle/>
          <a:p>
            <a:pPr algn="ctr"/>
            <a:r>
              <a:rPr lang="en-US" sz="2400" dirty="0" smtClean="0">
                <a:solidFill>
                  <a:srgbClr val="0067AC"/>
                </a:solidFill>
              </a:rPr>
              <a:t>Let’s forget about models of the future for a few minutes and look at the data</a:t>
            </a:r>
            <a:endParaRPr lang="en-US" sz="2400" dirty="0">
              <a:solidFill>
                <a:srgbClr val="0067AC"/>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A_frost_free_days_1893.gif"/>
          <p:cNvPicPr>
            <a:picLocks noChangeAspect="1"/>
          </p:cNvPicPr>
          <p:nvPr/>
        </p:nvPicPr>
        <p:blipFill>
          <a:blip r:embed="rId2"/>
          <a:srcRect/>
          <a:stretch>
            <a:fillRect/>
          </a:stretch>
        </p:blipFill>
        <p:spPr bwMode="auto">
          <a:xfrm>
            <a:off x="0" y="2034282"/>
            <a:ext cx="9144000" cy="4823717"/>
          </a:xfrm>
          <a:prstGeom prst="rect">
            <a:avLst/>
          </a:prstGeom>
          <a:noFill/>
          <a:ln w="9525">
            <a:noFill/>
            <a:miter lim="800000"/>
            <a:headEnd/>
            <a:tailEnd/>
          </a:ln>
        </p:spPr>
      </p:pic>
      <p:sp>
        <p:nvSpPr>
          <p:cNvPr id="84995" name="TextBox 3"/>
          <p:cNvSpPr txBox="1">
            <a:spLocks noChangeArrowheads="1"/>
          </p:cNvSpPr>
          <p:nvPr/>
        </p:nvSpPr>
        <p:spPr bwMode="auto">
          <a:xfrm>
            <a:off x="1178769" y="1326257"/>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000090"/>
                </a:solidFill>
                <a:ea typeface="Arial" pitchFamily="29" charset="0"/>
                <a:cs typeface="Arial" pitchFamily="29" charset="0"/>
              </a:rPr>
              <a:t>Iowa State</a:t>
            </a:r>
            <a:r>
              <a:rPr lang="en-US" sz="4000" b="1" dirty="0">
                <a:solidFill>
                  <a:srgbClr val="000090"/>
                </a:solidFill>
                <a:ea typeface="Arial" pitchFamily="29" charset="0"/>
                <a:cs typeface="Arial" pitchFamily="29" charset="0"/>
              </a:rPr>
              <a:t>-Wide Average Data</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sm_tmin_1975_le-10F"/>
          <p:cNvPicPr>
            <a:picLocks noChangeAspect="1" noChangeArrowheads="1"/>
          </p:cNvPicPr>
          <p:nvPr/>
        </p:nvPicPr>
        <p:blipFill>
          <a:blip r:embed="rId2"/>
          <a:srcRect/>
          <a:stretch>
            <a:fillRect/>
          </a:stretch>
        </p:blipFill>
        <p:spPr bwMode="auto">
          <a:xfrm>
            <a:off x="0" y="2059084"/>
            <a:ext cx="9158288" cy="4798916"/>
          </a:xfrm>
          <a:prstGeom prst="rect">
            <a:avLst/>
          </a:prstGeom>
          <a:noFill/>
          <a:ln w="9525">
            <a:noFill/>
            <a:miter lim="800000"/>
            <a:headEnd/>
            <a:tailEnd/>
          </a:ln>
        </p:spPr>
      </p:pic>
      <p:sp>
        <p:nvSpPr>
          <p:cNvPr id="72707" name="TextBox 2"/>
          <p:cNvSpPr txBox="1">
            <a:spLocks noChangeArrowheads="1"/>
          </p:cNvSpPr>
          <p:nvPr/>
        </p:nvSpPr>
        <p:spPr bwMode="auto">
          <a:xfrm>
            <a:off x="1524000" y="1351059"/>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sp>
        <p:nvSpPr>
          <p:cNvPr id="4" name="TextBox 3"/>
          <p:cNvSpPr txBox="1"/>
          <p:nvPr/>
        </p:nvSpPr>
        <p:spPr>
          <a:xfrm>
            <a:off x="5065035" y="6504396"/>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sm_tmax_1975_ge100F"/>
          <p:cNvPicPr>
            <a:picLocks noChangeAspect="1" noChangeArrowheads="1"/>
          </p:cNvPicPr>
          <p:nvPr/>
        </p:nvPicPr>
        <p:blipFill>
          <a:blip r:embed="rId3"/>
          <a:srcRect/>
          <a:stretch>
            <a:fillRect/>
          </a:stretch>
        </p:blipFill>
        <p:spPr bwMode="auto">
          <a:xfrm>
            <a:off x="0" y="1981200"/>
            <a:ext cx="9144000" cy="4876800"/>
          </a:xfrm>
          <a:prstGeom prst="rect">
            <a:avLst/>
          </a:prstGeom>
          <a:noFill/>
          <a:ln w="9525">
            <a:noFill/>
            <a:miter lim="800000"/>
            <a:headEnd/>
            <a:tailEnd/>
          </a:ln>
        </p:spPr>
      </p:pic>
      <p:sp>
        <p:nvSpPr>
          <p:cNvPr id="81923"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chemeClr val="bg1"/>
                </a:solidFill>
                <a:ea typeface="Arial" pitchFamily="-112" charset="0"/>
                <a:cs typeface="Arial" pitchFamily="-112" charset="0"/>
              </a:rPr>
              <a:t>Des Moines Airport Data</a:t>
            </a:r>
          </a:p>
        </p:txBody>
      </p:sp>
      <p:sp>
        <p:nvSpPr>
          <p:cNvPr id="81924" name="TextBox 3"/>
          <p:cNvSpPr txBox="1">
            <a:spLocks noChangeArrowheads="1"/>
          </p:cNvSpPr>
          <p:nvPr/>
        </p:nvSpPr>
        <p:spPr bwMode="auto">
          <a:xfrm>
            <a:off x="1371600" y="3045233"/>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1983:  13</a:t>
            </a:r>
          </a:p>
        </p:txBody>
      </p:sp>
      <p:sp>
        <p:nvSpPr>
          <p:cNvPr id="81925" name="TextBox 4"/>
          <p:cNvSpPr txBox="1">
            <a:spLocks noChangeArrowheads="1"/>
          </p:cNvSpPr>
          <p:nvPr/>
        </p:nvSpPr>
        <p:spPr bwMode="auto">
          <a:xfrm>
            <a:off x="3467100" y="323017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1988:  10</a:t>
            </a:r>
          </a:p>
        </p:txBody>
      </p:sp>
      <p:sp>
        <p:nvSpPr>
          <p:cNvPr id="81926" name="TextBox 5"/>
          <p:cNvSpPr txBox="1">
            <a:spLocks noChangeArrowheads="1"/>
          </p:cNvSpPr>
          <p:nvPr/>
        </p:nvSpPr>
        <p:spPr bwMode="auto">
          <a:xfrm>
            <a:off x="7239000" y="4833484"/>
            <a:ext cx="1143000" cy="646331"/>
          </a:xfrm>
          <a:prstGeom prst="rect">
            <a:avLst/>
          </a:prstGeom>
          <a:solidFill>
            <a:schemeClr val="bg1"/>
          </a:solidFill>
          <a:ln w="9525">
            <a:noFill/>
            <a:miter lim="800000"/>
            <a:headEnd/>
            <a:tailEnd/>
          </a:ln>
        </p:spPr>
        <p:txBody>
          <a:bodyPr>
            <a:prstTxWarp prst="textNoShape">
              <a:avLst/>
            </a:prstTxWarp>
            <a:spAutoFit/>
          </a:bodyPr>
          <a:lstStyle/>
          <a:p>
            <a:r>
              <a:rPr lang="en-US" sz="1800" dirty="0"/>
              <a:t>2009:  </a:t>
            </a:r>
            <a:r>
              <a:rPr lang="en-US" sz="1800" dirty="0" smtClean="0"/>
              <a:t>0</a:t>
            </a:r>
          </a:p>
          <a:p>
            <a:r>
              <a:rPr lang="en-US" dirty="0" smtClean="0"/>
              <a:t>2010:  0</a:t>
            </a:r>
            <a:endParaRPr lang="en-US" sz="1800" dirty="0"/>
          </a:p>
        </p:txBody>
      </p:sp>
      <p:cxnSp>
        <p:nvCxnSpPr>
          <p:cNvPr id="81927" name="Straight Arrow Connector 6"/>
          <p:cNvCxnSpPr>
            <a:cxnSpLocks noChangeShapeType="1"/>
          </p:cNvCxnSpPr>
          <p:nvPr/>
        </p:nvCxnSpPr>
        <p:spPr bwMode="auto">
          <a:xfrm rot="16200000" flipH="1">
            <a:off x="7962900" y="5669195"/>
            <a:ext cx="990600" cy="152400"/>
          </a:xfrm>
          <a:prstGeom prst="straightConnector1">
            <a:avLst/>
          </a:prstGeom>
          <a:noFill/>
          <a:ln w="28575">
            <a:solidFill>
              <a:srgbClr val="000000"/>
            </a:solidFill>
            <a:round/>
            <a:headEnd/>
            <a:tailEnd type="arrow" w="med" len="med"/>
          </a:ln>
        </p:spPr>
      </p:cxnSp>
      <p:sp>
        <p:nvSpPr>
          <p:cNvPr id="10" name="TextBox 3"/>
          <p:cNvSpPr txBox="1">
            <a:spLocks noChangeArrowheads="1"/>
          </p:cNvSpPr>
          <p:nvPr/>
        </p:nvSpPr>
        <p:spPr bwMode="auto">
          <a:xfrm>
            <a:off x="952500" y="3748319"/>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1977:  8</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sm_tmax_1975_ge100F"/>
          <p:cNvPicPr>
            <a:picLocks noChangeAspect="1" noChangeArrowheads="1"/>
          </p:cNvPicPr>
          <p:nvPr/>
        </p:nvPicPr>
        <p:blipFill>
          <a:blip r:embed="rId3"/>
          <a:srcRect/>
          <a:stretch>
            <a:fillRect/>
          </a:stretch>
        </p:blipFill>
        <p:spPr bwMode="auto">
          <a:xfrm>
            <a:off x="0" y="1981200"/>
            <a:ext cx="9144000" cy="4876800"/>
          </a:xfrm>
          <a:prstGeom prst="rect">
            <a:avLst/>
          </a:prstGeom>
          <a:noFill/>
          <a:ln w="9525">
            <a:noFill/>
            <a:miter lim="800000"/>
            <a:headEnd/>
            <a:tailEnd/>
          </a:ln>
        </p:spPr>
      </p:pic>
      <p:sp>
        <p:nvSpPr>
          <p:cNvPr id="81923"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chemeClr val="bg1"/>
                </a:solidFill>
                <a:ea typeface="Arial" pitchFamily="-112" charset="0"/>
                <a:cs typeface="Arial" pitchFamily="-112" charset="0"/>
              </a:rPr>
              <a:t>Des Moines Airport Data</a:t>
            </a:r>
          </a:p>
        </p:txBody>
      </p:sp>
      <p:sp>
        <p:nvSpPr>
          <p:cNvPr id="81924" name="TextBox 3"/>
          <p:cNvSpPr txBox="1">
            <a:spLocks noChangeArrowheads="1"/>
          </p:cNvSpPr>
          <p:nvPr/>
        </p:nvSpPr>
        <p:spPr bwMode="auto">
          <a:xfrm>
            <a:off x="1371600" y="3045233"/>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1983:  13</a:t>
            </a:r>
          </a:p>
        </p:txBody>
      </p:sp>
      <p:sp>
        <p:nvSpPr>
          <p:cNvPr id="81925" name="TextBox 4"/>
          <p:cNvSpPr txBox="1">
            <a:spLocks noChangeArrowheads="1"/>
          </p:cNvSpPr>
          <p:nvPr/>
        </p:nvSpPr>
        <p:spPr bwMode="auto">
          <a:xfrm>
            <a:off x="3467100" y="323017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1988:  10</a:t>
            </a:r>
          </a:p>
        </p:txBody>
      </p:sp>
      <p:sp>
        <p:nvSpPr>
          <p:cNvPr id="81926" name="TextBox 5"/>
          <p:cNvSpPr txBox="1">
            <a:spLocks noChangeArrowheads="1"/>
          </p:cNvSpPr>
          <p:nvPr/>
        </p:nvSpPr>
        <p:spPr bwMode="auto">
          <a:xfrm>
            <a:off x="7239000" y="4833484"/>
            <a:ext cx="1143000" cy="646331"/>
          </a:xfrm>
          <a:prstGeom prst="rect">
            <a:avLst/>
          </a:prstGeom>
          <a:solidFill>
            <a:schemeClr val="bg1"/>
          </a:solidFill>
          <a:ln w="9525">
            <a:noFill/>
            <a:miter lim="800000"/>
            <a:headEnd/>
            <a:tailEnd/>
          </a:ln>
        </p:spPr>
        <p:txBody>
          <a:bodyPr>
            <a:prstTxWarp prst="textNoShape">
              <a:avLst/>
            </a:prstTxWarp>
            <a:spAutoFit/>
          </a:bodyPr>
          <a:lstStyle/>
          <a:p>
            <a:r>
              <a:rPr lang="en-US" sz="1800" dirty="0"/>
              <a:t>2009:  </a:t>
            </a:r>
            <a:r>
              <a:rPr lang="en-US" sz="1800" dirty="0" smtClean="0"/>
              <a:t>0</a:t>
            </a:r>
          </a:p>
          <a:p>
            <a:r>
              <a:rPr lang="en-US" dirty="0" smtClean="0"/>
              <a:t>2010:  0</a:t>
            </a:r>
            <a:endParaRPr lang="en-US" sz="1800" dirty="0"/>
          </a:p>
        </p:txBody>
      </p:sp>
      <p:cxnSp>
        <p:nvCxnSpPr>
          <p:cNvPr id="81927" name="Straight Arrow Connector 6"/>
          <p:cNvCxnSpPr>
            <a:cxnSpLocks noChangeShapeType="1"/>
          </p:cNvCxnSpPr>
          <p:nvPr/>
        </p:nvCxnSpPr>
        <p:spPr bwMode="auto">
          <a:xfrm rot="16200000" flipH="1">
            <a:off x="7962900" y="5669195"/>
            <a:ext cx="990600" cy="152400"/>
          </a:xfrm>
          <a:prstGeom prst="straightConnector1">
            <a:avLst/>
          </a:prstGeom>
          <a:noFill/>
          <a:ln w="28575">
            <a:solidFill>
              <a:srgbClr val="000000"/>
            </a:solidFill>
            <a:round/>
            <a:headEnd/>
            <a:tailEnd type="arrow" w="med" len="med"/>
          </a:ln>
        </p:spPr>
      </p:cxnSp>
      <p:sp>
        <p:nvSpPr>
          <p:cNvPr id="81928" name="Left Brace 9"/>
          <p:cNvSpPr>
            <a:spLocks/>
          </p:cNvSpPr>
          <p:nvPr/>
        </p:nvSpPr>
        <p:spPr bwMode="auto">
          <a:xfrm rot="5400000">
            <a:off x="5905500" y="2251307"/>
            <a:ext cx="762000" cy="4495800"/>
          </a:xfrm>
          <a:prstGeom prst="leftBrace">
            <a:avLst>
              <a:gd name="adj1" fmla="val 8331"/>
              <a:gd name="adj2" fmla="val 50278"/>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81929" name="TextBox 11"/>
          <p:cNvSpPr txBox="1">
            <a:spLocks noChangeArrowheads="1"/>
          </p:cNvSpPr>
          <p:nvPr/>
        </p:nvSpPr>
        <p:spPr bwMode="auto">
          <a:xfrm>
            <a:off x="4343400" y="3600065"/>
            <a:ext cx="38100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sz="1800" dirty="0"/>
              <a:t>6 days ≥ 100</a:t>
            </a:r>
            <a:r>
              <a:rPr lang="en-US" sz="1800" baseline="30000" dirty="0"/>
              <a:t>o</a:t>
            </a:r>
            <a:r>
              <a:rPr lang="en-US" sz="1800" dirty="0"/>
              <a:t>F in the last </a:t>
            </a:r>
            <a:r>
              <a:rPr lang="en-US" sz="1800" dirty="0" smtClean="0"/>
              <a:t>22 </a:t>
            </a:r>
            <a:r>
              <a:rPr lang="en-US" sz="1800" dirty="0"/>
              <a:t>years</a:t>
            </a:r>
          </a:p>
        </p:txBody>
      </p:sp>
      <p:sp>
        <p:nvSpPr>
          <p:cNvPr id="10" name="TextBox 3"/>
          <p:cNvSpPr txBox="1">
            <a:spLocks noChangeArrowheads="1"/>
          </p:cNvSpPr>
          <p:nvPr/>
        </p:nvSpPr>
        <p:spPr bwMode="auto">
          <a:xfrm>
            <a:off x="952500" y="3748319"/>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1977:  8</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1" y="1295400"/>
          <a:ext cx="4664535" cy="2418648"/>
        </p:xfrm>
        <a:graphic>
          <a:graphicData uri="http://schemas.openxmlformats.org/presentationml/2006/ole">
            <mc:AlternateContent xmlns:mc="http://schemas.openxmlformats.org/markup-compatibility/2006">
              <mc:Choice xmlns:v="urn:schemas-microsoft-com:vml" Requires="v">
                <p:oleObj spid="_x0000_s140308" name="Document" r:id="rId3" imgW="2743200" imgH="1422400" progId="Word.Document.12">
                  <p:link updateAutomatic="1"/>
                </p:oleObj>
              </mc:Choice>
              <mc:Fallback>
                <p:oleObj name="Document" r:id="rId3" imgW="2743200" imgH="14224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95400"/>
                        <a:ext cx="4664535" cy="241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3" name="Object 3"/>
          <p:cNvGraphicFramePr>
            <a:graphicFrameLocks noChangeAspect="1"/>
          </p:cNvGraphicFramePr>
          <p:nvPr/>
        </p:nvGraphicFramePr>
        <p:xfrm>
          <a:off x="4812001" y="1295400"/>
          <a:ext cx="4331999" cy="2418648"/>
        </p:xfrm>
        <a:graphic>
          <a:graphicData uri="http://schemas.openxmlformats.org/presentationml/2006/ole">
            <mc:AlternateContent xmlns:mc="http://schemas.openxmlformats.org/markup-compatibility/2006">
              <mc:Choice xmlns:v="urn:schemas-microsoft-com:vml" Requires="v">
                <p:oleObj spid="_x0000_s140309" name="Document" r:id="rId3" imgW="2743200" imgH="1447800" progId="Word.Document.12">
                  <p:link updateAutomatic="1"/>
                </p:oleObj>
              </mc:Choice>
              <mc:Fallback>
                <p:oleObj name="Document" r:id="rId3" imgW="2743200" imgH="1447800" progId="Word.Document.12">
                  <p:link updateAutomatic="1"/>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001" y="1295400"/>
                        <a:ext cx="4331999" cy="241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4" name="Object 4"/>
          <p:cNvGraphicFramePr>
            <a:graphicFrameLocks noChangeAspect="1"/>
          </p:cNvGraphicFramePr>
          <p:nvPr/>
        </p:nvGraphicFramePr>
        <p:xfrm>
          <a:off x="12699" y="4080933"/>
          <a:ext cx="4659124" cy="2470420"/>
        </p:xfrm>
        <a:graphic>
          <a:graphicData uri="http://schemas.openxmlformats.org/presentationml/2006/ole">
            <mc:AlternateContent xmlns:mc="http://schemas.openxmlformats.org/markup-compatibility/2006">
              <mc:Choice xmlns:v="urn:schemas-microsoft-com:vml" Requires="v">
                <p:oleObj spid="_x0000_s140310" name="Document" r:id="rId3" imgW="2730500" imgH="1447800" progId="Word.Document.12">
                  <p:link updateAutomatic="1"/>
                </p:oleObj>
              </mc:Choice>
              <mc:Fallback>
                <p:oleObj name="Document" r:id="rId3" imgW="2730500" imgH="1447800" progId="Word.Document.12">
                  <p:link updateAutomatic="1"/>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99" y="4080933"/>
                        <a:ext cx="4659124" cy="247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5" name="Object 5"/>
          <p:cNvGraphicFramePr>
            <a:graphicFrameLocks noChangeAspect="1"/>
          </p:cNvGraphicFramePr>
          <p:nvPr/>
        </p:nvGraphicFramePr>
        <p:xfrm>
          <a:off x="4824701" y="4080933"/>
          <a:ext cx="4319299" cy="2470420"/>
        </p:xfrm>
        <a:graphic>
          <a:graphicData uri="http://schemas.openxmlformats.org/presentationml/2006/ole">
            <mc:AlternateContent xmlns:mc="http://schemas.openxmlformats.org/markup-compatibility/2006">
              <mc:Choice xmlns:v="urn:schemas-microsoft-com:vml" Requires="v">
                <p:oleObj spid="_x0000_s140311" name="Document" r:id="rId3" imgW="2730500" imgH="1447800" progId="Word.Document.12">
                  <p:link updateAutomatic="1"/>
                </p:oleObj>
              </mc:Choice>
              <mc:Fallback>
                <p:oleObj name="Document" r:id="rId3" imgW="2730500" imgH="1447800" progId="Word.Document.12">
                  <p:link updateAutomatic="1"/>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4701" y="4080933"/>
                        <a:ext cx="4319299" cy="247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Oval 5"/>
          <p:cNvSpPr/>
          <p:nvPr/>
        </p:nvSpPr>
        <p:spPr>
          <a:xfrm>
            <a:off x="4671823" y="4652434"/>
            <a:ext cx="4381500" cy="123825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157573"/>
            <a:ext cx="9144000" cy="4700427"/>
          </a:xfrm>
          <a:prstGeom prst="rect">
            <a:avLst/>
          </a:prstGeom>
          <a:noFill/>
          <a:ln w="9525">
            <a:noFill/>
            <a:miter lim="800000"/>
            <a:headEnd/>
            <a:tailEnd/>
          </a:ln>
        </p:spPr>
      </p:pic>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157573"/>
            <a:ext cx="9144000" cy="4700427"/>
          </a:xfrm>
          <a:prstGeom prst="rect">
            <a:avLst/>
          </a:prstGeom>
          <a:noFill/>
          <a:ln w="9525">
            <a:noFill/>
            <a:miter lim="800000"/>
            <a:headEnd/>
            <a:tailEnd/>
          </a:ln>
        </p:spPr>
      </p:pic>
      <p:sp>
        <p:nvSpPr>
          <p:cNvPr id="64516" name="TextBox 3"/>
          <p:cNvSpPr txBox="1">
            <a:spLocks noChangeArrowheads="1"/>
          </p:cNvSpPr>
          <p:nvPr/>
        </p:nvSpPr>
        <p:spPr bwMode="auto">
          <a:xfrm>
            <a:off x="831451" y="5475288"/>
            <a:ext cx="690514"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30</a:t>
            </a:r>
            <a:r>
              <a:rPr lang="en-US" sz="1800" dirty="0" smtClean="0">
                <a:solidFill>
                  <a:srgbClr val="FF0000"/>
                </a:solidFill>
              </a:rPr>
              <a:t>.8”</a:t>
            </a:r>
            <a:endParaRPr lang="en-US" sz="1800" dirty="0">
              <a:solidFill>
                <a:srgbClr val="FF0000"/>
              </a:solidFill>
            </a:endParaRPr>
          </a:p>
        </p:txBody>
      </p:sp>
      <p:cxnSp>
        <p:nvCxnSpPr>
          <p:cNvPr id="64517" name="Straight Arrow Connector 5"/>
          <p:cNvCxnSpPr>
            <a:cxnSpLocks noChangeShapeType="1"/>
          </p:cNvCxnSpPr>
          <p:nvPr/>
        </p:nvCxnSpPr>
        <p:spPr bwMode="auto">
          <a:xfrm rot="16200000" flipV="1">
            <a:off x="590151" y="4737100"/>
            <a:ext cx="838200" cy="355600"/>
          </a:xfrm>
          <a:prstGeom prst="straightConnector1">
            <a:avLst/>
          </a:prstGeom>
          <a:noFill/>
          <a:ln w="28575">
            <a:solidFill>
              <a:srgbClr val="FF0000"/>
            </a:solidFill>
            <a:round/>
            <a:headEnd/>
            <a:tailEnd type="arrow" w="med" len="med"/>
          </a:ln>
        </p:spPr>
      </p:cxnSp>
      <p:sp>
        <p:nvSpPr>
          <p:cNvPr id="64518" name="TextBox 8"/>
          <p:cNvSpPr txBox="1">
            <a:spLocks noChangeArrowheads="1"/>
          </p:cNvSpPr>
          <p:nvPr/>
        </p:nvSpPr>
        <p:spPr bwMode="auto">
          <a:xfrm>
            <a:off x="7848600" y="4800600"/>
            <a:ext cx="690514" cy="369332"/>
          </a:xfrm>
          <a:prstGeom prst="rect">
            <a:avLst/>
          </a:prstGeom>
          <a:noFill/>
          <a:ln w="9525">
            <a:noFill/>
            <a:miter lim="800000"/>
            <a:headEnd/>
            <a:tailEnd/>
          </a:ln>
        </p:spPr>
        <p:txBody>
          <a:bodyPr wrap="none">
            <a:prstTxWarp prst="textNoShape">
              <a:avLst/>
            </a:prstTxWarp>
            <a:spAutoFit/>
          </a:bodyPr>
          <a:lstStyle/>
          <a:p>
            <a:r>
              <a:rPr lang="en-US" sz="1800" dirty="0" smtClean="0">
                <a:solidFill>
                  <a:srgbClr val="FF0000"/>
                </a:solidFill>
              </a:rPr>
              <a:t>34.0”</a:t>
            </a:r>
            <a:endParaRPr lang="en-US" sz="1800" dirty="0">
              <a:solidFill>
                <a:srgbClr val="FF0000"/>
              </a:solidFill>
            </a:endParaRPr>
          </a:p>
        </p:txBody>
      </p:sp>
      <p:cxnSp>
        <p:nvCxnSpPr>
          <p:cNvPr id="64519" name="Straight Arrow Connector 9"/>
          <p:cNvCxnSpPr>
            <a:cxnSpLocks noChangeShapeType="1"/>
          </p:cNvCxnSpPr>
          <p:nvPr/>
        </p:nvCxnSpPr>
        <p:spPr bwMode="auto">
          <a:xfrm rot="5400000" flipH="1" flipV="1">
            <a:off x="8178800" y="4292600"/>
            <a:ext cx="609600" cy="406400"/>
          </a:xfrm>
          <a:prstGeom prst="straightConnector1">
            <a:avLst/>
          </a:prstGeom>
          <a:noFill/>
          <a:ln w="28575">
            <a:solidFill>
              <a:srgbClr val="FF0000"/>
            </a:solidFill>
            <a:round/>
            <a:headEnd/>
            <a:tailEnd type="arrow" w="med" len="med"/>
          </a:ln>
        </p:spPr>
      </p:cxnSp>
      <p:sp>
        <p:nvSpPr>
          <p:cNvPr id="64520" name="TextBox 11"/>
          <p:cNvSpPr txBox="1">
            <a:spLocks noChangeArrowheads="1"/>
          </p:cNvSpPr>
          <p:nvPr/>
        </p:nvSpPr>
        <p:spPr bwMode="auto">
          <a:xfrm>
            <a:off x="3561184" y="5105400"/>
            <a:ext cx="1415697"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10% </a:t>
            </a:r>
            <a:r>
              <a:rPr lang="en-US" dirty="0">
                <a:solidFill>
                  <a:srgbClr val="FF0000"/>
                </a:solidFill>
              </a:rPr>
              <a:t>increase</a:t>
            </a:r>
          </a:p>
        </p:txBody>
      </p:sp>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IA_total_avg_precip_1873.gif"/>
          <p:cNvPicPr>
            <a:picLocks noChangeAspect="1"/>
          </p:cNvPicPr>
          <p:nvPr/>
        </p:nvPicPr>
        <p:blipFill>
          <a:blip r:embed="rId2"/>
          <a:srcRect/>
          <a:stretch>
            <a:fillRect/>
          </a:stretch>
        </p:blipFill>
        <p:spPr bwMode="auto">
          <a:xfrm>
            <a:off x="0" y="2120586"/>
            <a:ext cx="9144000" cy="4737413"/>
          </a:xfrm>
          <a:prstGeom prst="rect">
            <a:avLst/>
          </a:prstGeom>
          <a:noFill/>
          <a:ln w="9525">
            <a:noFill/>
            <a:miter lim="800000"/>
            <a:headEnd/>
            <a:tailEnd/>
          </a:ln>
        </p:spPr>
      </p:pic>
      <p:sp>
        <p:nvSpPr>
          <p:cNvPr id="66565" name="TextBox 4"/>
          <p:cNvSpPr txBox="1">
            <a:spLocks noChangeArrowheads="1"/>
          </p:cNvSpPr>
          <p:nvPr/>
        </p:nvSpPr>
        <p:spPr bwMode="auto">
          <a:xfrm>
            <a:off x="2743200" y="2821781"/>
            <a:ext cx="2514600" cy="46196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Totals above 40”</a:t>
            </a:r>
          </a:p>
        </p:txBody>
      </p:sp>
      <p:sp>
        <p:nvSpPr>
          <p:cNvPr id="66567" name="Oval 3"/>
          <p:cNvSpPr>
            <a:spLocks noChangeArrowheads="1"/>
          </p:cNvSpPr>
          <p:nvPr/>
        </p:nvSpPr>
        <p:spPr bwMode="auto">
          <a:xfrm>
            <a:off x="762000" y="29352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8" name="TextBox 7"/>
          <p:cNvSpPr txBox="1">
            <a:spLocks noChangeArrowheads="1"/>
          </p:cNvSpPr>
          <p:nvPr/>
        </p:nvSpPr>
        <p:spPr bwMode="auto">
          <a:xfrm>
            <a:off x="1295400" y="3098800"/>
            <a:ext cx="941388"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 years</a:t>
            </a:r>
          </a:p>
        </p:txBody>
      </p:sp>
      <p:sp>
        <p:nvSpPr>
          <p:cNvPr id="10"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0" y="1083733"/>
            <a:ext cx="9144000" cy="1676400"/>
          </a:xfrm>
        </p:spPr>
        <p:txBody>
          <a:bodyPr>
            <a:normAutofit fontScale="90000"/>
          </a:bodyPr>
          <a:lstStyle/>
          <a:p>
            <a:pPr algn="ctr" eaLnBrk="1" hangingPunct="1">
              <a:spcBef>
                <a:spcPts val="300"/>
              </a:spcBef>
              <a:defRPr/>
            </a:pPr>
            <a:r>
              <a:rPr lang="en-US" sz="3400" dirty="0" smtClean="0">
                <a:solidFill>
                  <a:srgbClr val="800000"/>
                </a:solidFill>
                <a:latin typeface="Arial" pitchFamily="-111" charset="0"/>
                <a:ea typeface="ＭＳ Ｐゴシック" pitchFamily="-111" charset="-128"/>
                <a:cs typeface="ＭＳ Ｐゴシック" pitchFamily="-111" charset="-128"/>
              </a:rPr>
              <a:t/>
            </a:r>
            <a:br>
              <a:rPr lang="en-US" sz="3400" dirty="0" smtClean="0">
                <a:solidFill>
                  <a:srgbClr val="800000"/>
                </a:solidFill>
                <a:latin typeface="Arial" pitchFamily="-111" charset="0"/>
                <a:ea typeface="ＭＳ Ｐゴシック" pitchFamily="-111" charset="-128"/>
                <a:cs typeface="ＭＳ Ｐゴシック" pitchFamily="-111" charset="-128"/>
              </a:rPr>
            </a:br>
            <a:r>
              <a:rPr lang="en-US" sz="3556" b="1" dirty="0" smtClean="0">
                <a:latin typeface="Arial" pitchFamily="-111" charset="0"/>
                <a:ea typeface="ＭＳ Ｐゴシック" pitchFamily="-111" charset="-128"/>
                <a:cs typeface="ＭＳ Ｐゴシック" pitchFamily="-111" charset="-128"/>
              </a:rPr>
              <a:t>Climate change is one of the most important issues facing humanity</a:t>
            </a:r>
            <a:r>
              <a:rPr lang="en-US" b="1" dirty="0" smtClean="0">
                <a:solidFill>
                  <a:srgbClr val="3C4DE1"/>
                </a:solidFill>
                <a:latin typeface="Arial" pitchFamily="-111" charset="0"/>
                <a:ea typeface="ＭＳ Ｐゴシック" pitchFamily="-111" charset="-128"/>
                <a:cs typeface="ＭＳ Ｐゴシック" pitchFamily="-111" charset="-128"/>
              </a:rPr>
              <a:t/>
            </a:r>
            <a:br>
              <a:rPr lang="en-US" b="1" dirty="0" smtClean="0">
                <a:solidFill>
                  <a:srgbClr val="3C4DE1"/>
                </a:solidFill>
                <a:latin typeface="Arial" pitchFamily="-111" charset="0"/>
                <a:ea typeface="ＭＳ Ｐゴシック" pitchFamily="-111" charset="-128"/>
                <a:cs typeface="ＭＳ Ｐゴシック" pitchFamily="-111" charset="-128"/>
              </a:rPr>
            </a:br>
            <a:endParaRPr lang="en-US" b="1" dirty="0" smtClean="0">
              <a:solidFill>
                <a:srgbClr val="3C4DE1"/>
              </a:solidFill>
              <a:latin typeface="Century Gothic" pitchFamily="-111" charset="0"/>
              <a:ea typeface="ＭＳ Ｐゴシック" pitchFamily="-111" charset="-128"/>
            </a:endParaRPr>
          </a:p>
        </p:txBody>
      </p:sp>
      <p:sp>
        <p:nvSpPr>
          <p:cNvPr id="23555" name="Rectangle 2"/>
          <p:cNvSpPr>
            <a:spLocks noGrp="1" noChangeArrowheads="1"/>
          </p:cNvSpPr>
          <p:nvPr>
            <p:ph idx="1"/>
          </p:nvPr>
        </p:nvSpPr>
        <p:spPr>
          <a:xfrm>
            <a:off x="258923" y="2455333"/>
            <a:ext cx="8686800" cy="2184400"/>
          </a:xfrm>
        </p:spPr>
        <p:txBody>
          <a:bodyPr>
            <a:normAutofit/>
          </a:bodyPr>
          <a:lstStyle/>
          <a:p>
            <a:pPr marL="228600" indent="-228600" algn="ctr" eaLnBrk="1" hangingPunct="1">
              <a:lnSpc>
                <a:spcPct val="90000"/>
              </a:lnSpc>
              <a:buFont typeface="Wingdings" pitchFamily="-111" charset="2"/>
              <a:buNone/>
              <a:tabLst>
                <a:tab pos="749300" algn="l"/>
              </a:tabLst>
              <a:defRPr/>
            </a:pPr>
            <a:r>
              <a:rPr lang="en-US" sz="3600" b="1" dirty="0" smtClean="0">
                <a:solidFill>
                  <a:srgbClr val="708F24"/>
                </a:solidFill>
                <a:latin typeface="Times New Roman" pitchFamily="-111" charset="0"/>
                <a:ea typeface="Times New Roman" pitchFamily="-111" charset="0"/>
                <a:cs typeface="Times New Roman" pitchFamily="-111" charset="0"/>
              </a:rPr>
              <a:t> </a:t>
            </a:r>
            <a:r>
              <a:rPr lang="en-US" sz="3200" b="1" dirty="0" smtClean="0">
                <a:solidFill>
                  <a:srgbClr val="708F24"/>
                </a:solidFill>
                <a:ea typeface="Times New Roman" pitchFamily="-111" charset="0"/>
              </a:rPr>
              <a:t>The scientific evidence clearly indicates that our climate is changing, and that human activities have been identified as a dominant contributing cause</a:t>
            </a:r>
          </a:p>
        </p:txBody>
      </p:sp>
      <p:sp>
        <p:nvSpPr>
          <p:cNvPr id="6" name="TextBox 5"/>
          <p:cNvSpPr txBox="1"/>
          <p:nvPr/>
        </p:nvSpPr>
        <p:spPr>
          <a:xfrm>
            <a:off x="258923" y="4639733"/>
            <a:ext cx="8686800" cy="1815882"/>
          </a:xfrm>
          <a:prstGeom prst="rect">
            <a:avLst/>
          </a:prstGeom>
          <a:noFill/>
        </p:spPr>
        <p:txBody>
          <a:bodyPr wrap="square" rtlCol="0">
            <a:spAutoFit/>
          </a:bodyPr>
          <a:lstStyle/>
          <a:p>
            <a:pPr algn="ctr"/>
            <a:r>
              <a:rPr lang="en-US" sz="2800" b="1" dirty="0" smtClean="0">
                <a:solidFill>
                  <a:srgbClr val="0067AC"/>
                </a:solidFill>
                <a:latin typeface="Arial"/>
                <a:cs typeface="Arial"/>
              </a:rPr>
              <a:t>Human actions of the next two decades will have significant impacts on the productivity, natural resiliency, and human habitability of major parts of the Earth at the end of this century</a:t>
            </a:r>
            <a:endParaRPr lang="en-US" sz="2800" b="1" dirty="0">
              <a:solidFill>
                <a:srgbClr val="0067AC"/>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IA_total_avg_precip_1873.gif"/>
          <p:cNvPicPr>
            <a:picLocks noChangeAspect="1"/>
          </p:cNvPicPr>
          <p:nvPr/>
        </p:nvPicPr>
        <p:blipFill>
          <a:blip r:embed="rId2"/>
          <a:srcRect/>
          <a:stretch>
            <a:fillRect/>
          </a:stretch>
        </p:blipFill>
        <p:spPr bwMode="auto">
          <a:xfrm>
            <a:off x="0" y="2120586"/>
            <a:ext cx="9144000" cy="4737413"/>
          </a:xfrm>
          <a:prstGeom prst="rect">
            <a:avLst/>
          </a:prstGeom>
          <a:noFill/>
          <a:ln w="9525">
            <a:noFill/>
            <a:miter lim="800000"/>
            <a:headEnd/>
            <a:tailEnd/>
          </a:ln>
        </p:spPr>
      </p:pic>
      <p:sp>
        <p:nvSpPr>
          <p:cNvPr id="66564" name="Oval 3"/>
          <p:cNvSpPr>
            <a:spLocks noChangeArrowheads="1"/>
          </p:cNvSpPr>
          <p:nvPr/>
        </p:nvSpPr>
        <p:spPr bwMode="auto">
          <a:xfrm>
            <a:off x="5105400" y="2821781"/>
            <a:ext cx="3810000" cy="11430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5" name="TextBox 4"/>
          <p:cNvSpPr txBox="1">
            <a:spLocks noChangeArrowheads="1"/>
          </p:cNvSpPr>
          <p:nvPr/>
        </p:nvSpPr>
        <p:spPr bwMode="auto">
          <a:xfrm>
            <a:off x="2743200" y="2821781"/>
            <a:ext cx="2514600" cy="46196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Totals above 40”</a:t>
            </a:r>
          </a:p>
        </p:txBody>
      </p:sp>
      <p:sp>
        <p:nvSpPr>
          <p:cNvPr id="66566" name="TextBox 5"/>
          <p:cNvSpPr txBox="1">
            <a:spLocks noChangeArrowheads="1"/>
          </p:cNvSpPr>
          <p:nvPr/>
        </p:nvSpPr>
        <p:spPr bwMode="auto">
          <a:xfrm>
            <a:off x="6096000" y="2821781"/>
            <a:ext cx="1193800"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8 years</a:t>
            </a:r>
          </a:p>
        </p:txBody>
      </p:sp>
      <p:sp>
        <p:nvSpPr>
          <p:cNvPr id="66567" name="Oval 3"/>
          <p:cNvSpPr>
            <a:spLocks noChangeArrowheads="1"/>
          </p:cNvSpPr>
          <p:nvPr/>
        </p:nvSpPr>
        <p:spPr bwMode="auto">
          <a:xfrm>
            <a:off x="762000" y="29352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8" name="TextBox 7"/>
          <p:cNvSpPr txBox="1">
            <a:spLocks noChangeArrowheads="1"/>
          </p:cNvSpPr>
          <p:nvPr/>
        </p:nvSpPr>
        <p:spPr bwMode="auto">
          <a:xfrm>
            <a:off x="1295400" y="3098800"/>
            <a:ext cx="941388"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 years</a:t>
            </a:r>
          </a:p>
        </p:txBody>
      </p:sp>
      <p:sp>
        <p:nvSpPr>
          <p:cNvPr id="10"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2600" y="3585634"/>
            <a:ext cx="1168400"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572000" y="2857500"/>
            <a:ext cx="4381500" cy="123825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78000" y="2857500"/>
            <a:ext cx="2319867" cy="646331"/>
          </a:xfrm>
          <a:prstGeom prst="rect">
            <a:avLst/>
          </a:prstGeom>
          <a:noFill/>
        </p:spPr>
        <p:txBody>
          <a:bodyPr wrap="square" rtlCol="0">
            <a:spAutoFit/>
          </a:bodyPr>
          <a:lstStyle/>
          <a:p>
            <a:pPr algn="ctr"/>
            <a:r>
              <a:rPr lang="en-US" b="1" dirty="0" smtClean="0">
                <a:solidFill>
                  <a:srgbClr val="FF0000"/>
                </a:solidFill>
              </a:rPr>
              <a:t>Years with more than 40 inches</a:t>
            </a:r>
            <a:endParaRPr lang="en-US" b="1" dirty="0">
              <a:solidFill>
                <a:srgbClr val="FF0000"/>
              </a:solidFill>
            </a:endParaRPr>
          </a:p>
        </p:txBody>
      </p:sp>
      <p:sp>
        <p:nvSpPr>
          <p:cNvPr id="15" name="TextBox 14"/>
          <p:cNvSpPr txBox="1"/>
          <p:nvPr/>
        </p:nvSpPr>
        <p:spPr>
          <a:xfrm>
            <a:off x="1217630" y="3726418"/>
            <a:ext cx="301660"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16" name="TextBox 15"/>
          <p:cNvSpPr txBox="1"/>
          <p:nvPr/>
        </p:nvSpPr>
        <p:spPr>
          <a:xfrm>
            <a:off x="5960533" y="3183467"/>
            <a:ext cx="418654" cy="369332"/>
          </a:xfrm>
          <a:prstGeom prst="rect">
            <a:avLst/>
          </a:prstGeom>
          <a:noFill/>
        </p:spPr>
        <p:txBody>
          <a:bodyPr wrap="none" rtlCol="0">
            <a:spAutoFit/>
          </a:bodyPr>
          <a:lstStyle/>
          <a:p>
            <a:r>
              <a:rPr lang="en-US" b="1" dirty="0" smtClean="0">
                <a:solidFill>
                  <a:srgbClr val="FF0000"/>
                </a:solidFill>
              </a:rPr>
              <a:t>11</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231467" y="2929467"/>
          <a:ext cx="0" cy="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0" y="1117600"/>
          <a:ext cx="9144000" cy="5740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rot="18642146">
            <a:off x="8849884" y="3540974"/>
            <a:ext cx="91096" cy="65868"/>
          </a:xfrm>
          <a:prstGeom prst="rect">
            <a:avLst/>
          </a:prstGeom>
          <a:solidFill>
            <a:srgbClr val="708F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61870" y="3129633"/>
            <a:ext cx="774571" cy="246221"/>
          </a:xfrm>
          <a:prstGeom prst="rect">
            <a:avLst/>
          </a:prstGeom>
          <a:noFill/>
        </p:spPr>
        <p:txBody>
          <a:bodyPr wrap="none" rtlCol="0">
            <a:spAutoFit/>
          </a:bodyPr>
          <a:lstStyle/>
          <a:p>
            <a:r>
              <a:rPr lang="en-US" sz="1000" dirty="0" smtClean="0">
                <a:solidFill>
                  <a:srgbClr val="708F24"/>
                </a:solidFill>
              </a:rPr>
              <a:t>2010 so far</a:t>
            </a:r>
            <a:endParaRPr lang="en-US" sz="1000" dirty="0">
              <a:solidFill>
                <a:srgbClr val="708F24"/>
              </a:solidFill>
            </a:endParaRPr>
          </a:p>
        </p:txBody>
      </p:sp>
      <p:cxnSp>
        <p:nvCxnSpPr>
          <p:cNvPr id="9" name="Straight Arrow Connector 8"/>
          <p:cNvCxnSpPr/>
          <p:nvPr/>
        </p:nvCxnSpPr>
        <p:spPr>
          <a:xfrm>
            <a:off x="8636000" y="3317875"/>
            <a:ext cx="204763" cy="20002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V="1">
            <a:off x="738718" y="4531783"/>
            <a:ext cx="577851" cy="416985"/>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8401831" y="4590269"/>
            <a:ext cx="673101" cy="204764"/>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36136" y="2406247"/>
            <a:ext cx="7399863" cy="523220"/>
          </a:xfrm>
          <a:prstGeom prst="rect">
            <a:avLst/>
          </a:prstGeom>
          <a:noFill/>
        </p:spPr>
        <p:txBody>
          <a:bodyPr wrap="square" rtlCol="0">
            <a:spAutoFit/>
          </a:bodyPr>
          <a:lstStyle/>
          <a:p>
            <a:r>
              <a:rPr lang="en-US" sz="2800" b="1" dirty="0" smtClean="0">
                <a:solidFill>
                  <a:srgbClr val="FF0000"/>
                </a:solidFill>
              </a:rPr>
              <a:t>Years with more than 40 inches:  43% Increase</a:t>
            </a:r>
            <a:endParaRPr lang="en-US" sz="28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w Point Increase.gif"/>
          <p:cNvPicPr>
            <a:picLocks noChangeAspect="1"/>
          </p:cNvPicPr>
          <p:nvPr/>
        </p:nvPicPr>
        <p:blipFill>
          <a:blip r:embed="rId2"/>
          <a:stretch>
            <a:fillRect/>
          </a:stretch>
        </p:blipFill>
        <p:spPr>
          <a:xfrm>
            <a:off x="0" y="1109544"/>
            <a:ext cx="9144000" cy="57484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Extremes cover.tiff"/>
          <p:cNvPicPr>
            <a:picLocks noChangeAspect="1"/>
          </p:cNvPicPr>
          <p:nvPr/>
        </p:nvPicPr>
        <p:blipFill>
          <a:blip r:embed="rId2"/>
          <a:srcRect/>
          <a:stretch>
            <a:fillRect/>
          </a:stretch>
        </p:blipFill>
        <p:spPr bwMode="auto">
          <a:xfrm>
            <a:off x="0" y="1133562"/>
            <a:ext cx="4451015" cy="5724437"/>
          </a:xfrm>
          <a:prstGeom prst="rect">
            <a:avLst/>
          </a:prstGeom>
          <a:noFill/>
          <a:ln w="9525">
            <a:noFill/>
            <a:miter lim="800000"/>
            <a:headEnd/>
            <a:tailEnd/>
          </a:ln>
        </p:spPr>
      </p:pic>
      <p:sp>
        <p:nvSpPr>
          <p:cNvPr id="76803" name="TextBox 6"/>
          <p:cNvSpPr txBox="1">
            <a:spLocks noChangeArrowheads="1"/>
          </p:cNvSpPr>
          <p:nvPr/>
        </p:nvSpPr>
        <p:spPr bwMode="auto">
          <a:xfrm>
            <a:off x="4925070" y="1282215"/>
            <a:ext cx="3505200" cy="3140075"/>
          </a:xfrm>
          <a:prstGeom prst="rect">
            <a:avLst/>
          </a:prstGeom>
          <a:noFill/>
          <a:ln w="9525">
            <a:noFill/>
            <a:miter lim="800000"/>
            <a:headEnd/>
            <a:tailEnd/>
          </a:ln>
        </p:spPr>
        <p:txBody>
          <a:bodyPr>
            <a:prstTxWarp prst="textNoShape">
              <a:avLst/>
            </a:prstTxWarp>
            <a:spAutoFit/>
          </a:bodyPr>
          <a:lstStyle/>
          <a:p>
            <a:r>
              <a:rPr lang="en-US" sz="1800" dirty="0">
                <a:solidFill>
                  <a:srgbClr val="212189"/>
                </a:solidFill>
                <a:latin typeface="Calibri" pitchFamily="29" charset="0"/>
              </a:rPr>
              <a:t>“One of the clearest trends in the United States observational record is an increasing frequency and intensity of heavy precipitation events… Over the last century there was a 50% increase in the frequency of days with precipitation over 101.6 mm (four inches) in the upper </a:t>
            </a:r>
            <a:r>
              <a:rPr lang="en-US" sz="1800" dirty="0" err="1">
                <a:solidFill>
                  <a:srgbClr val="212189"/>
                </a:solidFill>
                <a:latin typeface="Calibri" pitchFamily="29" charset="0"/>
              </a:rPr>
              <a:t>midwestern</a:t>
            </a:r>
            <a:r>
              <a:rPr lang="en-US" sz="1800" dirty="0">
                <a:solidFill>
                  <a:srgbClr val="212189"/>
                </a:solidFill>
                <a:latin typeface="Calibri" pitchFamily="29" charset="0"/>
              </a:rPr>
              <a:t> U.S.; this trend is statistically significant “</a:t>
            </a:r>
          </a:p>
        </p:txBody>
      </p:sp>
      <p:pic>
        <p:nvPicPr>
          <p:cNvPr id="76804" name="Picture 4" descr="HeavyPrecipMap.tiff"/>
          <p:cNvPicPr>
            <a:picLocks noChangeAspect="1"/>
          </p:cNvPicPr>
          <p:nvPr/>
        </p:nvPicPr>
        <p:blipFill>
          <a:blip r:embed="rId3"/>
          <a:srcRect/>
          <a:stretch>
            <a:fillRect/>
          </a:stretch>
        </p:blipFill>
        <p:spPr bwMode="auto">
          <a:xfrm>
            <a:off x="6209142" y="4167199"/>
            <a:ext cx="2064073" cy="2188512"/>
          </a:xfrm>
          <a:prstGeom prst="rect">
            <a:avLst/>
          </a:prstGeom>
          <a:noFill/>
          <a:ln w="9525">
            <a:noFill/>
            <a:miter lim="800000"/>
            <a:headEnd/>
            <a:tailEnd/>
          </a:ln>
        </p:spPr>
      </p:pic>
      <p:sp>
        <p:nvSpPr>
          <p:cNvPr id="76805" name="TextBox 4"/>
          <p:cNvSpPr txBox="1">
            <a:spLocks noChangeArrowheads="1"/>
          </p:cNvSpPr>
          <p:nvPr/>
        </p:nvSpPr>
        <p:spPr bwMode="auto">
          <a:xfrm>
            <a:off x="5486400" y="6324600"/>
            <a:ext cx="3657600" cy="554038"/>
          </a:xfrm>
          <a:prstGeom prst="rect">
            <a:avLst/>
          </a:prstGeom>
          <a:noFill/>
          <a:ln w="9525">
            <a:noFill/>
            <a:miter lim="800000"/>
            <a:headEnd/>
            <a:tailEnd/>
          </a:ln>
        </p:spPr>
        <p:txBody>
          <a:bodyPr>
            <a:prstTxWarp prst="textNoShape">
              <a:avLst/>
            </a:prstTxWarp>
            <a:spAutoFit/>
          </a:bodyPr>
          <a:lstStyle/>
          <a:p>
            <a:r>
              <a:rPr lang="en-US" sz="1000">
                <a:solidFill>
                  <a:srgbClr val="B21524"/>
                </a:solidFill>
              </a:rPr>
              <a:t>Karl, T. R., J. M. Melillo, and T. C. Peterson, (eds.), 2009:  Global Climate Change Impacts in the United States. Cambridge University Press, 2009, 196pp.</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rp_precip_1895_ge3cm"/>
          <p:cNvPicPr>
            <a:picLocks noChangeAspect="1" noChangeArrowheads="1"/>
          </p:cNvPicPr>
          <p:nvPr/>
        </p:nvPicPr>
        <p:blipFill>
          <a:blip r:embed="rId3"/>
          <a:srcRect/>
          <a:stretch>
            <a:fillRect/>
          </a:stretch>
        </p:blipFill>
        <p:spPr bwMode="auto">
          <a:xfrm>
            <a:off x="0" y="1752600"/>
            <a:ext cx="9110663" cy="5105400"/>
          </a:xfrm>
          <a:prstGeom prst="rect">
            <a:avLst/>
          </a:prstGeom>
          <a:noFill/>
          <a:ln w="9525">
            <a:noFill/>
            <a:miter lim="800000"/>
            <a:headEnd/>
            <a:tailEnd/>
          </a:ln>
        </p:spPr>
      </p:pic>
      <p:sp>
        <p:nvSpPr>
          <p:cNvPr id="79876" name="TextBox 3"/>
          <p:cNvSpPr txBox="1">
            <a:spLocks noChangeArrowheads="1"/>
          </p:cNvSpPr>
          <p:nvPr/>
        </p:nvSpPr>
        <p:spPr bwMode="auto">
          <a:xfrm>
            <a:off x="1524002" y="58562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4.2 days</a:t>
            </a:r>
          </a:p>
        </p:txBody>
      </p:sp>
      <p:sp>
        <p:nvSpPr>
          <p:cNvPr id="79877" name="TextBox 9"/>
          <p:cNvSpPr txBox="1">
            <a:spLocks noChangeArrowheads="1"/>
          </p:cNvSpPr>
          <p:nvPr/>
        </p:nvSpPr>
        <p:spPr bwMode="auto">
          <a:xfrm>
            <a:off x="3581400" y="5856288"/>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57% increase</a:t>
            </a:r>
          </a:p>
        </p:txBody>
      </p:sp>
      <p:cxnSp>
        <p:nvCxnSpPr>
          <p:cNvPr id="79878" name="Straight Arrow Connector 7"/>
          <p:cNvCxnSpPr>
            <a:cxnSpLocks noChangeShapeType="1"/>
          </p:cNvCxnSpPr>
          <p:nvPr/>
        </p:nvCxnSpPr>
        <p:spPr bwMode="auto">
          <a:xfrm rot="5400000" flipH="1" flipV="1">
            <a:off x="7581900" y="4919663"/>
            <a:ext cx="1371600" cy="533400"/>
          </a:xfrm>
          <a:prstGeom prst="straightConnector1">
            <a:avLst/>
          </a:prstGeom>
          <a:noFill/>
          <a:ln w="28575">
            <a:solidFill>
              <a:srgbClr val="FF0000"/>
            </a:solidFill>
            <a:round/>
            <a:headEnd/>
            <a:tailEnd type="arrow" w="med" len="med"/>
          </a:ln>
        </p:spPr>
      </p:cxnSp>
      <p:sp>
        <p:nvSpPr>
          <p:cNvPr id="79879" name="TextBox 4"/>
          <p:cNvSpPr txBox="1">
            <a:spLocks noChangeArrowheads="1"/>
          </p:cNvSpPr>
          <p:nvPr/>
        </p:nvSpPr>
        <p:spPr bwMode="auto">
          <a:xfrm>
            <a:off x="6943725" y="57800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6.6 days</a:t>
            </a:r>
          </a:p>
        </p:txBody>
      </p:sp>
      <p:cxnSp>
        <p:nvCxnSpPr>
          <p:cNvPr id="79880" name="Straight Arrow Connector 7"/>
          <p:cNvCxnSpPr>
            <a:cxnSpLocks noChangeShapeType="1"/>
          </p:cNvCxnSpPr>
          <p:nvPr/>
        </p:nvCxnSpPr>
        <p:spPr bwMode="auto">
          <a:xfrm rot="10800000">
            <a:off x="609601" y="5143500"/>
            <a:ext cx="914400" cy="685800"/>
          </a:xfrm>
          <a:prstGeom prst="straightConnector1">
            <a:avLst/>
          </a:prstGeom>
          <a:noFill/>
          <a:ln w="28575">
            <a:solidFill>
              <a:srgbClr val="FF0000"/>
            </a:solidFill>
            <a:round/>
            <a:headEnd/>
            <a:tailEnd type="arrow" w="med" len="med"/>
          </a:ln>
        </p:spPr>
      </p:cxnSp>
      <p:sp>
        <p:nvSpPr>
          <p:cNvPr id="14"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7" name="Rectangle 16"/>
          <p:cNvSpPr/>
          <p:nvPr/>
        </p:nvSpPr>
        <p:spPr>
          <a:xfrm>
            <a:off x="8534400" y="379941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8604250" y="284056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TextBox 11"/>
          <p:cNvSpPr txBox="1"/>
          <p:nvPr/>
        </p:nvSpPr>
        <p:spPr>
          <a:xfrm>
            <a:off x="4677833" y="2198700"/>
            <a:ext cx="1274233" cy="369332"/>
          </a:xfrm>
          <a:prstGeom prst="rect">
            <a:avLst/>
          </a:prstGeom>
          <a:solidFill>
            <a:schemeClr val="bg1"/>
          </a:solidFill>
        </p:spPr>
        <p:txBody>
          <a:bodyPr wrap="square" rtlCol="0">
            <a:spAutoFit/>
          </a:bodyPr>
          <a:lstStyle/>
          <a:p>
            <a:r>
              <a:rPr lang="en-US" b="1" dirty="0" smtClean="0"/>
              <a:t>1.25 inches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rp_precip_1895_ge3cm"/>
          <p:cNvPicPr>
            <a:picLocks noChangeAspect="1" noChangeArrowheads="1"/>
          </p:cNvPicPr>
          <p:nvPr/>
        </p:nvPicPr>
        <p:blipFill>
          <a:blip r:embed="rId3"/>
          <a:srcRect/>
          <a:stretch>
            <a:fillRect/>
          </a:stretch>
        </p:blipFill>
        <p:spPr bwMode="auto">
          <a:xfrm>
            <a:off x="0" y="1752600"/>
            <a:ext cx="9110663" cy="5105400"/>
          </a:xfrm>
          <a:prstGeom prst="rect">
            <a:avLst/>
          </a:prstGeom>
          <a:noFill/>
          <a:ln w="9525">
            <a:noFill/>
            <a:miter lim="800000"/>
            <a:headEnd/>
            <a:tailEnd/>
          </a:ln>
        </p:spPr>
      </p:pic>
      <p:sp>
        <p:nvSpPr>
          <p:cNvPr id="79876" name="TextBox 3"/>
          <p:cNvSpPr txBox="1">
            <a:spLocks noChangeArrowheads="1"/>
          </p:cNvSpPr>
          <p:nvPr/>
        </p:nvSpPr>
        <p:spPr bwMode="auto">
          <a:xfrm>
            <a:off x="1524002" y="58562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4.2 days</a:t>
            </a:r>
          </a:p>
        </p:txBody>
      </p:sp>
      <p:sp>
        <p:nvSpPr>
          <p:cNvPr id="79877" name="TextBox 9"/>
          <p:cNvSpPr txBox="1">
            <a:spLocks noChangeArrowheads="1"/>
          </p:cNvSpPr>
          <p:nvPr/>
        </p:nvSpPr>
        <p:spPr bwMode="auto">
          <a:xfrm>
            <a:off x="3581400" y="5856288"/>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57% increase</a:t>
            </a:r>
          </a:p>
        </p:txBody>
      </p:sp>
      <p:cxnSp>
        <p:nvCxnSpPr>
          <p:cNvPr id="79878" name="Straight Arrow Connector 7"/>
          <p:cNvCxnSpPr>
            <a:cxnSpLocks noChangeShapeType="1"/>
          </p:cNvCxnSpPr>
          <p:nvPr/>
        </p:nvCxnSpPr>
        <p:spPr bwMode="auto">
          <a:xfrm rot="5400000" flipH="1" flipV="1">
            <a:off x="7581900" y="4919663"/>
            <a:ext cx="1371600" cy="533400"/>
          </a:xfrm>
          <a:prstGeom prst="straightConnector1">
            <a:avLst/>
          </a:prstGeom>
          <a:noFill/>
          <a:ln w="28575">
            <a:solidFill>
              <a:srgbClr val="FF0000"/>
            </a:solidFill>
            <a:round/>
            <a:headEnd/>
            <a:tailEnd type="arrow" w="med" len="med"/>
          </a:ln>
        </p:spPr>
      </p:cxnSp>
      <p:sp>
        <p:nvSpPr>
          <p:cNvPr id="79879" name="TextBox 4"/>
          <p:cNvSpPr txBox="1">
            <a:spLocks noChangeArrowheads="1"/>
          </p:cNvSpPr>
          <p:nvPr/>
        </p:nvSpPr>
        <p:spPr bwMode="auto">
          <a:xfrm>
            <a:off x="6943725" y="57800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6.6 days</a:t>
            </a:r>
          </a:p>
        </p:txBody>
      </p:sp>
      <p:cxnSp>
        <p:nvCxnSpPr>
          <p:cNvPr id="79880" name="Straight Arrow Connector 7"/>
          <p:cNvCxnSpPr>
            <a:cxnSpLocks noChangeShapeType="1"/>
          </p:cNvCxnSpPr>
          <p:nvPr/>
        </p:nvCxnSpPr>
        <p:spPr bwMode="auto">
          <a:xfrm rot="10800000">
            <a:off x="609601" y="5143500"/>
            <a:ext cx="914400" cy="685800"/>
          </a:xfrm>
          <a:prstGeom prst="straightConnector1">
            <a:avLst/>
          </a:prstGeom>
          <a:noFill/>
          <a:ln w="28575">
            <a:solidFill>
              <a:srgbClr val="FF0000"/>
            </a:solidFill>
            <a:round/>
            <a:headEnd/>
            <a:tailEnd type="arrow" w="med" len="med"/>
          </a:ln>
        </p:spPr>
      </p:cxnSp>
      <p:sp>
        <p:nvSpPr>
          <p:cNvPr id="14"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7" name="Rectangle 16"/>
          <p:cNvSpPr/>
          <p:nvPr/>
        </p:nvSpPr>
        <p:spPr>
          <a:xfrm>
            <a:off x="8534400" y="379941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8604250" y="284056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TextBox 11"/>
          <p:cNvSpPr txBox="1"/>
          <p:nvPr/>
        </p:nvSpPr>
        <p:spPr>
          <a:xfrm>
            <a:off x="4677833" y="2198700"/>
            <a:ext cx="1274233" cy="369332"/>
          </a:xfrm>
          <a:prstGeom prst="rect">
            <a:avLst/>
          </a:prstGeom>
          <a:solidFill>
            <a:schemeClr val="bg1"/>
          </a:solidFill>
        </p:spPr>
        <p:txBody>
          <a:bodyPr wrap="square" rtlCol="0">
            <a:spAutoFit/>
          </a:bodyPr>
          <a:lstStyle/>
          <a:p>
            <a:r>
              <a:rPr lang="en-US" b="1" dirty="0" smtClean="0"/>
              <a:t>1.25 inches</a:t>
            </a:r>
            <a:endParaRPr lang="en-US" b="1" dirty="0"/>
          </a:p>
        </p:txBody>
      </p:sp>
      <p:sp>
        <p:nvSpPr>
          <p:cNvPr id="13" name="Oval 10"/>
          <p:cNvSpPr>
            <a:spLocks noChangeArrowheads="1"/>
          </p:cNvSpPr>
          <p:nvPr/>
        </p:nvSpPr>
        <p:spPr bwMode="auto">
          <a:xfrm>
            <a:off x="533400" y="3433763"/>
            <a:ext cx="1219200" cy="838200"/>
          </a:xfrm>
          <a:prstGeom prst="ellipse">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5" name="TextBox 11"/>
          <p:cNvSpPr txBox="1">
            <a:spLocks noChangeArrowheads="1"/>
          </p:cNvSpPr>
          <p:nvPr/>
        </p:nvSpPr>
        <p:spPr bwMode="auto">
          <a:xfrm>
            <a:off x="914400" y="3576637"/>
            <a:ext cx="355600"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2</a:t>
            </a:r>
          </a:p>
        </p:txBody>
      </p:sp>
      <p:sp>
        <p:nvSpPr>
          <p:cNvPr id="16" name="Oval 8"/>
          <p:cNvSpPr>
            <a:spLocks noChangeArrowheads="1"/>
          </p:cNvSpPr>
          <p:nvPr/>
        </p:nvSpPr>
        <p:spPr bwMode="auto">
          <a:xfrm>
            <a:off x="3886200" y="2374900"/>
            <a:ext cx="5224463" cy="1897063"/>
          </a:xfrm>
          <a:prstGeom prst="ellipse">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9" name="TextBox 12"/>
          <p:cNvSpPr txBox="1">
            <a:spLocks noChangeArrowheads="1"/>
          </p:cNvSpPr>
          <p:nvPr/>
        </p:nvSpPr>
        <p:spPr bwMode="auto">
          <a:xfrm>
            <a:off x="5943600" y="2735263"/>
            <a:ext cx="418654"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13</a:t>
            </a:r>
            <a:endParaRPr lang="en-US" dirty="0">
              <a:solidFill>
                <a:srgbClr val="FF0000"/>
              </a:solidFill>
            </a:endParaRPr>
          </a:p>
        </p:txBody>
      </p:sp>
      <p:sp>
        <p:nvSpPr>
          <p:cNvPr id="20" name="TextBox 13"/>
          <p:cNvSpPr txBox="1">
            <a:spLocks noChangeArrowheads="1"/>
          </p:cNvSpPr>
          <p:nvPr/>
        </p:nvSpPr>
        <p:spPr bwMode="auto">
          <a:xfrm>
            <a:off x="990600" y="2735263"/>
            <a:ext cx="2743200" cy="830263"/>
          </a:xfrm>
          <a:prstGeom prst="rect">
            <a:avLst/>
          </a:prstGeom>
          <a:noFill/>
          <a:ln w="9525">
            <a:noFill/>
            <a:miter lim="800000"/>
            <a:headEnd/>
            <a:tailEnd/>
          </a:ln>
        </p:spPr>
        <p:txBody>
          <a:bodyPr>
            <a:prstTxWarp prst="textNoShape">
              <a:avLst/>
            </a:prstTxWarp>
            <a:spAutoFit/>
          </a:bodyPr>
          <a:lstStyle/>
          <a:p>
            <a:pPr algn="ctr"/>
            <a:r>
              <a:rPr lang="en-US" dirty="0">
                <a:solidFill>
                  <a:srgbClr val="FF0000"/>
                </a:solidFill>
              </a:rPr>
              <a:t>Years having more than 8 days</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4.gif"/>
          <p:cNvPicPr>
            <a:picLocks noGrp="1" noChangeAspect="1"/>
          </p:cNvPicPr>
          <p:nvPr>
            <p:ph idx="1"/>
          </p:nvPr>
        </p:nvPicPr>
        <p:blipFill>
          <a:blip r:embed="rId2"/>
          <a:srcRect l="-20833" r="-20833"/>
          <a:stretch>
            <a:fillRect/>
          </a:stretch>
        </p:blipFill>
        <p:spPr>
          <a:xfrm>
            <a:off x="-1905000" y="0"/>
            <a:ext cx="12954000" cy="6858000"/>
          </a:xfrm>
        </p:spPr>
      </p:pic>
      <p:sp>
        <p:nvSpPr>
          <p:cNvPr id="4" name="TextBox 3"/>
          <p:cNvSpPr txBox="1"/>
          <p:nvPr/>
        </p:nvSpPr>
        <p:spPr>
          <a:xfrm rot="20047249">
            <a:off x="2658533" y="4944533"/>
            <a:ext cx="1608667" cy="923330"/>
          </a:xfrm>
          <a:prstGeom prst="rect">
            <a:avLst/>
          </a:prstGeom>
          <a:solidFill>
            <a:schemeClr val="bg1"/>
          </a:solidFill>
          <a:ln w="57150" cap="flat" cmpd="sng" algn="ctr">
            <a:solidFill>
              <a:srgbClr val="FF0000"/>
            </a:solidFill>
            <a:prstDash val="solid"/>
            <a:round/>
            <a:headEnd type="none" w="med" len="med"/>
            <a:tailEnd type="none" w="med" len="med"/>
          </a:ln>
        </p:spPr>
        <p:txBody>
          <a:bodyPr wrap="square" rtlCol="0">
            <a:spAutoFit/>
          </a:bodyPr>
          <a:lstStyle/>
          <a:p>
            <a:r>
              <a:rPr lang="en-US" sz="5400" b="1" dirty="0" smtClean="0">
                <a:solidFill>
                  <a:srgbClr val="FF0000"/>
                </a:solidFill>
              </a:rPr>
              <a:t>2008</a:t>
            </a:r>
            <a:endParaRPr lang="en-US" sz="54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2"/>
          <p:cNvSpPr>
            <a:spLocks noGrp="1"/>
          </p:cNvSpPr>
          <p:nvPr>
            <p:ph idx="4294967295"/>
          </p:nvPr>
        </p:nvSpPr>
        <p:spPr>
          <a:xfrm>
            <a:off x="152400" y="2143514"/>
            <a:ext cx="8382000" cy="4714486"/>
          </a:xfrm>
        </p:spPr>
        <p:txBody>
          <a:bodyPr>
            <a:normAutofit/>
          </a:bodyPr>
          <a:lstStyle/>
          <a:p>
            <a:pPr eaLnBrk="1" hangingPunct="1">
              <a:buFont typeface="Arial" pitchFamily="-111" charset="0"/>
              <a:buNone/>
              <a:defRPr/>
            </a:pPr>
            <a:r>
              <a:rPr lang="en-US" sz="2000" b="1" dirty="0" smtClean="0">
                <a:solidFill>
                  <a:srgbClr val="0067AC"/>
                </a:solidFill>
                <a:ea typeface="ＭＳ Ｐゴシック" pitchFamily="58" charset="-128"/>
              </a:rPr>
              <a:t>Temperature rise</a:t>
            </a:r>
          </a:p>
          <a:p>
            <a:pPr eaLnBrk="1" hangingPunct="1">
              <a:buFont typeface="Arial" pitchFamily="-111" charset="0"/>
              <a:buNone/>
              <a:defRPr/>
            </a:pPr>
            <a:r>
              <a:rPr lang="en-US" sz="2000" b="1" dirty="0" smtClean="0">
                <a:solidFill>
                  <a:srgbClr val="0067AC"/>
                </a:solidFill>
                <a:ea typeface="ＭＳ Ｐゴシック" pitchFamily="58" charset="-128"/>
              </a:rPr>
              <a:t>Sea-level rise</a:t>
            </a:r>
          </a:p>
          <a:p>
            <a:pPr eaLnBrk="1" hangingPunct="1">
              <a:buFont typeface="Arial" pitchFamily="-111" charset="0"/>
              <a:buNone/>
              <a:defRPr/>
            </a:pPr>
            <a:r>
              <a:rPr lang="en-US" sz="2000" b="1" dirty="0" smtClean="0">
                <a:solidFill>
                  <a:srgbClr val="0067AC"/>
                </a:solidFill>
                <a:ea typeface="ＭＳ Ｐゴシック" pitchFamily="58" charset="-128"/>
              </a:rPr>
              <a:t>Increase in heavy downpours</a:t>
            </a:r>
          </a:p>
          <a:p>
            <a:pPr eaLnBrk="1" hangingPunct="1">
              <a:buFont typeface="Arial" pitchFamily="-111" charset="0"/>
              <a:buNone/>
              <a:defRPr/>
            </a:pPr>
            <a:r>
              <a:rPr lang="en-US" sz="2000" b="1" dirty="0" smtClean="0">
                <a:solidFill>
                  <a:srgbClr val="0067AC"/>
                </a:solidFill>
                <a:ea typeface="ＭＳ Ｐゴシック" pitchFamily="58" charset="-128"/>
              </a:rPr>
              <a:t>Rapidly retreating glaciers</a:t>
            </a:r>
          </a:p>
          <a:p>
            <a:pPr eaLnBrk="1" hangingPunct="1">
              <a:buFont typeface="Arial" pitchFamily="-111" charset="0"/>
              <a:buNone/>
              <a:defRPr/>
            </a:pPr>
            <a:r>
              <a:rPr lang="en-US" sz="2000" b="1" dirty="0" smtClean="0">
                <a:solidFill>
                  <a:srgbClr val="0067AC"/>
                </a:solidFill>
                <a:ea typeface="ＭＳ Ｐゴシック" pitchFamily="58" charset="-128"/>
              </a:rPr>
              <a:t>Thawing permafrost</a:t>
            </a:r>
          </a:p>
          <a:p>
            <a:pPr eaLnBrk="1" hangingPunct="1">
              <a:buFont typeface="Arial" pitchFamily="-111" charset="0"/>
              <a:buNone/>
              <a:defRPr/>
            </a:pPr>
            <a:r>
              <a:rPr lang="en-US" sz="2000" b="1" dirty="0" smtClean="0">
                <a:solidFill>
                  <a:srgbClr val="0067AC"/>
                </a:solidFill>
                <a:ea typeface="ＭＳ Ｐゴシック" pitchFamily="58" charset="-128"/>
              </a:rPr>
              <a:t>Lengthening growing</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season</a:t>
            </a:r>
          </a:p>
          <a:p>
            <a:pPr eaLnBrk="1" hangingPunct="1">
              <a:buFont typeface="Arial" pitchFamily="-111" charset="0"/>
              <a:buNone/>
              <a:defRPr/>
            </a:pPr>
            <a:r>
              <a:rPr lang="en-US" sz="2000" b="1" dirty="0" smtClean="0">
                <a:solidFill>
                  <a:srgbClr val="0067AC"/>
                </a:solidFill>
                <a:ea typeface="ＭＳ Ｐゴシック" pitchFamily="58" charset="-128"/>
              </a:rPr>
              <a:t>Lengthening ice-free season</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in the ocean and on lakes</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and rivers</a:t>
            </a:r>
          </a:p>
          <a:p>
            <a:pPr eaLnBrk="1" hangingPunct="1">
              <a:buFont typeface="Arial" pitchFamily="-111" charset="0"/>
              <a:buNone/>
              <a:defRPr/>
            </a:pPr>
            <a:r>
              <a:rPr lang="en-US" sz="2000" b="1" dirty="0" smtClean="0">
                <a:solidFill>
                  <a:srgbClr val="0067AC"/>
                </a:solidFill>
                <a:ea typeface="ＭＳ Ｐゴシック" pitchFamily="58" charset="-128"/>
              </a:rPr>
              <a:t>Earlier snowmelt</a:t>
            </a:r>
          </a:p>
          <a:p>
            <a:pPr eaLnBrk="1" hangingPunct="1">
              <a:buFont typeface="Arial" pitchFamily="-111" charset="0"/>
              <a:buNone/>
              <a:defRPr/>
            </a:pPr>
            <a:r>
              <a:rPr lang="en-US" sz="2000" b="1" dirty="0" smtClean="0">
                <a:solidFill>
                  <a:srgbClr val="0067AC"/>
                </a:solidFill>
                <a:ea typeface="ＭＳ Ｐゴシック" pitchFamily="58" charset="-128"/>
              </a:rPr>
              <a:t>Changes in river flows</a:t>
            </a:r>
          </a:p>
          <a:p>
            <a:pPr eaLnBrk="1" hangingPunct="1">
              <a:buFont typeface="Arial" pitchFamily="-111" charset="0"/>
              <a:buNone/>
              <a:defRPr/>
            </a:pPr>
            <a:r>
              <a:rPr lang="en-US" sz="2000" b="1" dirty="0" smtClean="0">
                <a:solidFill>
                  <a:srgbClr val="0067AC"/>
                </a:solidFill>
                <a:ea typeface="ＭＳ Ｐゴシック" pitchFamily="58" charset="-128"/>
              </a:rPr>
              <a:t>Plants blooming earlier; animals, birds and fish moving northward</a:t>
            </a:r>
          </a:p>
          <a:p>
            <a:pPr eaLnBrk="1" hangingPunct="1">
              <a:buFont typeface="Arial" pitchFamily="-111" charset="0"/>
              <a:buNone/>
              <a:defRPr/>
            </a:pPr>
            <a:endParaRPr lang="en-US" sz="2300" b="1" dirty="0" smtClean="0">
              <a:solidFill>
                <a:srgbClr val="DAF3FE"/>
              </a:solidFill>
              <a:ea typeface="ＭＳ Ｐゴシック" pitchFamily="58" charset="-128"/>
            </a:endParaRPr>
          </a:p>
        </p:txBody>
      </p:sp>
      <p:sp>
        <p:nvSpPr>
          <p:cNvPr id="23560" name="TextBox 6"/>
          <p:cNvSpPr txBox="1">
            <a:spLocks noChangeArrowheads="1"/>
          </p:cNvSpPr>
          <p:nvPr/>
        </p:nvSpPr>
        <p:spPr bwMode="auto">
          <a:xfrm>
            <a:off x="0" y="1065601"/>
            <a:ext cx="8991600" cy="1077913"/>
          </a:xfrm>
          <a:prstGeom prst="rect">
            <a:avLst/>
          </a:prstGeom>
          <a:noFill/>
          <a:ln w="9525">
            <a:noFill/>
            <a:miter lim="800000"/>
            <a:headEnd/>
            <a:tailEnd/>
          </a:ln>
        </p:spPr>
        <p:txBody>
          <a:bodyPr>
            <a:prstTxWarp prst="textNoShape">
              <a:avLst/>
            </a:prstTxWarp>
            <a:spAutoFit/>
          </a:bodyPr>
          <a:lstStyle/>
          <a:p>
            <a:pPr algn="ctr">
              <a:defRPr/>
            </a:pPr>
            <a:r>
              <a:rPr lang="en-US" sz="32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Climate changes are underway in the U.S. and are projected to grow</a:t>
            </a:r>
          </a:p>
        </p:txBody>
      </p:sp>
      <p:pic>
        <p:nvPicPr>
          <p:cNvPr id="11" name="Picture 2" descr="Increases-in-heavy-precip_PAGE-32.gif"/>
          <p:cNvPicPr>
            <a:picLocks noChangeAspect="1"/>
          </p:cNvPicPr>
          <p:nvPr/>
        </p:nvPicPr>
        <p:blipFill>
          <a:blip r:embed="rId3"/>
          <a:srcRect l="4576" t="3703" r="3030" b="2864"/>
          <a:stretch>
            <a:fillRect/>
          </a:stretch>
        </p:blipFill>
        <p:spPr bwMode="auto">
          <a:xfrm>
            <a:off x="4495800" y="2143514"/>
            <a:ext cx="4487863" cy="4094163"/>
          </a:xfrm>
          <a:prstGeom prst="rect">
            <a:avLst/>
          </a:prstGeom>
          <a:solidFill>
            <a:schemeClr val="bg1"/>
          </a:solidFill>
          <a:ln w="28575">
            <a:solidFill>
              <a:schemeClr val="tx2">
                <a:lumMod val="40000"/>
                <a:lumOff val="60000"/>
              </a:schemeClr>
            </a:solid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1151466"/>
          <a:ext cx="9144000" cy="57065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09098" y="1950432"/>
            <a:ext cx="1534870" cy="276999"/>
          </a:xfrm>
          <a:prstGeom prst="rect">
            <a:avLst/>
          </a:prstGeom>
          <a:noFill/>
        </p:spPr>
        <p:txBody>
          <a:bodyPr wrap="none" rtlCol="0">
            <a:spAutoFit/>
          </a:bodyPr>
          <a:lstStyle/>
          <a:p>
            <a:r>
              <a:rPr lang="en-US" sz="1200" dirty="0" smtClean="0">
                <a:solidFill>
                  <a:srgbClr val="708F24"/>
                </a:solidFill>
              </a:rPr>
              <a:t>2010 through Sept 27</a:t>
            </a:r>
            <a:endParaRPr lang="en-US" sz="1200" dirty="0">
              <a:solidFill>
                <a:srgbClr val="708F24"/>
              </a:solidFill>
            </a:endParaRPr>
          </a:p>
        </p:txBody>
      </p:sp>
      <p:sp>
        <p:nvSpPr>
          <p:cNvPr id="10" name="Straight Arrow Connector 9"/>
          <p:cNvSpPr/>
          <p:nvPr/>
        </p:nvSpPr>
        <p:spPr>
          <a:xfrm>
            <a:off x="7680468" y="2135993"/>
            <a:ext cx="511032" cy="15000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TextBox 10"/>
          <p:cNvSpPr txBox="1"/>
          <p:nvPr/>
        </p:nvSpPr>
        <p:spPr>
          <a:xfrm>
            <a:off x="510293" y="5796002"/>
            <a:ext cx="480307" cy="369332"/>
          </a:xfrm>
          <a:prstGeom prst="rect">
            <a:avLst/>
          </a:prstGeom>
          <a:noFill/>
        </p:spPr>
        <p:txBody>
          <a:bodyPr wrap="none" rtlCol="0">
            <a:spAutoFit/>
          </a:bodyPr>
          <a:lstStyle/>
          <a:p>
            <a:r>
              <a:rPr lang="en-US" b="1" dirty="0" smtClean="0">
                <a:solidFill>
                  <a:srgbClr val="FF0000"/>
                </a:solidFill>
              </a:rPr>
              <a:t>3.7</a:t>
            </a:r>
            <a:endParaRPr lang="en-US" b="1" dirty="0">
              <a:solidFill>
                <a:srgbClr val="FF0000"/>
              </a:solidFill>
            </a:endParaRPr>
          </a:p>
        </p:txBody>
      </p:sp>
      <p:sp>
        <p:nvSpPr>
          <p:cNvPr id="12" name="TextBox 11"/>
          <p:cNvSpPr txBox="1"/>
          <p:nvPr/>
        </p:nvSpPr>
        <p:spPr>
          <a:xfrm>
            <a:off x="8412779" y="5796002"/>
            <a:ext cx="480307" cy="369332"/>
          </a:xfrm>
          <a:prstGeom prst="rect">
            <a:avLst/>
          </a:prstGeom>
          <a:noFill/>
        </p:spPr>
        <p:txBody>
          <a:bodyPr wrap="none" rtlCol="0">
            <a:spAutoFit/>
          </a:bodyPr>
          <a:lstStyle/>
          <a:p>
            <a:r>
              <a:rPr lang="en-US" b="1" dirty="0" smtClean="0">
                <a:solidFill>
                  <a:srgbClr val="FF0000"/>
                </a:solidFill>
              </a:rPr>
              <a:t>5.2</a:t>
            </a:r>
            <a:endParaRPr lang="en-US" b="1" dirty="0">
              <a:solidFill>
                <a:srgbClr val="FF0000"/>
              </a:solidFill>
            </a:endParaRPr>
          </a:p>
        </p:txBody>
      </p:sp>
      <p:cxnSp>
        <p:nvCxnSpPr>
          <p:cNvPr id="13" name="Straight Arrow Connector 12"/>
          <p:cNvCxnSpPr>
            <a:stCxn id="11" idx="0"/>
          </p:cNvCxnSpPr>
          <p:nvPr/>
        </p:nvCxnSpPr>
        <p:spPr>
          <a:xfrm rot="5400000" flipH="1" flipV="1">
            <a:off x="495590" y="5300991"/>
            <a:ext cx="749869" cy="240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818685" y="4961753"/>
            <a:ext cx="1291735" cy="376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0616" y="5796003"/>
            <a:ext cx="1789852" cy="369332"/>
          </a:xfrm>
          <a:prstGeom prst="rect">
            <a:avLst/>
          </a:prstGeom>
          <a:noFill/>
        </p:spPr>
        <p:txBody>
          <a:bodyPr wrap="square" rtlCol="0">
            <a:spAutoFit/>
          </a:bodyPr>
          <a:lstStyle/>
          <a:p>
            <a:r>
              <a:rPr lang="en-US" b="1" dirty="0" smtClean="0">
                <a:solidFill>
                  <a:srgbClr val="FF0000"/>
                </a:solidFill>
              </a:rPr>
              <a:t>41% Increase</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1151466"/>
          <a:ext cx="9144000" cy="57065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3"/>
          <p:cNvSpPr txBox="1">
            <a:spLocks noChangeArrowheads="1"/>
          </p:cNvSpPr>
          <p:nvPr/>
        </p:nvSpPr>
        <p:spPr bwMode="auto">
          <a:xfrm>
            <a:off x="322878" y="1996598"/>
            <a:ext cx="4061707" cy="461665"/>
          </a:xfrm>
          <a:prstGeom prst="rect">
            <a:avLst/>
          </a:prstGeom>
          <a:noFill/>
          <a:ln w="9525">
            <a:noFill/>
            <a:miter lim="800000"/>
            <a:headEnd/>
            <a:tailEnd/>
          </a:ln>
        </p:spPr>
        <p:txBody>
          <a:bodyPr wrap="square">
            <a:prstTxWarp prst="textNoShape">
              <a:avLst/>
            </a:prstTxWarp>
            <a:spAutoFit/>
          </a:bodyPr>
          <a:lstStyle/>
          <a:p>
            <a:pPr algn="ctr"/>
            <a:r>
              <a:rPr lang="en-US" sz="2400" b="1" dirty="0">
                <a:solidFill>
                  <a:srgbClr val="FF0000"/>
                </a:solidFill>
              </a:rPr>
              <a:t>Years having more than 8 days</a:t>
            </a:r>
          </a:p>
        </p:txBody>
      </p:sp>
      <p:sp>
        <p:nvSpPr>
          <p:cNvPr id="4" name="Oval 3"/>
          <p:cNvSpPr/>
          <p:nvPr/>
        </p:nvSpPr>
        <p:spPr>
          <a:xfrm>
            <a:off x="1062568" y="2674286"/>
            <a:ext cx="1820333"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902200" y="1816100"/>
            <a:ext cx="3750733" cy="16383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79600" y="2750784"/>
            <a:ext cx="301660" cy="369332"/>
          </a:xfrm>
          <a:prstGeom prst="rect">
            <a:avLst/>
          </a:prstGeom>
          <a:noFill/>
        </p:spPr>
        <p:txBody>
          <a:bodyPr wrap="none" rtlCol="0">
            <a:spAutoFit/>
          </a:bodyPr>
          <a:lstStyle/>
          <a:p>
            <a:r>
              <a:rPr lang="en-US" b="1" dirty="0" smtClean="0">
                <a:solidFill>
                  <a:srgbClr val="FF0000"/>
                </a:solidFill>
              </a:rPr>
              <a:t>2</a:t>
            </a:r>
            <a:endParaRPr lang="en-US" b="1" dirty="0">
              <a:solidFill>
                <a:srgbClr val="FF0000"/>
              </a:solidFill>
            </a:endParaRPr>
          </a:p>
        </p:txBody>
      </p:sp>
      <p:sp>
        <p:nvSpPr>
          <p:cNvPr id="7" name="TextBox 6"/>
          <p:cNvSpPr txBox="1"/>
          <p:nvPr/>
        </p:nvSpPr>
        <p:spPr>
          <a:xfrm>
            <a:off x="6612466" y="2304954"/>
            <a:ext cx="301660" cy="369332"/>
          </a:xfrm>
          <a:prstGeom prst="rect">
            <a:avLst/>
          </a:prstGeom>
          <a:noFill/>
        </p:spPr>
        <p:txBody>
          <a:bodyPr wrap="none" rtlCol="0">
            <a:spAutoFit/>
          </a:bodyPr>
          <a:lstStyle/>
          <a:p>
            <a:r>
              <a:rPr lang="en-US" b="1" dirty="0" smtClean="0">
                <a:solidFill>
                  <a:srgbClr val="FF0000"/>
                </a:solidFill>
              </a:rPr>
              <a:t>7</a:t>
            </a:r>
            <a:endParaRPr lang="en-US" b="1" dirty="0">
              <a:solidFill>
                <a:srgbClr val="FF0000"/>
              </a:solidFill>
            </a:endParaRPr>
          </a:p>
        </p:txBody>
      </p:sp>
      <p:sp>
        <p:nvSpPr>
          <p:cNvPr id="8" name="TextBox 7"/>
          <p:cNvSpPr txBox="1"/>
          <p:nvPr/>
        </p:nvSpPr>
        <p:spPr>
          <a:xfrm>
            <a:off x="6209098" y="1950432"/>
            <a:ext cx="1534870" cy="276999"/>
          </a:xfrm>
          <a:prstGeom prst="rect">
            <a:avLst/>
          </a:prstGeom>
          <a:noFill/>
        </p:spPr>
        <p:txBody>
          <a:bodyPr wrap="none" rtlCol="0">
            <a:spAutoFit/>
          </a:bodyPr>
          <a:lstStyle/>
          <a:p>
            <a:r>
              <a:rPr lang="en-US" sz="1200" dirty="0" smtClean="0">
                <a:solidFill>
                  <a:srgbClr val="708F24"/>
                </a:solidFill>
              </a:rPr>
              <a:t>2010 through Sept 27</a:t>
            </a:r>
            <a:endParaRPr lang="en-US" sz="1200" dirty="0">
              <a:solidFill>
                <a:srgbClr val="708F24"/>
              </a:solidFill>
            </a:endParaRPr>
          </a:p>
        </p:txBody>
      </p:sp>
      <p:sp>
        <p:nvSpPr>
          <p:cNvPr id="10" name="Straight Arrow Connector 9"/>
          <p:cNvSpPr/>
          <p:nvPr/>
        </p:nvSpPr>
        <p:spPr>
          <a:xfrm>
            <a:off x="7680468" y="2135993"/>
            <a:ext cx="511032" cy="15000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TextBox 10"/>
          <p:cNvSpPr txBox="1"/>
          <p:nvPr/>
        </p:nvSpPr>
        <p:spPr>
          <a:xfrm>
            <a:off x="510293" y="5796002"/>
            <a:ext cx="480307" cy="369332"/>
          </a:xfrm>
          <a:prstGeom prst="rect">
            <a:avLst/>
          </a:prstGeom>
          <a:noFill/>
        </p:spPr>
        <p:txBody>
          <a:bodyPr wrap="none" rtlCol="0">
            <a:spAutoFit/>
          </a:bodyPr>
          <a:lstStyle/>
          <a:p>
            <a:r>
              <a:rPr lang="en-US" b="1" dirty="0" smtClean="0">
                <a:solidFill>
                  <a:srgbClr val="FF0000"/>
                </a:solidFill>
              </a:rPr>
              <a:t>3.7</a:t>
            </a:r>
            <a:endParaRPr lang="en-US" b="1" dirty="0">
              <a:solidFill>
                <a:srgbClr val="FF0000"/>
              </a:solidFill>
            </a:endParaRPr>
          </a:p>
        </p:txBody>
      </p:sp>
      <p:sp>
        <p:nvSpPr>
          <p:cNvPr id="12" name="TextBox 11"/>
          <p:cNvSpPr txBox="1"/>
          <p:nvPr/>
        </p:nvSpPr>
        <p:spPr>
          <a:xfrm>
            <a:off x="8412779" y="5796002"/>
            <a:ext cx="480307" cy="369332"/>
          </a:xfrm>
          <a:prstGeom prst="rect">
            <a:avLst/>
          </a:prstGeom>
          <a:noFill/>
        </p:spPr>
        <p:txBody>
          <a:bodyPr wrap="none" rtlCol="0">
            <a:spAutoFit/>
          </a:bodyPr>
          <a:lstStyle/>
          <a:p>
            <a:r>
              <a:rPr lang="en-US" b="1" dirty="0" smtClean="0">
                <a:solidFill>
                  <a:srgbClr val="FF0000"/>
                </a:solidFill>
              </a:rPr>
              <a:t>5.2</a:t>
            </a:r>
            <a:endParaRPr lang="en-US" b="1" dirty="0">
              <a:solidFill>
                <a:srgbClr val="FF0000"/>
              </a:solidFill>
            </a:endParaRPr>
          </a:p>
        </p:txBody>
      </p:sp>
      <p:cxnSp>
        <p:nvCxnSpPr>
          <p:cNvPr id="13" name="Straight Arrow Connector 12"/>
          <p:cNvCxnSpPr>
            <a:stCxn id="11" idx="0"/>
          </p:cNvCxnSpPr>
          <p:nvPr/>
        </p:nvCxnSpPr>
        <p:spPr>
          <a:xfrm rot="5400000" flipH="1" flipV="1">
            <a:off x="495590" y="5300991"/>
            <a:ext cx="749869" cy="240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818685" y="4961753"/>
            <a:ext cx="1291735" cy="376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0616" y="5796003"/>
            <a:ext cx="1789852" cy="369332"/>
          </a:xfrm>
          <a:prstGeom prst="rect">
            <a:avLst/>
          </a:prstGeom>
          <a:noFill/>
        </p:spPr>
        <p:txBody>
          <a:bodyPr wrap="square" rtlCol="0">
            <a:spAutoFit/>
          </a:bodyPr>
          <a:lstStyle/>
          <a:p>
            <a:r>
              <a:rPr lang="en-US" b="1" dirty="0" smtClean="0">
                <a:solidFill>
                  <a:srgbClr val="FF0000"/>
                </a:solidFill>
              </a:rPr>
              <a:t>41% Increase</a:t>
            </a:r>
            <a:endParaRPr lang="en-US" b="1" dirty="0">
              <a:solidFill>
                <a:srgbClr val="FF0000"/>
              </a:solidFill>
            </a:endParaRPr>
          </a:p>
        </p:txBody>
      </p:sp>
      <p:sp>
        <p:nvSpPr>
          <p:cNvPr id="21" name="TextBox 20"/>
          <p:cNvSpPr txBox="1"/>
          <p:nvPr/>
        </p:nvSpPr>
        <p:spPr>
          <a:xfrm rot="21247943">
            <a:off x="3121288" y="2566119"/>
            <a:ext cx="1556836" cy="369332"/>
          </a:xfrm>
          <a:prstGeom prst="rect">
            <a:avLst/>
          </a:prstGeom>
          <a:noFill/>
        </p:spPr>
        <p:txBody>
          <a:bodyPr wrap="none" rtlCol="0">
            <a:spAutoFit/>
          </a:bodyPr>
          <a:lstStyle/>
          <a:p>
            <a:r>
              <a:rPr lang="en-US" b="1" dirty="0" smtClean="0">
                <a:solidFill>
                  <a:srgbClr val="FF0000"/>
                </a:solidFill>
              </a:rPr>
              <a:t>350% Increase</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A_total_avg_fall_precip_1970.gif"/>
          <p:cNvPicPr>
            <a:picLocks noChangeAspect="1"/>
          </p:cNvPicPr>
          <p:nvPr/>
        </p:nvPicPr>
        <p:blipFill>
          <a:blip r:embed="rId2"/>
          <a:stretch>
            <a:fillRect/>
          </a:stretch>
        </p:blipFill>
        <p:spPr>
          <a:xfrm>
            <a:off x="4622800" y="1811544"/>
            <a:ext cx="4521200" cy="2130566"/>
          </a:xfrm>
          <a:prstGeom prst="rect">
            <a:avLst/>
          </a:prstGeom>
        </p:spPr>
      </p:pic>
      <p:pic>
        <p:nvPicPr>
          <p:cNvPr id="3" name="Picture 2" descr="IA_total_avg_spring_precip_1970.gif"/>
          <p:cNvPicPr>
            <a:picLocks noChangeAspect="1"/>
          </p:cNvPicPr>
          <p:nvPr/>
        </p:nvPicPr>
        <p:blipFill>
          <a:blip r:embed="rId3"/>
          <a:stretch>
            <a:fillRect/>
          </a:stretch>
        </p:blipFill>
        <p:spPr>
          <a:xfrm>
            <a:off x="0" y="1811544"/>
            <a:ext cx="4615106" cy="2130566"/>
          </a:xfrm>
          <a:prstGeom prst="rect">
            <a:avLst/>
          </a:prstGeom>
        </p:spPr>
      </p:pic>
      <p:pic>
        <p:nvPicPr>
          <p:cNvPr id="4" name="Picture 3" descr="IA_total_avg_summer_precip_1970.gif"/>
          <p:cNvPicPr>
            <a:picLocks noChangeAspect="1"/>
          </p:cNvPicPr>
          <p:nvPr/>
        </p:nvPicPr>
        <p:blipFill>
          <a:blip r:embed="rId4"/>
          <a:stretch>
            <a:fillRect/>
          </a:stretch>
        </p:blipFill>
        <p:spPr>
          <a:xfrm>
            <a:off x="0" y="4680774"/>
            <a:ext cx="4615106" cy="2177226"/>
          </a:xfrm>
          <a:prstGeom prst="rect">
            <a:avLst/>
          </a:prstGeom>
        </p:spPr>
      </p:pic>
      <p:pic>
        <p:nvPicPr>
          <p:cNvPr id="5" name="Picture 4" descr="IA_total_avg_winter_precip_1970.gif"/>
          <p:cNvPicPr>
            <a:picLocks noChangeAspect="1"/>
          </p:cNvPicPr>
          <p:nvPr/>
        </p:nvPicPr>
        <p:blipFill>
          <a:blip r:embed="rId5"/>
          <a:stretch>
            <a:fillRect/>
          </a:stretch>
        </p:blipFill>
        <p:spPr>
          <a:xfrm>
            <a:off x="4615106" y="4680774"/>
            <a:ext cx="4521200" cy="2177226"/>
          </a:xfrm>
          <a:prstGeom prst="rect">
            <a:avLst/>
          </a:prstGeom>
        </p:spPr>
      </p:pic>
      <p:sp>
        <p:nvSpPr>
          <p:cNvPr id="6" name="TextBox 5"/>
          <p:cNvSpPr txBox="1"/>
          <p:nvPr/>
        </p:nvSpPr>
        <p:spPr>
          <a:xfrm>
            <a:off x="909399" y="3942110"/>
            <a:ext cx="3606801" cy="369332"/>
          </a:xfrm>
          <a:prstGeom prst="rect">
            <a:avLst/>
          </a:prstGeom>
          <a:noFill/>
        </p:spPr>
        <p:txBody>
          <a:bodyPr wrap="square" rtlCol="0">
            <a:spAutoFit/>
          </a:bodyPr>
          <a:lstStyle/>
          <a:p>
            <a:r>
              <a:rPr lang="en-US" b="1" dirty="0" smtClean="0">
                <a:solidFill>
                  <a:srgbClr val="FF0000"/>
                </a:solidFill>
              </a:rPr>
              <a:t>21.2 =&gt; 25.3 inches (</a:t>
            </a:r>
            <a:r>
              <a:rPr lang="en-US" b="1" dirty="0" smtClean="0">
                <a:solidFill>
                  <a:srgbClr val="3C4DE1"/>
                </a:solidFill>
              </a:rPr>
              <a:t>19% increase</a:t>
            </a:r>
            <a:r>
              <a:rPr lang="en-US" b="1" dirty="0" smtClean="0">
                <a:solidFill>
                  <a:srgbClr val="FF0000"/>
                </a:solidFill>
              </a:rPr>
              <a:t>)</a:t>
            </a:r>
            <a:endParaRPr lang="en-US" b="1" dirty="0">
              <a:solidFill>
                <a:srgbClr val="FF0000"/>
              </a:solidFill>
            </a:endParaRPr>
          </a:p>
        </p:txBody>
      </p:sp>
      <p:sp>
        <p:nvSpPr>
          <p:cNvPr id="7" name="TextBox 6"/>
          <p:cNvSpPr txBox="1"/>
          <p:nvPr/>
        </p:nvSpPr>
        <p:spPr>
          <a:xfrm>
            <a:off x="5058066" y="3942110"/>
            <a:ext cx="3606801" cy="369332"/>
          </a:xfrm>
          <a:prstGeom prst="rect">
            <a:avLst/>
          </a:prstGeom>
          <a:noFill/>
        </p:spPr>
        <p:txBody>
          <a:bodyPr wrap="square" rtlCol="0">
            <a:spAutoFit/>
          </a:bodyPr>
          <a:lstStyle/>
          <a:p>
            <a:r>
              <a:rPr lang="en-US" b="1" dirty="0" smtClean="0">
                <a:solidFill>
                  <a:srgbClr val="FF0000"/>
                </a:solidFill>
              </a:rPr>
              <a:t>12.1 =&gt; 10.5 inches (</a:t>
            </a:r>
            <a:r>
              <a:rPr lang="en-US" b="1" dirty="0" smtClean="0">
                <a:solidFill>
                  <a:srgbClr val="843400"/>
                </a:solidFill>
              </a:rPr>
              <a:t>13% decrease</a:t>
            </a:r>
            <a:r>
              <a:rPr lang="en-US" b="1" dirty="0" smtClean="0">
                <a:solidFill>
                  <a:srgbClr val="FF0000"/>
                </a:solidFill>
              </a:rPr>
              <a:t>)</a:t>
            </a:r>
            <a:endParaRPr lang="en-US" b="1" dirty="0">
              <a:solidFill>
                <a:srgbClr val="FF0000"/>
              </a:solidFill>
            </a:endParaRPr>
          </a:p>
        </p:txBody>
      </p:sp>
      <p:sp>
        <p:nvSpPr>
          <p:cNvPr id="8" name="TextBox 7"/>
          <p:cNvSpPr txBox="1"/>
          <p:nvPr/>
        </p:nvSpPr>
        <p:spPr>
          <a:xfrm>
            <a:off x="909400" y="1125696"/>
            <a:ext cx="7472600" cy="523220"/>
          </a:xfrm>
          <a:prstGeom prst="rect">
            <a:avLst/>
          </a:prstGeom>
          <a:noFill/>
        </p:spPr>
        <p:txBody>
          <a:bodyPr wrap="square" rtlCol="0">
            <a:spAutoFit/>
          </a:bodyPr>
          <a:lstStyle/>
          <a:p>
            <a:r>
              <a:rPr lang="en-US" sz="2800" b="1" dirty="0" smtClean="0">
                <a:solidFill>
                  <a:srgbClr val="0067AC"/>
                </a:solidFill>
              </a:rPr>
              <a:t>Amplification of the Seasonality of Precipitation</a:t>
            </a:r>
            <a:endParaRPr lang="en-US" sz="2800" b="1" dirty="0">
              <a:solidFill>
                <a:srgbClr val="0067AC"/>
              </a:solidFill>
            </a:endParaRPr>
          </a:p>
        </p:txBody>
      </p:sp>
      <p:sp>
        <p:nvSpPr>
          <p:cNvPr id="9" name="TextBox 8"/>
          <p:cNvSpPr txBox="1"/>
          <p:nvPr/>
        </p:nvSpPr>
        <p:spPr>
          <a:xfrm>
            <a:off x="0" y="1784439"/>
            <a:ext cx="909399" cy="338554"/>
          </a:xfrm>
          <a:prstGeom prst="rect">
            <a:avLst/>
          </a:prstGeom>
          <a:noFill/>
        </p:spPr>
        <p:txBody>
          <a:bodyPr wrap="square" rtlCol="0">
            <a:spAutoFit/>
          </a:bodyPr>
          <a:lstStyle/>
          <a:p>
            <a:r>
              <a:rPr lang="en-US" sz="1600" b="1" dirty="0" smtClean="0">
                <a:solidFill>
                  <a:srgbClr val="0067AC"/>
                </a:solidFill>
              </a:rPr>
              <a:t>Spring</a:t>
            </a:r>
            <a:endParaRPr lang="en-US" sz="1600" b="1" dirty="0">
              <a:solidFill>
                <a:srgbClr val="0067AC"/>
              </a:solidFill>
            </a:endParaRPr>
          </a:p>
        </p:txBody>
      </p:sp>
      <p:sp>
        <p:nvSpPr>
          <p:cNvPr id="10" name="TextBox 9"/>
          <p:cNvSpPr txBox="1"/>
          <p:nvPr/>
        </p:nvSpPr>
        <p:spPr>
          <a:xfrm>
            <a:off x="4622800" y="4511497"/>
            <a:ext cx="909399" cy="338554"/>
          </a:xfrm>
          <a:prstGeom prst="rect">
            <a:avLst/>
          </a:prstGeom>
          <a:noFill/>
        </p:spPr>
        <p:txBody>
          <a:bodyPr wrap="square" rtlCol="0">
            <a:spAutoFit/>
          </a:bodyPr>
          <a:lstStyle/>
          <a:p>
            <a:r>
              <a:rPr lang="en-US" sz="1600" b="1" dirty="0" smtClean="0">
                <a:solidFill>
                  <a:srgbClr val="0067AC"/>
                </a:solidFill>
              </a:rPr>
              <a:t>Winter</a:t>
            </a:r>
            <a:endParaRPr lang="en-US" sz="1600" b="1" dirty="0">
              <a:solidFill>
                <a:srgbClr val="0067AC"/>
              </a:solidFill>
            </a:endParaRPr>
          </a:p>
        </p:txBody>
      </p:sp>
      <p:sp>
        <p:nvSpPr>
          <p:cNvPr id="11" name="TextBox 10"/>
          <p:cNvSpPr txBox="1"/>
          <p:nvPr/>
        </p:nvSpPr>
        <p:spPr>
          <a:xfrm>
            <a:off x="0" y="4511497"/>
            <a:ext cx="909399" cy="338554"/>
          </a:xfrm>
          <a:prstGeom prst="rect">
            <a:avLst/>
          </a:prstGeom>
          <a:noFill/>
        </p:spPr>
        <p:txBody>
          <a:bodyPr wrap="square" rtlCol="0">
            <a:spAutoFit/>
          </a:bodyPr>
          <a:lstStyle/>
          <a:p>
            <a:r>
              <a:rPr lang="en-US" sz="1600" b="1" dirty="0" smtClean="0">
                <a:solidFill>
                  <a:srgbClr val="0067AC"/>
                </a:solidFill>
              </a:rPr>
              <a:t>Summer</a:t>
            </a:r>
            <a:endParaRPr lang="en-US" sz="1600" b="1" dirty="0">
              <a:solidFill>
                <a:srgbClr val="0067AC"/>
              </a:solidFill>
            </a:endParaRPr>
          </a:p>
        </p:txBody>
      </p:sp>
      <p:sp>
        <p:nvSpPr>
          <p:cNvPr id="12" name="TextBox 11"/>
          <p:cNvSpPr txBox="1"/>
          <p:nvPr/>
        </p:nvSpPr>
        <p:spPr>
          <a:xfrm>
            <a:off x="4516200" y="1784439"/>
            <a:ext cx="909399" cy="338554"/>
          </a:xfrm>
          <a:prstGeom prst="rect">
            <a:avLst/>
          </a:prstGeom>
          <a:noFill/>
        </p:spPr>
        <p:txBody>
          <a:bodyPr wrap="square" rtlCol="0">
            <a:spAutoFit/>
          </a:bodyPr>
          <a:lstStyle/>
          <a:p>
            <a:r>
              <a:rPr lang="en-US" sz="1600" b="1" dirty="0" smtClean="0">
                <a:solidFill>
                  <a:srgbClr val="0067AC"/>
                </a:solidFill>
              </a:rPr>
              <a:t>Fall</a:t>
            </a:r>
            <a:endParaRPr lang="en-US" sz="1600" b="1" dirty="0">
              <a:solidFill>
                <a:srgbClr val="0067AC"/>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rm Tracks MCCs - 2.tiff"/>
          <p:cNvPicPr>
            <a:picLocks noChangeAspect="1"/>
          </p:cNvPicPr>
          <p:nvPr/>
        </p:nvPicPr>
        <p:blipFill>
          <a:blip r:embed="rId2"/>
          <a:stretch>
            <a:fillRect/>
          </a:stretch>
        </p:blipFill>
        <p:spPr>
          <a:xfrm>
            <a:off x="0" y="1161143"/>
            <a:ext cx="9000417" cy="5696857"/>
          </a:xfrm>
          <a:prstGeom prst="rect">
            <a:avLst/>
          </a:prstGeom>
        </p:spPr>
      </p:pic>
      <p:sp>
        <p:nvSpPr>
          <p:cNvPr id="3" name="TextBox 2"/>
          <p:cNvSpPr txBox="1"/>
          <p:nvPr/>
        </p:nvSpPr>
        <p:spPr>
          <a:xfrm>
            <a:off x="3501571" y="3574143"/>
            <a:ext cx="1045103" cy="369332"/>
          </a:xfrm>
          <a:prstGeom prst="rect">
            <a:avLst/>
          </a:prstGeom>
          <a:solidFill>
            <a:schemeClr val="bg1"/>
          </a:solidFill>
        </p:spPr>
        <p:txBody>
          <a:bodyPr wrap="none" rtlCol="0">
            <a:spAutoFit/>
          </a:bodyPr>
          <a:lstStyle/>
          <a:p>
            <a:r>
              <a:rPr lang="en-US" dirty="0" smtClean="0">
                <a:solidFill>
                  <a:srgbClr val="FF0000"/>
                </a:solidFill>
              </a:rPr>
              <a:t>Mar-May</a:t>
            </a:r>
            <a:endParaRPr lang="en-US" dirty="0">
              <a:solidFill>
                <a:srgbClr val="FF0000"/>
              </a:solidFill>
            </a:endParaRPr>
          </a:p>
        </p:txBody>
      </p:sp>
      <p:sp>
        <p:nvSpPr>
          <p:cNvPr id="4" name="TextBox 3"/>
          <p:cNvSpPr txBox="1"/>
          <p:nvPr/>
        </p:nvSpPr>
        <p:spPr>
          <a:xfrm>
            <a:off x="8253744" y="3574143"/>
            <a:ext cx="615673" cy="369332"/>
          </a:xfrm>
          <a:prstGeom prst="rect">
            <a:avLst/>
          </a:prstGeom>
          <a:solidFill>
            <a:schemeClr val="bg1"/>
          </a:solidFill>
        </p:spPr>
        <p:txBody>
          <a:bodyPr wrap="square" rtlCol="0">
            <a:spAutoFit/>
          </a:bodyPr>
          <a:lstStyle/>
          <a:p>
            <a:r>
              <a:rPr lang="en-US" dirty="0" smtClean="0">
                <a:solidFill>
                  <a:srgbClr val="FF0000"/>
                </a:solidFill>
              </a:rPr>
              <a:t>June</a:t>
            </a:r>
            <a:endParaRPr lang="en-US" dirty="0">
              <a:solidFill>
                <a:srgbClr val="FF0000"/>
              </a:solidFill>
            </a:endParaRPr>
          </a:p>
        </p:txBody>
      </p:sp>
      <p:sp>
        <p:nvSpPr>
          <p:cNvPr id="5" name="TextBox 4"/>
          <p:cNvSpPr txBox="1"/>
          <p:nvPr/>
        </p:nvSpPr>
        <p:spPr>
          <a:xfrm>
            <a:off x="3552319" y="6401191"/>
            <a:ext cx="537001" cy="369332"/>
          </a:xfrm>
          <a:prstGeom prst="rect">
            <a:avLst/>
          </a:prstGeom>
          <a:solidFill>
            <a:schemeClr val="bg1"/>
          </a:solidFill>
        </p:spPr>
        <p:txBody>
          <a:bodyPr wrap="none" rtlCol="0">
            <a:spAutoFit/>
          </a:bodyPr>
          <a:lstStyle/>
          <a:p>
            <a:r>
              <a:rPr lang="en-US" dirty="0" smtClean="0">
                <a:solidFill>
                  <a:srgbClr val="FF0000"/>
                </a:solidFill>
              </a:rPr>
              <a:t>July</a:t>
            </a:r>
            <a:endParaRPr lang="en-US" dirty="0">
              <a:solidFill>
                <a:srgbClr val="FF0000"/>
              </a:solidFill>
            </a:endParaRPr>
          </a:p>
        </p:txBody>
      </p:sp>
      <p:sp>
        <p:nvSpPr>
          <p:cNvPr id="6" name="TextBox 5"/>
          <p:cNvSpPr txBox="1"/>
          <p:nvPr/>
        </p:nvSpPr>
        <p:spPr>
          <a:xfrm>
            <a:off x="7908397" y="6401191"/>
            <a:ext cx="961020" cy="369332"/>
          </a:xfrm>
          <a:prstGeom prst="rect">
            <a:avLst/>
          </a:prstGeom>
          <a:solidFill>
            <a:schemeClr val="bg1"/>
          </a:solidFill>
        </p:spPr>
        <p:txBody>
          <a:bodyPr wrap="none" rtlCol="0">
            <a:spAutoFit/>
          </a:bodyPr>
          <a:lstStyle/>
          <a:p>
            <a:r>
              <a:rPr lang="en-US" dirty="0" smtClean="0">
                <a:solidFill>
                  <a:srgbClr val="FF0000"/>
                </a:solidFill>
              </a:rPr>
              <a:t>Aug-Sep</a:t>
            </a:r>
            <a:endParaRPr lang="en-US" dirty="0">
              <a:solidFill>
                <a:srgbClr val="FF0000"/>
              </a:solidFill>
            </a:endParaRPr>
          </a:p>
        </p:txBody>
      </p:sp>
      <p:cxnSp>
        <p:nvCxnSpPr>
          <p:cNvPr id="8" name="Straight Arrow Connector 7"/>
          <p:cNvCxnSpPr/>
          <p:nvPr/>
        </p:nvCxnSpPr>
        <p:spPr>
          <a:xfrm flipV="1">
            <a:off x="880533" y="2708727"/>
            <a:ext cx="1202267" cy="814009"/>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H="1">
            <a:off x="1876525" y="2420510"/>
            <a:ext cx="980700" cy="6806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723466" y="2708727"/>
            <a:ext cx="1896534" cy="152401"/>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22400" y="5046738"/>
            <a:ext cx="1507067" cy="524329"/>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112933" y="5308902"/>
            <a:ext cx="1507067" cy="524329"/>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1932794" y="5196744"/>
            <a:ext cx="980700" cy="6806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6399839" y="2420509"/>
            <a:ext cx="980700" cy="6806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6399839" y="5230723"/>
            <a:ext cx="980700" cy="6806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98295" y="2639834"/>
            <a:ext cx="1390124" cy="369332"/>
          </a:xfrm>
          <a:prstGeom prst="rect">
            <a:avLst/>
          </a:prstGeom>
          <a:noFill/>
        </p:spPr>
        <p:txBody>
          <a:bodyPr wrap="none" rtlCol="0">
            <a:spAutoFit/>
          </a:bodyPr>
          <a:lstStyle/>
          <a:p>
            <a:r>
              <a:rPr lang="en-US" b="1" dirty="0" smtClean="0">
                <a:solidFill>
                  <a:srgbClr val="FF0000"/>
                </a:solidFill>
              </a:rPr>
              <a:t>Storm tracks</a:t>
            </a:r>
            <a:endParaRPr lang="en-US" b="1" dirty="0">
              <a:solidFill>
                <a:srgbClr val="FF0000"/>
              </a:solidFill>
            </a:endParaRPr>
          </a:p>
        </p:txBody>
      </p:sp>
      <p:sp>
        <p:nvSpPr>
          <p:cNvPr id="20" name="TextBox 19"/>
          <p:cNvSpPr txBox="1"/>
          <p:nvPr/>
        </p:nvSpPr>
        <p:spPr>
          <a:xfrm>
            <a:off x="2786402" y="2824500"/>
            <a:ext cx="765917" cy="369332"/>
          </a:xfrm>
          <a:prstGeom prst="rect">
            <a:avLst/>
          </a:prstGeom>
          <a:noFill/>
        </p:spPr>
        <p:txBody>
          <a:bodyPr wrap="none" rtlCol="0">
            <a:spAutoFit/>
          </a:bodyPr>
          <a:lstStyle/>
          <a:p>
            <a:r>
              <a:rPr lang="en-US" b="1" dirty="0" smtClean="0">
                <a:solidFill>
                  <a:srgbClr val="0067AC"/>
                </a:solidFill>
              </a:rPr>
              <a:t>Rivers</a:t>
            </a:r>
            <a:endParaRPr lang="en-US" b="1" dirty="0">
              <a:solidFill>
                <a:srgbClr val="0067AC"/>
              </a:solidFill>
            </a:endParaRPr>
          </a:p>
        </p:txBody>
      </p:sp>
      <p:sp>
        <p:nvSpPr>
          <p:cNvPr id="22" name="Oval 21"/>
          <p:cNvSpPr/>
          <p:nvPr/>
        </p:nvSpPr>
        <p:spPr>
          <a:xfrm rot="3277704">
            <a:off x="1857762" y="2395396"/>
            <a:ext cx="801519" cy="403786"/>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80529" y="1968966"/>
            <a:ext cx="1693530" cy="369332"/>
          </a:xfrm>
          <a:prstGeom prst="rect">
            <a:avLst/>
          </a:prstGeom>
          <a:noFill/>
        </p:spPr>
        <p:txBody>
          <a:bodyPr wrap="none" rtlCol="0">
            <a:spAutoFit/>
          </a:bodyPr>
          <a:lstStyle/>
          <a:p>
            <a:r>
              <a:rPr lang="en-US" b="1" dirty="0" smtClean="0">
                <a:solidFill>
                  <a:srgbClr val="0067AC"/>
                </a:solidFill>
              </a:rPr>
              <a:t>Drainage basins</a:t>
            </a:r>
            <a:endParaRPr lang="en-US" b="1" dirty="0">
              <a:solidFill>
                <a:srgbClr val="0067AC"/>
              </a:solidFill>
            </a:endParaRPr>
          </a:p>
        </p:txBody>
      </p:sp>
      <p:sp>
        <p:nvSpPr>
          <p:cNvPr id="24" name="Oval 23"/>
          <p:cNvSpPr/>
          <p:nvPr/>
        </p:nvSpPr>
        <p:spPr>
          <a:xfrm rot="3277704">
            <a:off x="6361188" y="5187682"/>
            <a:ext cx="801519" cy="403786"/>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3277704">
            <a:off x="1909843" y="5187683"/>
            <a:ext cx="801519" cy="403786"/>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3277704">
            <a:off x="6361188" y="2363615"/>
            <a:ext cx="801519" cy="403786"/>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576.JPG"/>
          <p:cNvPicPr>
            <a:picLocks noChangeAspect="1"/>
          </p:cNvPicPr>
          <p:nvPr/>
        </p:nvPicPr>
        <p:blipFill>
          <a:blip r:embed="rId2"/>
          <a:stretch>
            <a:fillRect/>
          </a:stretch>
        </p:blipFill>
        <p:spPr>
          <a:xfrm>
            <a:off x="0" y="1151468"/>
            <a:ext cx="9144000" cy="5706531"/>
          </a:xfrm>
          <a:prstGeom prst="rect">
            <a:avLst/>
          </a:prstGeom>
        </p:spPr>
      </p:pic>
      <p:sp>
        <p:nvSpPr>
          <p:cNvPr id="3" name="TextBox 2"/>
          <p:cNvSpPr txBox="1"/>
          <p:nvPr/>
        </p:nvSpPr>
        <p:spPr>
          <a:xfrm rot="20047249">
            <a:off x="120843" y="5629894"/>
            <a:ext cx="1608667" cy="923330"/>
          </a:xfrm>
          <a:prstGeom prst="rect">
            <a:avLst/>
          </a:prstGeom>
          <a:solidFill>
            <a:schemeClr val="bg1"/>
          </a:solidFill>
          <a:ln w="57150" cap="flat" cmpd="sng" algn="ctr">
            <a:solidFill>
              <a:srgbClr val="FF0000"/>
            </a:solidFill>
            <a:prstDash val="solid"/>
            <a:round/>
            <a:headEnd type="none" w="med" len="med"/>
            <a:tailEnd type="none" w="med" len="med"/>
          </a:ln>
        </p:spPr>
        <p:txBody>
          <a:bodyPr wrap="square" rtlCol="0">
            <a:spAutoFit/>
          </a:bodyPr>
          <a:lstStyle/>
          <a:p>
            <a:r>
              <a:rPr lang="en-US" sz="5400" b="1" dirty="0" smtClean="0">
                <a:solidFill>
                  <a:srgbClr val="FF0000"/>
                </a:solidFill>
              </a:rPr>
              <a:t>2010</a:t>
            </a:r>
            <a:endParaRPr lang="en-US" sz="54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558.JPG"/>
          <p:cNvPicPr>
            <a:picLocks noChangeAspect="1"/>
          </p:cNvPicPr>
          <p:nvPr/>
        </p:nvPicPr>
        <p:blipFill>
          <a:blip r:embed="rId2"/>
          <a:stretch>
            <a:fillRect/>
          </a:stretch>
        </p:blipFill>
        <p:spPr>
          <a:xfrm>
            <a:off x="0" y="1151468"/>
            <a:ext cx="9144000" cy="570653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2400"/>
            <a:ext cx="8229600" cy="931862"/>
          </a:xfrm>
        </p:spPr>
        <p:txBody>
          <a:bodyPr>
            <a:normAutofit fontScale="90000"/>
          </a:bodyPr>
          <a:lstStyle/>
          <a:p>
            <a:pPr algn="ctr"/>
            <a:r>
              <a:rPr lang="en-US" dirty="0" smtClean="0"/>
              <a:t>Why Small Changes in Rainfall Produce Much More Flooding</a:t>
            </a:r>
            <a:endParaRPr lang="en-US" dirty="0"/>
          </a:p>
        </p:txBody>
      </p:sp>
      <p:sp>
        <p:nvSpPr>
          <p:cNvPr id="3" name="Content Placeholder 2"/>
          <p:cNvSpPr>
            <a:spLocks noGrp="1"/>
          </p:cNvSpPr>
          <p:nvPr>
            <p:ph idx="1"/>
          </p:nvPr>
        </p:nvSpPr>
        <p:spPr>
          <a:xfrm>
            <a:off x="457200" y="2573363"/>
            <a:ext cx="8229600" cy="3915305"/>
          </a:xfrm>
        </p:spPr>
        <p:txBody>
          <a:bodyPr>
            <a:normAutofit fontScale="85000" lnSpcReduction="10000"/>
          </a:bodyPr>
          <a:lstStyle/>
          <a:p>
            <a:pPr>
              <a:buFont typeface="Wingdings" charset="2"/>
              <a:buChar char="u"/>
            </a:pPr>
            <a:r>
              <a:rPr lang="en-US" dirty="0" smtClean="0">
                <a:solidFill>
                  <a:srgbClr val="0067AC"/>
                </a:solidFill>
              </a:rPr>
              <a:t>13% increase in atmospheric moisture in June-July-August</a:t>
            </a:r>
          </a:p>
          <a:p>
            <a:pPr>
              <a:buFont typeface="Wingdings" charset="2"/>
              <a:buChar char="u"/>
            </a:pPr>
            <a:r>
              <a:rPr lang="en-US" dirty="0" smtClean="0">
                <a:solidFill>
                  <a:srgbClr val="0067AC"/>
                </a:solidFill>
              </a:rPr>
              <a:t>~8% increase in average precipitation in Iowa since 1970</a:t>
            </a:r>
          </a:p>
          <a:p>
            <a:pPr>
              <a:buFont typeface="Wingdings" charset="2"/>
              <a:buChar char="u"/>
            </a:pPr>
            <a:r>
              <a:rPr lang="en-US" dirty="0" smtClean="0">
                <a:solidFill>
                  <a:srgbClr val="0067AC"/>
                </a:solidFill>
              </a:rPr>
              <a:t>~3 to 7-fold increase in high-precipitation events over the last century, mostly in June-July-August, that lead to runoff</a:t>
            </a:r>
          </a:p>
          <a:p>
            <a:pPr>
              <a:buFont typeface="Wingdings" charset="2"/>
              <a:buChar char="u"/>
            </a:pPr>
            <a:r>
              <a:rPr lang="en-US" dirty="0" smtClean="0">
                <a:solidFill>
                  <a:srgbClr val="0067AC"/>
                </a:solidFill>
              </a:rPr>
              <a:t>Amplified seasonal cycle</a:t>
            </a:r>
          </a:p>
          <a:p>
            <a:pPr>
              <a:buFont typeface="Wingdings" charset="2"/>
              <a:buChar char="u"/>
            </a:pPr>
            <a:r>
              <a:rPr lang="en-US" dirty="0" smtClean="0">
                <a:solidFill>
                  <a:srgbClr val="0067AC"/>
                </a:solidFill>
              </a:rPr>
              <a:t>Iowa rivers and watersheds are oriented  NW-SE</a:t>
            </a:r>
          </a:p>
          <a:p>
            <a:pPr>
              <a:buFont typeface="Wingdings" charset="2"/>
              <a:buChar char="u"/>
            </a:pPr>
            <a:r>
              <a:rPr lang="en-US" dirty="0" smtClean="0">
                <a:solidFill>
                  <a:srgbClr val="0067AC"/>
                </a:solidFill>
              </a:rPr>
              <a:t>Rainfall patterns turn from SW-NE in March-May to W-E or NW-SE in mid summer</a:t>
            </a:r>
          </a:p>
        </p:txBody>
      </p:sp>
      <p:sp>
        <p:nvSpPr>
          <p:cNvPr id="4" name="TextBox 3"/>
          <p:cNvSpPr txBox="1"/>
          <p:nvPr/>
        </p:nvSpPr>
        <p:spPr>
          <a:xfrm>
            <a:off x="1540934" y="6488668"/>
            <a:ext cx="5409391" cy="369332"/>
          </a:xfrm>
          <a:prstGeom prst="rect">
            <a:avLst/>
          </a:prstGeom>
          <a:noFill/>
        </p:spPr>
        <p:txBody>
          <a:bodyPr wrap="none" rtlCol="0">
            <a:spAutoFit/>
          </a:bodyPr>
          <a:lstStyle/>
          <a:p>
            <a:r>
              <a:rPr lang="en-US" b="1" dirty="0" smtClean="0">
                <a:solidFill>
                  <a:srgbClr val="FF0000"/>
                </a:solidFill>
              </a:rPr>
              <a:t>AND:  more subsurface drainage tile has been installed</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9664"/>
            <a:ext cx="8534400" cy="1143000"/>
          </a:xfrm>
        </p:spPr>
        <p:txBody>
          <a:bodyPr>
            <a:normAutofit fontScale="90000"/>
          </a:bodyPr>
          <a:lstStyle/>
          <a:p>
            <a:pPr>
              <a:defRPr/>
            </a:pPr>
            <a:r>
              <a:rPr lang="en-US" sz="3600" dirty="0" smtClean="0"/>
              <a:t>Iowa Agricultural Producers are Managing the Unavoidable:</a:t>
            </a:r>
            <a:endParaRPr lang="en-US" sz="3600" dirty="0"/>
          </a:p>
        </p:txBody>
      </p:sp>
      <p:sp>
        <p:nvSpPr>
          <p:cNvPr id="3" name="Content Placeholder 2"/>
          <p:cNvSpPr>
            <a:spLocks noGrp="1"/>
          </p:cNvSpPr>
          <p:nvPr>
            <p:ph idx="1"/>
          </p:nvPr>
        </p:nvSpPr>
        <p:spPr>
          <a:xfrm>
            <a:off x="1371600" y="2463525"/>
            <a:ext cx="7391400" cy="4013475"/>
          </a:xfrm>
        </p:spPr>
        <p:txBody>
          <a:bodyPr>
            <a:normAutofit fontScale="85000" lnSpcReduction="10000"/>
          </a:bodyPr>
          <a:lstStyle/>
          <a:p>
            <a:pPr>
              <a:buFont typeface="Wingdings" pitchFamily="-112" charset="2"/>
              <a:buChar char=""/>
              <a:defRPr/>
            </a:pPr>
            <a:r>
              <a:rPr lang="en-US" sz="2000" dirty="0" smtClean="0">
                <a:solidFill>
                  <a:srgbClr val="0067AC"/>
                </a:solidFill>
              </a:rPr>
              <a:t>Longer growing season:  </a:t>
            </a:r>
            <a:r>
              <a:rPr lang="en-US" sz="2000" dirty="0" smtClean="0">
                <a:solidFill>
                  <a:srgbClr val="708F24"/>
                </a:solidFill>
              </a:rPr>
              <a:t>plant earlier, plant longer season hybrids, harvest later</a:t>
            </a:r>
          </a:p>
          <a:p>
            <a:pPr>
              <a:buFont typeface="Wingdings" pitchFamily="-112" charset="2"/>
              <a:buChar char=""/>
              <a:defRPr/>
            </a:pPr>
            <a:r>
              <a:rPr lang="en-US" sz="2000" dirty="0" smtClean="0">
                <a:solidFill>
                  <a:srgbClr val="0067AC"/>
                </a:solidFill>
              </a:rPr>
              <a:t>Wetter springs</a:t>
            </a:r>
            <a:r>
              <a:rPr lang="en-US" sz="2000" dirty="0" smtClean="0">
                <a:solidFill>
                  <a:srgbClr val="708F24"/>
                </a:solidFill>
              </a:rPr>
              <a:t>:  larger machinery enables planting in smaller weather windows</a:t>
            </a:r>
          </a:p>
          <a:p>
            <a:pPr>
              <a:buFont typeface="Wingdings" pitchFamily="-112" charset="2"/>
              <a:buChar char=""/>
              <a:defRPr/>
            </a:pPr>
            <a:r>
              <a:rPr lang="en-US" sz="2000" dirty="0" smtClean="0">
                <a:solidFill>
                  <a:srgbClr val="0067AC"/>
                </a:solidFill>
              </a:rPr>
              <a:t>More summer precipitation</a:t>
            </a:r>
            <a:r>
              <a:rPr lang="en-US" sz="2000" dirty="0" smtClean="0">
                <a:solidFill>
                  <a:srgbClr val="708F24"/>
                </a:solidFill>
              </a:rPr>
              <a:t>:  higher planting densities for higher yields</a:t>
            </a:r>
          </a:p>
          <a:p>
            <a:pPr>
              <a:buFont typeface="Wingdings" pitchFamily="-112" charset="2"/>
              <a:buChar char=""/>
              <a:defRPr/>
            </a:pPr>
            <a:r>
              <a:rPr lang="en-US" sz="2000" dirty="0" smtClean="0">
                <a:solidFill>
                  <a:srgbClr val="0067AC"/>
                </a:solidFill>
              </a:rPr>
              <a:t>Wetter springs and summers:  </a:t>
            </a:r>
            <a:r>
              <a:rPr lang="en-US" sz="2000" dirty="0" smtClean="0">
                <a:solidFill>
                  <a:srgbClr val="708F24"/>
                </a:solidFill>
              </a:rPr>
              <a:t>more subsurface drainage tile is being installed, closer spacing, sloped surfaces</a:t>
            </a:r>
          </a:p>
          <a:p>
            <a:pPr>
              <a:buFont typeface="Wingdings" pitchFamily="-112" charset="2"/>
              <a:buChar char=""/>
              <a:defRPr/>
            </a:pPr>
            <a:r>
              <a:rPr lang="en-US" sz="2000" dirty="0" smtClean="0">
                <a:solidFill>
                  <a:srgbClr val="0067AC"/>
                </a:solidFill>
              </a:rPr>
              <a:t>Fewer extreme heat events:  </a:t>
            </a:r>
            <a:r>
              <a:rPr lang="en-US" sz="2000" dirty="0" smtClean="0">
                <a:solidFill>
                  <a:srgbClr val="708F24"/>
                </a:solidFill>
              </a:rPr>
              <a:t>higher planting densities, fewer pollination failures</a:t>
            </a:r>
          </a:p>
          <a:p>
            <a:pPr>
              <a:buFont typeface="Wingdings" pitchFamily="-112" charset="2"/>
              <a:buChar char=""/>
              <a:defRPr/>
            </a:pPr>
            <a:r>
              <a:rPr lang="en-US" sz="2000" dirty="0" smtClean="0">
                <a:solidFill>
                  <a:srgbClr val="0067AC"/>
                </a:solidFill>
              </a:rPr>
              <a:t>Higher humidity:</a:t>
            </a:r>
            <a:r>
              <a:rPr lang="en-US" sz="2000" dirty="0" smtClean="0">
                <a:solidFill>
                  <a:srgbClr val="C2251F"/>
                </a:solidFill>
              </a:rPr>
              <a:t>  </a:t>
            </a:r>
            <a:r>
              <a:rPr lang="en-US" sz="2000" dirty="0" smtClean="0">
                <a:solidFill>
                  <a:srgbClr val="708F24"/>
                </a:solidFill>
              </a:rPr>
              <a:t>more spraying for pathogens favored by moist conditions. more problems with fall crop dry-down, wider bean heads for faster harvest due to shorter harvest period during the daytime.</a:t>
            </a:r>
          </a:p>
          <a:p>
            <a:pPr>
              <a:buFont typeface="Wingdings" pitchFamily="-112" charset="2"/>
              <a:buChar char=""/>
              <a:defRPr/>
            </a:pPr>
            <a:r>
              <a:rPr lang="en-US" sz="2000" dirty="0" smtClean="0">
                <a:solidFill>
                  <a:srgbClr val="0067AC"/>
                </a:solidFill>
              </a:rPr>
              <a:t>Drier autumns:</a:t>
            </a:r>
            <a:r>
              <a:rPr lang="en-US" sz="2000" dirty="0" smtClean="0">
                <a:solidFill>
                  <a:srgbClr val="020F62"/>
                </a:solidFill>
              </a:rPr>
              <a:t>  </a:t>
            </a:r>
            <a:r>
              <a:rPr lang="en-US" sz="2000" dirty="0" smtClean="0">
                <a:solidFill>
                  <a:srgbClr val="708F24"/>
                </a:solidFill>
              </a:rPr>
              <a:t>delay harvest to take advantage of natural dry-down conditions</a:t>
            </a:r>
            <a:r>
              <a:rPr lang="en-US" sz="2400" dirty="0" smtClean="0">
                <a:solidFill>
                  <a:srgbClr val="708F24"/>
                </a:solidFill>
              </a:rPr>
              <a:t> </a:t>
            </a:r>
          </a:p>
          <a:p>
            <a:pPr>
              <a:buFont typeface="Wingdings" pitchFamily="-112" charset="2"/>
              <a:buChar char=""/>
              <a:defRPr/>
            </a:pPr>
            <a:endParaRPr lang="en-US" dirty="0">
              <a:solidFill>
                <a:srgbClr val="C2251F"/>
              </a:solidFill>
            </a:endParaRPr>
          </a:p>
        </p:txBody>
      </p:sp>
      <p:sp>
        <p:nvSpPr>
          <p:cNvPr id="95236" name="TextBox 3"/>
          <p:cNvSpPr txBox="1">
            <a:spLocks noChangeArrowheads="1"/>
          </p:cNvSpPr>
          <p:nvPr/>
        </p:nvSpPr>
        <p:spPr bwMode="auto">
          <a:xfrm>
            <a:off x="1524000" y="6457950"/>
            <a:ext cx="2507806" cy="400050"/>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8000"/>
                </a:solidFill>
              </a:rPr>
              <a:t>HIGHER YIELDS!!</a:t>
            </a:r>
          </a:p>
        </p:txBody>
      </p:sp>
      <p:sp>
        <p:nvSpPr>
          <p:cNvPr id="95237" name="Right Arrow 4"/>
          <p:cNvSpPr>
            <a:spLocks noChangeArrowheads="1"/>
          </p:cNvSpPr>
          <p:nvPr/>
        </p:nvSpPr>
        <p:spPr bwMode="auto">
          <a:xfrm>
            <a:off x="457200" y="6477000"/>
            <a:ext cx="977900" cy="381000"/>
          </a:xfrm>
          <a:prstGeom prst="rightArrow">
            <a:avLst>
              <a:gd name="adj1" fmla="val 50000"/>
              <a:gd name="adj2" fmla="val 50026"/>
            </a:avLst>
          </a:prstGeom>
          <a:solidFill>
            <a:srgbClr val="008000"/>
          </a:solidFill>
          <a:ln w="9525">
            <a:solidFill>
              <a:srgbClr val="800000"/>
            </a:solidFill>
            <a:round/>
            <a:headEnd/>
            <a:tailEnd/>
          </a:ln>
        </p:spPr>
        <p:txBody>
          <a:bodyPr>
            <a:prstTxWarp prst="textNoShape">
              <a:avLst/>
            </a:prstTxWarp>
          </a:bodyPr>
          <a:lstStyle/>
          <a:p>
            <a:pPr eaLnBrk="0" hangingPunct="0"/>
            <a:endParaRPr lang="en-US"/>
          </a:p>
        </p:txBody>
      </p:sp>
      <p:sp>
        <p:nvSpPr>
          <p:cNvPr id="95238" name="TextBox 5"/>
          <p:cNvSpPr txBox="1">
            <a:spLocks noChangeArrowheads="1"/>
          </p:cNvSpPr>
          <p:nvPr/>
        </p:nvSpPr>
        <p:spPr bwMode="auto">
          <a:xfrm flipH="1">
            <a:off x="3883850" y="6457950"/>
            <a:ext cx="4879150" cy="369332"/>
          </a:xfrm>
          <a:prstGeom prst="rect">
            <a:avLst/>
          </a:prstGeom>
          <a:noFill/>
          <a:ln w="9525">
            <a:noFill/>
            <a:miter lim="800000"/>
            <a:headEnd/>
            <a:tailEnd/>
          </a:ln>
        </p:spPr>
        <p:txBody>
          <a:bodyPr wrap="square">
            <a:prstTxWarp prst="textNoShape">
              <a:avLst/>
            </a:prstTxWarp>
            <a:spAutoFit/>
          </a:bodyPr>
          <a:lstStyle/>
          <a:p>
            <a:pPr algn="ctr"/>
            <a:r>
              <a:rPr lang="en-US" sz="1800" dirty="0">
                <a:solidFill>
                  <a:srgbClr val="008000"/>
                </a:solidFill>
              </a:rPr>
              <a:t>Is it genetics or climate?  Likely some of each.</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5058" y="2424716"/>
            <a:ext cx="7561478" cy="2800767"/>
          </a:xfrm>
          <a:prstGeom prst="rect">
            <a:avLst/>
          </a:prstGeom>
          <a:noFill/>
        </p:spPr>
        <p:txBody>
          <a:bodyPr wrap="square" rtlCol="0">
            <a:spAutoFit/>
          </a:bodyPr>
          <a:lstStyle/>
          <a:p>
            <a:pPr algn="ctr"/>
            <a:r>
              <a:rPr lang="en-US" sz="4400" b="1" dirty="0" smtClean="0">
                <a:solidFill>
                  <a:srgbClr val="0067AC"/>
                </a:solidFill>
              </a:rPr>
              <a:t>Avoiding the Unmanageable :</a:t>
            </a:r>
          </a:p>
          <a:p>
            <a:pPr algn="ctr"/>
            <a:endParaRPr lang="en-US" sz="4400" b="1" dirty="0" smtClean="0">
              <a:solidFill>
                <a:srgbClr val="0067AC"/>
              </a:solidFill>
            </a:endParaRPr>
          </a:p>
          <a:p>
            <a:pPr algn="ctr"/>
            <a:r>
              <a:rPr lang="en-US" sz="4400" b="1" dirty="0" smtClean="0">
                <a:solidFill>
                  <a:srgbClr val="0067AC"/>
                </a:solidFill>
              </a:rPr>
              <a:t>Mitigating Impacts of Global Climate Change</a:t>
            </a:r>
            <a:endParaRPr lang="en-US" sz="4400" b="1" dirty="0">
              <a:solidFill>
                <a:srgbClr val="0067AC"/>
              </a:solidFill>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lide4.gif"/>
          <p:cNvPicPr>
            <a:picLocks noGrp="1" noChangeAspect="1"/>
          </p:cNvPicPr>
          <p:nvPr>
            <p:ph idx="1"/>
          </p:nvPr>
        </p:nvPicPr>
        <p:blipFill>
          <a:blip r:embed="rId2"/>
          <a:srcRect l="-20833" r="-20833"/>
          <a:stretch>
            <a:fillRect/>
          </a:stretch>
        </p:blipFill>
        <p:spPr>
          <a:xfrm>
            <a:off x="-1905000" y="0"/>
            <a:ext cx="12954000" cy="6858000"/>
          </a:xfrm>
        </p:spPr>
      </p:pic>
      <p:sp>
        <p:nvSpPr>
          <p:cNvPr id="105476" name="TextBox 4"/>
          <p:cNvSpPr txBox="1">
            <a:spLocks noChangeArrowheads="1"/>
          </p:cNvSpPr>
          <p:nvPr/>
        </p:nvSpPr>
        <p:spPr bwMode="auto">
          <a:xfrm>
            <a:off x="2286000" y="838200"/>
            <a:ext cx="4033838" cy="369888"/>
          </a:xfrm>
          <a:prstGeom prst="rect">
            <a:avLst/>
          </a:prstGeom>
          <a:noFill/>
          <a:ln w="9525">
            <a:noFill/>
            <a:miter lim="800000"/>
            <a:headEnd/>
            <a:tailEnd/>
          </a:ln>
        </p:spPr>
        <p:txBody>
          <a:bodyPr wrap="none">
            <a:prstTxWarp prst="textNoShape">
              <a:avLst/>
            </a:prstTxWarp>
            <a:spAutoFit/>
          </a:bodyPr>
          <a:lstStyle/>
          <a:p>
            <a:r>
              <a:rPr lang="en-US" sz="1800">
                <a:solidFill>
                  <a:srgbClr val="B21524"/>
                </a:solidFill>
              </a:rPr>
              <a:t>Rise in global mean temperature (</a:t>
            </a:r>
            <a:r>
              <a:rPr lang="en-US" sz="1800" baseline="30000">
                <a:solidFill>
                  <a:srgbClr val="B21524"/>
                </a:solidFill>
              </a:rPr>
              <a:t>o</a:t>
            </a:r>
            <a:r>
              <a:rPr lang="en-US" sz="1800">
                <a:solidFill>
                  <a:srgbClr val="B21524"/>
                </a:solidFill>
              </a:rPr>
              <a:t>C)</a:t>
            </a:r>
          </a:p>
        </p:txBody>
      </p:sp>
      <p:cxnSp>
        <p:nvCxnSpPr>
          <p:cNvPr id="105477" name="Straight Arrow Connector 5"/>
          <p:cNvCxnSpPr>
            <a:cxnSpLocks noChangeShapeType="1"/>
          </p:cNvCxnSpPr>
          <p:nvPr/>
        </p:nvCxnSpPr>
        <p:spPr bwMode="auto">
          <a:xfrm rot="5400000">
            <a:off x="3928269" y="1329531"/>
            <a:ext cx="381000" cy="7938"/>
          </a:xfrm>
          <a:prstGeom prst="straightConnector1">
            <a:avLst/>
          </a:prstGeom>
          <a:noFill/>
          <a:ln w="38100">
            <a:solidFill>
              <a:srgbClr val="B21524"/>
            </a:solid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Temps vs year.tif"/>
          <p:cNvPicPr>
            <a:picLocks noChangeAspect="1"/>
          </p:cNvPicPr>
          <p:nvPr/>
        </p:nvPicPr>
        <p:blipFill>
          <a:blip r:embed="rId2"/>
          <a:srcRect/>
          <a:stretch>
            <a:fillRect/>
          </a:stretch>
        </p:blipFill>
        <p:spPr bwMode="auto">
          <a:xfrm>
            <a:off x="598404" y="2374774"/>
            <a:ext cx="5713495" cy="4483226"/>
          </a:xfrm>
          <a:prstGeom prst="rect">
            <a:avLst/>
          </a:prstGeom>
          <a:noFill/>
          <a:ln w="9525">
            <a:noFill/>
            <a:miter lim="800000"/>
            <a:headEnd/>
            <a:tailEnd/>
          </a:ln>
        </p:spPr>
      </p:pic>
      <p:sp>
        <p:nvSpPr>
          <p:cNvPr id="26627" name="TextBox 2"/>
          <p:cNvSpPr txBox="1">
            <a:spLocks noChangeArrowheads="1"/>
          </p:cNvSpPr>
          <p:nvPr/>
        </p:nvSpPr>
        <p:spPr bwMode="auto">
          <a:xfrm>
            <a:off x="177800" y="1178292"/>
            <a:ext cx="8712200" cy="1077913"/>
          </a:xfrm>
          <a:prstGeom prst="rect">
            <a:avLst/>
          </a:prstGeom>
          <a:noFill/>
          <a:ln w="9525">
            <a:noFill/>
            <a:miter lim="800000"/>
            <a:headEnd/>
            <a:tailEnd/>
          </a:ln>
        </p:spPr>
        <p:txBody>
          <a:bodyPr>
            <a:prstTxWarp prst="textNoShape">
              <a:avLst/>
            </a:prstTxWarp>
            <a:spAutoFit/>
          </a:bodyPr>
          <a:lstStyle/>
          <a:p>
            <a:pPr>
              <a:defRPr/>
            </a:pP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Three</a:t>
            </a:r>
            <a:r>
              <a:rPr lang="en-US" sz="3200" b="1" dirty="0" smtClean="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 separate </a:t>
            </a: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analyses of the temperature record – Trends are in close agreement</a:t>
            </a:r>
          </a:p>
        </p:txBody>
      </p:sp>
      <p:sp>
        <p:nvSpPr>
          <p:cNvPr id="5" name="TextBox 4"/>
          <p:cNvSpPr txBox="1"/>
          <p:nvPr/>
        </p:nvSpPr>
        <p:spPr>
          <a:xfrm>
            <a:off x="6557432" y="3810000"/>
            <a:ext cx="2065867" cy="1938992"/>
          </a:xfrm>
          <a:prstGeom prst="rect">
            <a:avLst/>
          </a:prstGeom>
          <a:noFill/>
        </p:spPr>
        <p:txBody>
          <a:bodyPr wrap="square" rtlCol="0">
            <a:spAutoFit/>
          </a:bodyPr>
          <a:lstStyle/>
          <a:p>
            <a:r>
              <a:rPr lang="en-US" sz="2400" b="1" dirty="0" smtClean="0">
                <a:solidFill>
                  <a:srgbClr val="FF0000"/>
                </a:solidFill>
              </a:rPr>
              <a:t>2010 has tied 2005 as the warmest year on record since 1880</a:t>
            </a:r>
            <a:endParaRPr lang="en-US" sz="2400" b="1" dirty="0">
              <a:solidFill>
                <a:srgbClr val="FF0000"/>
              </a:solidFill>
            </a:endParaRPr>
          </a:p>
        </p:txBody>
      </p:sp>
      <p:sp>
        <p:nvSpPr>
          <p:cNvPr id="6" name="Rectangle 5"/>
          <p:cNvSpPr/>
          <p:nvPr/>
        </p:nvSpPr>
        <p:spPr>
          <a:xfrm>
            <a:off x="5865812" y="2853266"/>
            <a:ext cx="73025" cy="5503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16200000" flipV="1">
            <a:off x="5956300" y="2971800"/>
            <a:ext cx="863600" cy="812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lide5.gif"/>
          <p:cNvPicPr>
            <a:picLocks noGrp="1" noChangeAspect="1"/>
          </p:cNvPicPr>
          <p:nvPr>
            <p:ph idx="1"/>
          </p:nvPr>
        </p:nvPicPr>
        <p:blipFill>
          <a:blip r:embed="rId2"/>
          <a:srcRect l="-20833" r="-20833"/>
          <a:stretch>
            <a:fillRect/>
          </a:stretch>
        </p:blipFill>
        <p:spPr>
          <a:xfrm>
            <a:off x="-1905000" y="0"/>
            <a:ext cx="12954000" cy="6858000"/>
          </a:xfrm>
        </p:spPr>
      </p:pic>
      <p:sp>
        <p:nvSpPr>
          <p:cNvPr id="106500" name="TextBox 4"/>
          <p:cNvSpPr txBox="1">
            <a:spLocks noChangeArrowheads="1"/>
          </p:cNvSpPr>
          <p:nvPr/>
        </p:nvSpPr>
        <p:spPr bwMode="auto">
          <a:xfrm>
            <a:off x="2286000" y="838200"/>
            <a:ext cx="4033838" cy="369888"/>
          </a:xfrm>
          <a:prstGeom prst="rect">
            <a:avLst/>
          </a:prstGeom>
          <a:noFill/>
          <a:ln w="9525">
            <a:noFill/>
            <a:miter lim="800000"/>
            <a:headEnd/>
            <a:tailEnd/>
          </a:ln>
        </p:spPr>
        <p:txBody>
          <a:bodyPr wrap="none">
            <a:prstTxWarp prst="textNoShape">
              <a:avLst/>
            </a:prstTxWarp>
            <a:spAutoFit/>
          </a:bodyPr>
          <a:lstStyle/>
          <a:p>
            <a:r>
              <a:rPr lang="en-US" sz="1800">
                <a:solidFill>
                  <a:srgbClr val="B21524"/>
                </a:solidFill>
              </a:rPr>
              <a:t>Rise in global mean temperature (</a:t>
            </a:r>
            <a:r>
              <a:rPr lang="en-US" sz="1800" baseline="30000">
                <a:solidFill>
                  <a:srgbClr val="B21524"/>
                </a:solidFill>
              </a:rPr>
              <a:t>o</a:t>
            </a:r>
            <a:r>
              <a:rPr lang="en-US" sz="1800">
                <a:solidFill>
                  <a:srgbClr val="B21524"/>
                </a:solidFill>
              </a:rPr>
              <a:t>C)</a:t>
            </a:r>
          </a:p>
        </p:txBody>
      </p:sp>
      <p:cxnSp>
        <p:nvCxnSpPr>
          <p:cNvPr id="106501" name="Straight Arrow Connector 5"/>
          <p:cNvCxnSpPr>
            <a:cxnSpLocks noChangeShapeType="1"/>
          </p:cNvCxnSpPr>
          <p:nvPr/>
        </p:nvCxnSpPr>
        <p:spPr bwMode="auto">
          <a:xfrm rot="5400000">
            <a:off x="3928269" y="1329531"/>
            <a:ext cx="381000" cy="7938"/>
          </a:xfrm>
          <a:prstGeom prst="straightConnector1">
            <a:avLst/>
          </a:prstGeom>
          <a:noFill/>
          <a:ln w="38100">
            <a:solidFill>
              <a:srgbClr val="B21524"/>
            </a:solid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AR4-SREStempProj"/>
          <p:cNvPicPr>
            <a:picLocks noChangeAspect="1" noChangeArrowheads="1"/>
          </p:cNvPicPr>
          <p:nvPr/>
        </p:nvPicPr>
        <p:blipFill>
          <a:blip r:embed="rId3"/>
          <a:srcRect/>
          <a:stretch>
            <a:fillRect/>
          </a:stretch>
        </p:blipFill>
        <p:spPr bwMode="auto">
          <a:xfrm>
            <a:off x="0" y="0"/>
            <a:ext cx="9144000" cy="6553200"/>
          </a:xfrm>
          <a:prstGeom prst="rect">
            <a:avLst/>
          </a:prstGeom>
          <a:noFill/>
          <a:ln w="9525">
            <a:noFill/>
            <a:miter lim="800000"/>
            <a:headEnd/>
            <a:tailEnd/>
          </a:ln>
        </p:spPr>
      </p:pic>
      <p:sp>
        <p:nvSpPr>
          <p:cNvPr id="113667" name="Text Box 3"/>
          <p:cNvSpPr txBox="1">
            <a:spLocks noChangeArrowheads="1"/>
          </p:cNvSpPr>
          <p:nvPr/>
        </p:nvSpPr>
        <p:spPr bwMode="auto">
          <a:xfrm>
            <a:off x="0" y="6521450"/>
            <a:ext cx="9144000" cy="336550"/>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sz="1600">
                <a:solidFill>
                  <a:srgbClr val="AA0000"/>
                </a:solidFill>
              </a:rPr>
              <a:t>IPCC Fourth Assessment Report Summary for Policy Makers</a:t>
            </a:r>
          </a:p>
        </p:txBody>
      </p:sp>
      <p:cxnSp>
        <p:nvCxnSpPr>
          <p:cNvPr id="113668" name="Straight Connector 11"/>
          <p:cNvCxnSpPr>
            <a:cxnSpLocks noChangeShapeType="1"/>
          </p:cNvCxnSpPr>
          <p:nvPr/>
        </p:nvCxnSpPr>
        <p:spPr bwMode="auto">
          <a:xfrm>
            <a:off x="1371600" y="3886200"/>
            <a:ext cx="4953000" cy="1588"/>
          </a:xfrm>
          <a:prstGeom prst="line">
            <a:avLst/>
          </a:prstGeom>
          <a:noFill/>
          <a:ln w="57150">
            <a:solidFill>
              <a:srgbClr val="708F24"/>
            </a:solidFill>
            <a:round/>
            <a:headEnd/>
            <a:tailEnd/>
          </a:ln>
        </p:spPr>
      </p:cxnSp>
      <p:sp>
        <p:nvSpPr>
          <p:cNvPr id="113669" name="Rectangle 12"/>
          <p:cNvSpPr>
            <a:spLocks noChangeArrowheads="1"/>
          </p:cNvSpPr>
          <p:nvPr/>
        </p:nvSpPr>
        <p:spPr bwMode="auto">
          <a:xfrm>
            <a:off x="4724400" y="4648200"/>
            <a:ext cx="914400" cy="914400"/>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sp>
        <p:nvSpPr>
          <p:cNvPr id="113670" name="TextBox 13"/>
          <p:cNvSpPr txBox="1">
            <a:spLocks noChangeArrowheads="1"/>
          </p:cNvSpPr>
          <p:nvPr/>
        </p:nvSpPr>
        <p:spPr bwMode="auto">
          <a:xfrm>
            <a:off x="1600200" y="2590800"/>
            <a:ext cx="3659976" cy="584776"/>
          </a:xfrm>
          <a:prstGeom prst="rect">
            <a:avLst/>
          </a:prstGeom>
          <a:noFill/>
          <a:ln w="9525">
            <a:noFill/>
            <a:miter lim="800000"/>
            <a:headEnd/>
            <a:tailEnd/>
          </a:ln>
        </p:spPr>
        <p:txBody>
          <a:bodyPr wrap="none">
            <a:prstTxWarp prst="textNoShape">
              <a:avLst/>
            </a:prstTxWarp>
            <a:spAutoFit/>
          </a:bodyPr>
          <a:lstStyle/>
          <a:p>
            <a:r>
              <a:rPr lang="en-US" sz="1600" b="1" dirty="0">
                <a:solidFill>
                  <a:srgbClr val="708F24"/>
                </a:solidFill>
              </a:rPr>
              <a:t>Limit to avoid “dangerous anthropogenic </a:t>
            </a:r>
          </a:p>
          <a:p>
            <a:r>
              <a:rPr lang="en-US" sz="1600" b="1" dirty="0">
                <a:solidFill>
                  <a:srgbClr val="708F24"/>
                </a:solidFill>
              </a:rPr>
              <a:t>Interference” with the climate system</a:t>
            </a:r>
          </a:p>
        </p:txBody>
      </p:sp>
      <p:cxnSp>
        <p:nvCxnSpPr>
          <p:cNvPr id="113671" name="Straight Arrow Connector 15"/>
          <p:cNvCxnSpPr>
            <a:cxnSpLocks noChangeShapeType="1"/>
          </p:cNvCxnSpPr>
          <p:nvPr/>
        </p:nvCxnSpPr>
        <p:spPr bwMode="auto">
          <a:xfrm rot="16200000" flipH="1">
            <a:off x="2057400" y="3429000"/>
            <a:ext cx="609600" cy="304800"/>
          </a:xfrm>
          <a:prstGeom prst="straightConnector1">
            <a:avLst/>
          </a:prstGeom>
          <a:noFill/>
          <a:ln w="38100">
            <a:solidFill>
              <a:srgbClr val="708F24"/>
            </a:solidFill>
            <a:round/>
            <a:headEnd/>
            <a:tailEnd type="arrow" w="med" len="med"/>
          </a:ln>
        </p:spPr>
      </p:cxnSp>
      <p:sp>
        <p:nvSpPr>
          <p:cNvPr id="113672" name="Text Box 5"/>
          <p:cNvSpPr txBox="1">
            <a:spLocks noChangeArrowheads="1"/>
          </p:cNvSpPr>
          <p:nvPr/>
        </p:nvSpPr>
        <p:spPr bwMode="auto">
          <a:xfrm>
            <a:off x="2819400" y="533400"/>
            <a:ext cx="24384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B21524"/>
                </a:solidFill>
              </a:rPr>
              <a:t>Energy intensive</a:t>
            </a:r>
          </a:p>
        </p:txBody>
      </p:sp>
      <p:sp>
        <p:nvSpPr>
          <p:cNvPr id="113673" name="Text Box 4"/>
          <p:cNvSpPr txBox="1">
            <a:spLocks noChangeArrowheads="1"/>
          </p:cNvSpPr>
          <p:nvPr/>
        </p:nvSpPr>
        <p:spPr bwMode="auto">
          <a:xfrm>
            <a:off x="2819400" y="838200"/>
            <a:ext cx="32766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008000"/>
                </a:solidFill>
              </a:rPr>
              <a:t>Balanced fuel sources</a:t>
            </a:r>
          </a:p>
        </p:txBody>
      </p:sp>
      <p:sp>
        <p:nvSpPr>
          <p:cNvPr id="113674" name="Text Box 6"/>
          <p:cNvSpPr txBox="1">
            <a:spLocks noChangeArrowheads="1"/>
          </p:cNvSpPr>
          <p:nvPr/>
        </p:nvSpPr>
        <p:spPr bwMode="auto">
          <a:xfrm>
            <a:off x="2819400" y="1066800"/>
            <a:ext cx="32004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000090"/>
                </a:solidFill>
              </a:rPr>
              <a:t>More environmentally friendly</a:t>
            </a:r>
          </a:p>
        </p:txBody>
      </p:sp>
      <p:cxnSp>
        <p:nvCxnSpPr>
          <p:cNvPr id="113675" name="Straight Arrow Connector 14"/>
          <p:cNvCxnSpPr>
            <a:cxnSpLocks noChangeShapeType="1"/>
          </p:cNvCxnSpPr>
          <p:nvPr/>
        </p:nvCxnSpPr>
        <p:spPr bwMode="auto">
          <a:xfrm rot="5400000">
            <a:off x="877888" y="4533900"/>
            <a:ext cx="1293812" cy="1588"/>
          </a:xfrm>
          <a:prstGeom prst="straightConnector1">
            <a:avLst/>
          </a:prstGeom>
          <a:noFill/>
          <a:ln w="57150">
            <a:solidFill>
              <a:srgbClr val="B21524"/>
            </a:solidFill>
            <a:round/>
            <a:headEnd type="arrow" w="med" len="med"/>
            <a:tailEnd type="arrow" w="med" len="med"/>
          </a:ln>
        </p:spPr>
      </p:cxnSp>
      <p:sp>
        <p:nvSpPr>
          <p:cNvPr id="113676" name="TextBox 21"/>
          <p:cNvSpPr txBox="1">
            <a:spLocks noChangeArrowheads="1"/>
          </p:cNvSpPr>
          <p:nvPr/>
        </p:nvSpPr>
        <p:spPr bwMode="auto">
          <a:xfrm>
            <a:off x="1600200" y="4267200"/>
            <a:ext cx="1422400" cy="461963"/>
          </a:xfrm>
          <a:prstGeom prst="rect">
            <a:avLst/>
          </a:prstGeom>
          <a:noFill/>
          <a:ln w="9525">
            <a:noFill/>
            <a:miter lim="800000"/>
            <a:headEnd/>
            <a:tailEnd/>
          </a:ln>
        </p:spPr>
        <p:txBody>
          <a:bodyPr wrap="none">
            <a:prstTxWarp prst="textNoShape">
              <a:avLst/>
            </a:prstTxWarp>
            <a:spAutoFit/>
          </a:bodyPr>
          <a:lstStyle/>
          <a:p>
            <a:r>
              <a:rPr lang="en-US" b="1">
                <a:solidFill>
                  <a:srgbClr val="B21524"/>
                </a:solidFill>
              </a:rPr>
              <a:t>2</a:t>
            </a:r>
            <a:r>
              <a:rPr lang="en-US" b="1" baseline="30000">
                <a:solidFill>
                  <a:srgbClr val="B21524"/>
                </a:solidFill>
              </a:rPr>
              <a:t>o</a:t>
            </a:r>
            <a:r>
              <a:rPr lang="en-US" b="1">
                <a:solidFill>
                  <a:srgbClr val="B21524"/>
                </a:solidFill>
              </a:rPr>
              <a:t>C limit</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o2cat2_I"/>
          <p:cNvPicPr>
            <a:picLocks noChangeAspect="1" noChangeArrowheads="1"/>
          </p:cNvPicPr>
          <p:nvPr/>
        </p:nvPicPr>
        <p:blipFill>
          <a:blip r:embed="rId3"/>
          <a:srcRect/>
          <a:stretch>
            <a:fillRect/>
          </a:stretch>
        </p:blipFill>
        <p:spPr bwMode="auto">
          <a:xfrm>
            <a:off x="-105569" y="2222500"/>
            <a:ext cx="9018588" cy="4724400"/>
          </a:xfrm>
          <a:prstGeom prst="rect">
            <a:avLst/>
          </a:prstGeom>
          <a:noFill/>
          <a:ln w="9525">
            <a:noFill/>
            <a:miter lim="800000"/>
            <a:headEnd/>
            <a:tailEnd/>
          </a:ln>
        </p:spPr>
      </p:pic>
      <p:sp>
        <p:nvSpPr>
          <p:cNvPr id="2574339" name="Rectangle 3"/>
          <p:cNvSpPr>
            <a:spLocks noGrp="1" noChangeArrowheads="1"/>
          </p:cNvSpPr>
          <p:nvPr>
            <p:ph type="title"/>
          </p:nvPr>
        </p:nvSpPr>
        <p:spPr>
          <a:xfrm>
            <a:off x="0" y="423363"/>
            <a:ext cx="9144000" cy="1419225"/>
          </a:xfrm>
        </p:spPr>
        <p:txBody>
          <a:bodyPr/>
          <a:lstStyle/>
          <a:p>
            <a:pPr algn="ctr">
              <a:defRPr/>
            </a:pPr>
            <a:r>
              <a:rPr lang="en-US" sz="4000" b="1" dirty="0"/>
              <a:t>Long-Term Stabilization Profiles</a:t>
            </a:r>
          </a:p>
        </p:txBody>
      </p:sp>
      <p:sp>
        <p:nvSpPr>
          <p:cNvPr id="2574347" name="Text Box 11"/>
          <p:cNvSpPr txBox="1">
            <a:spLocks noChangeArrowheads="1"/>
          </p:cNvSpPr>
          <p:nvPr/>
        </p:nvSpPr>
        <p:spPr bwMode="auto">
          <a:xfrm>
            <a:off x="7038975" y="2309813"/>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8241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A2</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2574348" name="Text Box 12"/>
          <p:cNvSpPr txBox="1">
            <a:spLocks noChangeArrowheads="1"/>
          </p:cNvSpPr>
          <p:nvPr/>
        </p:nvSpPr>
        <p:spPr bwMode="auto">
          <a:xfrm>
            <a:off x="7054850" y="3883025"/>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0080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B1</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109574" name="TextBox 12"/>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cxnSp>
        <p:nvCxnSpPr>
          <p:cNvPr id="10" name="Straight Arrow Connector 9"/>
          <p:cNvCxnSpPr/>
          <p:nvPr/>
        </p:nvCxnSpPr>
        <p:spPr>
          <a:xfrm rot="16200000" flipH="1">
            <a:off x="3884421" y="4704035"/>
            <a:ext cx="395833" cy="1606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79683" y="4340225"/>
            <a:ext cx="444653" cy="246221"/>
          </a:xfrm>
          <a:prstGeom prst="rect">
            <a:avLst/>
          </a:prstGeom>
          <a:noFill/>
        </p:spPr>
        <p:txBody>
          <a:bodyPr wrap="square" rtlCol="0">
            <a:spAutoFit/>
          </a:bodyPr>
          <a:lstStyle/>
          <a:p>
            <a:r>
              <a:rPr lang="en-US" sz="1000" dirty="0" smtClean="0"/>
              <a:t>2008</a:t>
            </a:r>
            <a:endParaRPr lang="en-US" sz="1000" dirty="0"/>
          </a:p>
        </p:txBody>
      </p:sp>
      <p:sp>
        <p:nvSpPr>
          <p:cNvPr id="12" name="Oval 11"/>
          <p:cNvSpPr/>
          <p:nvPr/>
        </p:nvSpPr>
        <p:spPr>
          <a:xfrm>
            <a:off x="4152900" y="497205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91011" y="4584700"/>
            <a:ext cx="444653" cy="246221"/>
          </a:xfrm>
          <a:prstGeom prst="rect">
            <a:avLst/>
          </a:prstGeom>
          <a:noFill/>
        </p:spPr>
        <p:txBody>
          <a:bodyPr wrap="square" rtlCol="0">
            <a:spAutoFit/>
          </a:bodyPr>
          <a:lstStyle/>
          <a:p>
            <a:r>
              <a:rPr lang="en-US" sz="1000" dirty="0" smtClean="0"/>
              <a:t>2009</a:t>
            </a:r>
            <a:endParaRPr lang="en-US" sz="1000" dirty="0"/>
          </a:p>
        </p:txBody>
      </p:sp>
      <p:cxnSp>
        <p:nvCxnSpPr>
          <p:cNvPr id="14" name="Straight Arrow Connector 13"/>
          <p:cNvCxnSpPr/>
          <p:nvPr/>
        </p:nvCxnSpPr>
        <p:spPr>
          <a:xfrm rot="5400000">
            <a:off x="4235773" y="4833377"/>
            <a:ext cx="213426" cy="1224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224336" y="499110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o2cat2_I"/>
          <p:cNvPicPr>
            <a:picLocks noChangeAspect="1" noChangeArrowheads="1"/>
          </p:cNvPicPr>
          <p:nvPr/>
        </p:nvPicPr>
        <p:blipFill>
          <a:blip r:embed="rId3"/>
          <a:srcRect/>
          <a:stretch>
            <a:fillRect/>
          </a:stretch>
        </p:blipFill>
        <p:spPr bwMode="auto">
          <a:xfrm>
            <a:off x="-105569" y="2222500"/>
            <a:ext cx="9018588" cy="4724400"/>
          </a:xfrm>
          <a:prstGeom prst="rect">
            <a:avLst/>
          </a:prstGeom>
          <a:noFill/>
          <a:ln w="9525">
            <a:noFill/>
            <a:miter lim="800000"/>
            <a:headEnd/>
            <a:tailEnd/>
          </a:ln>
        </p:spPr>
      </p:pic>
      <p:sp>
        <p:nvSpPr>
          <p:cNvPr id="2574339" name="Rectangle 3"/>
          <p:cNvSpPr>
            <a:spLocks noGrp="1" noChangeArrowheads="1"/>
          </p:cNvSpPr>
          <p:nvPr>
            <p:ph type="title"/>
          </p:nvPr>
        </p:nvSpPr>
        <p:spPr>
          <a:xfrm>
            <a:off x="0" y="423363"/>
            <a:ext cx="9144000" cy="1419225"/>
          </a:xfrm>
        </p:spPr>
        <p:txBody>
          <a:bodyPr/>
          <a:lstStyle/>
          <a:p>
            <a:pPr algn="ctr">
              <a:defRPr/>
            </a:pPr>
            <a:r>
              <a:rPr lang="en-US" sz="4000" b="1" dirty="0"/>
              <a:t>Long-Term Stabilization Profiles</a:t>
            </a:r>
          </a:p>
        </p:txBody>
      </p:sp>
      <p:sp>
        <p:nvSpPr>
          <p:cNvPr id="2574347" name="Text Box 11"/>
          <p:cNvSpPr txBox="1">
            <a:spLocks noChangeArrowheads="1"/>
          </p:cNvSpPr>
          <p:nvPr/>
        </p:nvSpPr>
        <p:spPr bwMode="auto">
          <a:xfrm>
            <a:off x="7038975" y="2309813"/>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8241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A2</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2574348" name="Text Box 12"/>
          <p:cNvSpPr txBox="1">
            <a:spLocks noChangeArrowheads="1"/>
          </p:cNvSpPr>
          <p:nvPr/>
        </p:nvSpPr>
        <p:spPr bwMode="auto">
          <a:xfrm>
            <a:off x="7054850" y="3883025"/>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0080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B1</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109574" name="TextBox 12"/>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
        <p:nvSpPr>
          <p:cNvPr id="109575" name="Rectangle 6"/>
          <p:cNvSpPr>
            <a:spLocks noChangeArrowheads="1"/>
          </p:cNvSpPr>
          <p:nvPr/>
        </p:nvSpPr>
        <p:spPr bwMode="auto">
          <a:xfrm>
            <a:off x="3886200" y="2559049"/>
            <a:ext cx="2667000" cy="1323975"/>
          </a:xfrm>
          <a:prstGeom prst="rect">
            <a:avLst/>
          </a:prstGeom>
          <a:solidFill>
            <a:srgbClr val="FFFFFF"/>
          </a:solidFill>
          <a:ln w="28575">
            <a:solidFill>
              <a:srgbClr val="FF0000"/>
            </a:solidFill>
            <a:round/>
            <a:headEnd/>
            <a:tailEnd/>
          </a:ln>
        </p:spPr>
        <p:txBody>
          <a:bodyPr>
            <a:prstTxWarp prst="textNoShape">
              <a:avLst/>
            </a:prstTxWarp>
          </a:bodyPr>
          <a:lstStyle/>
          <a:p>
            <a:pPr eaLnBrk="0" hangingPunct="0"/>
            <a:endParaRPr lang="en-US"/>
          </a:p>
        </p:txBody>
      </p:sp>
      <p:sp>
        <p:nvSpPr>
          <p:cNvPr id="109576" name="TextBox 7"/>
          <p:cNvSpPr txBox="1">
            <a:spLocks noChangeArrowheads="1"/>
          </p:cNvSpPr>
          <p:nvPr/>
        </p:nvSpPr>
        <p:spPr bwMode="auto">
          <a:xfrm>
            <a:off x="3886200" y="2559050"/>
            <a:ext cx="2667000" cy="1077218"/>
          </a:xfrm>
          <a:prstGeom prst="rect">
            <a:avLst/>
          </a:prstGeom>
          <a:noFill/>
          <a:ln w="9525">
            <a:noFill/>
            <a:miter lim="800000"/>
            <a:headEnd/>
            <a:tailEnd/>
          </a:ln>
        </p:spPr>
        <p:txBody>
          <a:bodyPr>
            <a:prstTxWarp prst="textNoShape">
              <a:avLst/>
            </a:prstTxWarp>
            <a:spAutoFit/>
          </a:bodyPr>
          <a:lstStyle/>
          <a:p>
            <a:r>
              <a:rPr lang="en-US" sz="1600" b="1" dirty="0">
                <a:solidFill>
                  <a:srgbClr val="708F24"/>
                </a:solidFill>
              </a:rPr>
              <a:t>Achieving this emission reduction scenario will provide a </a:t>
            </a:r>
            <a:r>
              <a:rPr lang="en-US" sz="1600" b="1" dirty="0">
                <a:solidFill>
                  <a:srgbClr val="FF0000"/>
                </a:solidFill>
              </a:rPr>
              <a:t>50%</a:t>
            </a:r>
            <a:r>
              <a:rPr lang="en-US" sz="1600" b="1" dirty="0">
                <a:solidFill>
                  <a:srgbClr val="708F24"/>
                </a:solidFill>
              </a:rPr>
              <a:t> chance </a:t>
            </a:r>
            <a:r>
              <a:rPr lang="en-US" sz="1600" b="1" dirty="0" smtClean="0">
                <a:solidFill>
                  <a:srgbClr val="708F24"/>
                </a:solidFill>
              </a:rPr>
              <a:t>of </a:t>
            </a:r>
            <a:r>
              <a:rPr lang="en-US" sz="1600" b="1" dirty="0">
                <a:solidFill>
                  <a:srgbClr val="708F24"/>
                </a:solidFill>
              </a:rPr>
              <a:t>not exceeding the 2</a:t>
            </a:r>
            <a:r>
              <a:rPr lang="en-US" sz="1600" b="1" baseline="30000" dirty="0">
                <a:solidFill>
                  <a:srgbClr val="708F24"/>
                </a:solidFill>
              </a:rPr>
              <a:t>o</a:t>
            </a:r>
            <a:r>
              <a:rPr lang="en-US" sz="1600" b="1" dirty="0">
                <a:solidFill>
                  <a:srgbClr val="708F24"/>
                </a:solidFill>
              </a:rPr>
              <a:t>C guardrail</a:t>
            </a:r>
          </a:p>
        </p:txBody>
      </p:sp>
      <p:cxnSp>
        <p:nvCxnSpPr>
          <p:cNvPr id="109577" name="Straight Arrow Connector 9"/>
          <p:cNvCxnSpPr>
            <a:cxnSpLocks noChangeShapeType="1"/>
            <a:stCxn id="109575" idx="2"/>
          </p:cNvCxnSpPr>
          <p:nvPr/>
        </p:nvCxnSpPr>
        <p:spPr bwMode="auto">
          <a:xfrm rot="16200000" flipH="1">
            <a:off x="4833936" y="4268787"/>
            <a:ext cx="1343026" cy="571499"/>
          </a:xfrm>
          <a:prstGeom prst="straightConnector1">
            <a:avLst/>
          </a:prstGeom>
          <a:noFill/>
          <a:ln w="28575">
            <a:solidFill>
              <a:srgbClr val="FF0000"/>
            </a:solidFill>
            <a:round/>
            <a:headEnd/>
            <a:tailEnd type="arrow" w="med" len="med"/>
          </a:ln>
        </p:spPr>
      </p:cxnSp>
      <p:cxnSp>
        <p:nvCxnSpPr>
          <p:cNvPr id="10" name="Straight Arrow Connector 9"/>
          <p:cNvCxnSpPr/>
          <p:nvPr/>
        </p:nvCxnSpPr>
        <p:spPr>
          <a:xfrm rot="16200000" flipH="1">
            <a:off x="3884421" y="4704035"/>
            <a:ext cx="395833" cy="1606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79683" y="4340225"/>
            <a:ext cx="444653" cy="246221"/>
          </a:xfrm>
          <a:prstGeom prst="rect">
            <a:avLst/>
          </a:prstGeom>
          <a:noFill/>
        </p:spPr>
        <p:txBody>
          <a:bodyPr wrap="square" rtlCol="0">
            <a:spAutoFit/>
          </a:bodyPr>
          <a:lstStyle/>
          <a:p>
            <a:r>
              <a:rPr lang="en-US" sz="1000" dirty="0" smtClean="0"/>
              <a:t>2008</a:t>
            </a:r>
            <a:endParaRPr lang="en-US" sz="1000" dirty="0"/>
          </a:p>
        </p:txBody>
      </p:sp>
      <p:sp>
        <p:nvSpPr>
          <p:cNvPr id="12" name="Oval 11"/>
          <p:cNvSpPr/>
          <p:nvPr/>
        </p:nvSpPr>
        <p:spPr>
          <a:xfrm>
            <a:off x="4152900" y="497205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91011" y="4584700"/>
            <a:ext cx="444653" cy="246221"/>
          </a:xfrm>
          <a:prstGeom prst="rect">
            <a:avLst/>
          </a:prstGeom>
          <a:noFill/>
        </p:spPr>
        <p:txBody>
          <a:bodyPr wrap="square" rtlCol="0">
            <a:spAutoFit/>
          </a:bodyPr>
          <a:lstStyle/>
          <a:p>
            <a:r>
              <a:rPr lang="en-US" sz="1000" dirty="0" smtClean="0"/>
              <a:t>2009</a:t>
            </a:r>
            <a:endParaRPr lang="en-US" sz="1000" dirty="0"/>
          </a:p>
        </p:txBody>
      </p:sp>
      <p:cxnSp>
        <p:nvCxnSpPr>
          <p:cNvPr id="14" name="Straight Arrow Connector 13"/>
          <p:cNvCxnSpPr/>
          <p:nvPr/>
        </p:nvCxnSpPr>
        <p:spPr>
          <a:xfrm rot="5400000">
            <a:off x="4235773" y="4833377"/>
            <a:ext cx="213426" cy="1224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224336" y="499110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o2cat2_I"/>
          <p:cNvPicPr>
            <a:picLocks noChangeAspect="1" noChangeArrowheads="1"/>
          </p:cNvPicPr>
          <p:nvPr/>
        </p:nvPicPr>
        <p:blipFill>
          <a:blip r:embed="rId3"/>
          <a:srcRect/>
          <a:stretch>
            <a:fillRect/>
          </a:stretch>
        </p:blipFill>
        <p:spPr bwMode="auto">
          <a:xfrm>
            <a:off x="-105569" y="2222500"/>
            <a:ext cx="9018588" cy="4724400"/>
          </a:xfrm>
          <a:prstGeom prst="rect">
            <a:avLst/>
          </a:prstGeom>
          <a:noFill/>
          <a:ln w="9525">
            <a:noFill/>
            <a:miter lim="800000"/>
            <a:headEnd/>
            <a:tailEnd/>
          </a:ln>
        </p:spPr>
      </p:pic>
      <p:sp>
        <p:nvSpPr>
          <p:cNvPr id="2574339" name="Rectangle 3"/>
          <p:cNvSpPr>
            <a:spLocks noGrp="1" noChangeArrowheads="1"/>
          </p:cNvSpPr>
          <p:nvPr>
            <p:ph type="title"/>
          </p:nvPr>
        </p:nvSpPr>
        <p:spPr>
          <a:xfrm>
            <a:off x="0" y="423363"/>
            <a:ext cx="9144000" cy="1419225"/>
          </a:xfrm>
        </p:spPr>
        <p:txBody>
          <a:bodyPr/>
          <a:lstStyle/>
          <a:p>
            <a:pPr algn="ctr">
              <a:defRPr/>
            </a:pPr>
            <a:r>
              <a:rPr lang="en-US" sz="4000" b="1" dirty="0"/>
              <a:t>Long-Term Stabilization Profiles</a:t>
            </a:r>
          </a:p>
        </p:txBody>
      </p:sp>
      <p:sp>
        <p:nvSpPr>
          <p:cNvPr id="2574347" name="Text Box 11"/>
          <p:cNvSpPr txBox="1">
            <a:spLocks noChangeArrowheads="1"/>
          </p:cNvSpPr>
          <p:nvPr/>
        </p:nvSpPr>
        <p:spPr bwMode="auto">
          <a:xfrm>
            <a:off x="7038975" y="2309813"/>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8241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A2</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2574348" name="Text Box 12"/>
          <p:cNvSpPr txBox="1">
            <a:spLocks noChangeArrowheads="1"/>
          </p:cNvSpPr>
          <p:nvPr/>
        </p:nvSpPr>
        <p:spPr bwMode="auto">
          <a:xfrm>
            <a:off x="7054850" y="3883025"/>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0080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B1</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109574" name="TextBox 12"/>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
        <p:nvSpPr>
          <p:cNvPr id="109575" name="Rectangle 6"/>
          <p:cNvSpPr>
            <a:spLocks noChangeArrowheads="1"/>
          </p:cNvSpPr>
          <p:nvPr/>
        </p:nvSpPr>
        <p:spPr bwMode="auto">
          <a:xfrm>
            <a:off x="3886200" y="2559049"/>
            <a:ext cx="2667000" cy="1323975"/>
          </a:xfrm>
          <a:prstGeom prst="rect">
            <a:avLst/>
          </a:prstGeom>
          <a:solidFill>
            <a:srgbClr val="FFFFFF"/>
          </a:solidFill>
          <a:ln w="28575">
            <a:solidFill>
              <a:srgbClr val="FF0000"/>
            </a:solidFill>
            <a:round/>
            <a:headEnd/>
            <a:tailEnd/>
          </a:ln>
        </p:spPr>
        <p:txBody>
          <a:bodyPr>
            <a:prstTxWarp prst="textNoShape">
              <a:avLst/>
            </a:prstTxWarp>
          </a:bodyPr>
          <a:lstStyle/>
          <a:p>
            <a:pPr eaLnBrk="0" hangingPunct="0"/>
            <a:endParaRPr lang="en-US"/>
          </a:p>
        </p:txBody>
      </p:sp>
      <p:sp>
        <p:nvSpPr>
          <p:cNvPr id="109576" name="TextBox 7"/>
          <p:cNvSpPr txBox="1">
            <a:spLocks noChangeArrowheads="1"/>
          </p:cNvSpPr>
          <p:nvPr/>
        </p:nvSpPr>
        <p:spPr bwMode="auto">
          <a:xfrm>
            <a:off x="3886200" y="2559050"/>
            <a:ext cx="2667000" cy="1077218"/>
          </a:xfrm>
          <a:prstGeom prst="rect">
            <a:avLst/>
          </a:prstGeom>
          <a:noFill/>
          <a:ln w="9525">
            <a:noFill/>
            <a:miter lim="800000"/>
            <a:headEnd/>
            <a:tailEnd/>
          </a:ln>
        </p:spPr>
        <p:txBody>
          <a:bodyPr>
            <a:prstTxWarp prst="textNoShape">
              <a:avLst/>
            </a:prstTxWarp>
            <a:spAutoFit/>
          </a:bodyPr>
          <a:lstStyle/>
          <a:p>
            <a:r>
              <a:rPr lang="en-US" sz="1600" b="1" dirty="0">
                <a:solidFill>
                  <a:srgbClr val="708F24"/>
                </a:solidFill>
              </a:rPr>
              <a:t>Achieving this emission reduction scenario will provide a </a:t>
            </a:r>
            <a:r>
              <a:rPr lang="en-US" sz="1600" b="1" dirty="0">
                <a:solidFill>
                  <a:srgbClr val="FF0000"/>
                </a:solidFill>
              </a:rPr>
              <a:t>50%</a:t>
            </a:r>
            <a:r>
              <a:rPr lang="en-US" sz="1600" b="1" dirty="0">
                <a:solidFill>
                  <a:srgbClr val="708F24"/>
                </a:solidFill>
              </a:rPr>
              <a:t> chance </a:t>
            </a:r>
            <a:r>
              <a:rPr lang="en-US" sz="1600" b="1" dirty="0" smtClean="0">
                <a:solidFill>
                  <a:srgbClr val="708F24"/>
                </a:solidFill>
              </a:rPr>
              <a:t>of </a:t>
            </a:r>
            <a:r>
              <a:rPr lang="en-US" sz="1600" b="1" dirty="0">
                <a:solidFill>
                  <a:srgbClr val="708F24"/>
                </a:solidFill>
              </a:rPr>
              <a:t>not exceeding the 2</a:t>
            </a:r>
            <a:r>
              <a:rPr lang="en-US" sz="1600" b="1" baseline="30000" dirty="0">
                <a:solidFill>
                  <a:srgbClr val="708F24"/>
                </a:solidFill>
              </a:rPr>
              <a:t>o</a:t>
            </a:r>
            <a:r>
              <a:rPr lang="en-US" sz="1600" b="1" dirty="0">
                <a:solidFill>
                  <a:srgbClr val="708F24"/>
                </a:solidFill>
              </a:rPr>
              <a:t>C guardrail</a:t>
            </a:r>
          </a:p>
        </p:txBody>
      </p:sp>
      <p:cxnSp>
        <p:nvCxnSpPr>
          <p:cNvPr id="109577" name="Straight Arrow Connector 9"/>
          <p:cNvCxnSpPr>
            <a:cxnSpLocks noChangeShapeType="1"/>
            <a:stCxn id="109575" idx="2"/>
          </p:cNvCxnSpPr>
          <p:nvPr/>
        </p:nvCxnSpPr>
        <p:spPr bwMode="auto">
          <a:xfrm rot="16200000" flipH="1">
            <a:off x="4833936" y="4268787"/>
            <a:ext cx="1343026" cy="571499"/>
          </a:xfrm>
          <a:prstGeom prst="straightConnector1">
            <a:avLst/>
          </a:prstGeom>
          <a:noFill/>
          <a:ln w="28575">
            <a:solidFill>
              <a:srgbClr val="FF0000"/>
            </a:solidFill>
            <a:round/>
            <a:headEnd/>
            <a:tailEnd type="arrow" w="med" len="med"/>
          </a:ln>
        </p:spPr>
      </p:cxnSp>
      <p:cxnSp>
        <p:nvCxnSpPr>
          <p:cNvPr id="10" name="Straight Arrow Connector 9"/>
          <p:cNvCxnSpPr/>
          <p:nvPr/>
        </p:nvCxnSpPr>
        <p:spPr>
          <a:xfrm rot="16200000" flipH="1">
            <a:off x="3884421" y="4704035"/>
            <a:ext cx="395833" cy="1606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79683" y="4340225"/>
            <a:ext cx="444653" cy="246221"/>
          </a:xfrm>
          <a:prstGeom prst="rect">
            <a:avLst/>
          </a:prstGeom>
          <a:noFill/>
        </p:spPr>
        <p:txBody>
          <a:bodyPr wrap="square" rtlCol="0">
            <a:spAutoFit/>
          </a:bodyPr>
          <a:lstStyle/>
          <a:p>
            <a:r>
              <a:rPr lang="en-US" sz="1000" dirty="0" smtClean="0"/>
              <a:t>2008</a:t>
            </a:r>
            <a:endParaRPr lang="en-US" sz="1000" dirty="0"/>
          </a:p>
        </p:txBody>
      </p:sp>
      <p:sp>
        <p:nvSpPr>
          <p:cNvPr id="12" name="Oval 11"/>
          <p:cNvSpPr/>
          <p:nvPr/>
        </p:nvSpPr>
        <p:spPr>
          <a:xfrm>
            <a:off x="4152900" y="497205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91011" y="4584700"/>
            <a:ext cx="444653" cy="246221"/>
          </a:xfrm>
          <a:prstGeom prst="rect">
            <a:avLst/>
          </a:prstGeom>
          <a:noFill/>
        </p:spPr>
        <p:txBody>
          <a:bodyPr wrap="square" rtlCol="0">
            <a:spAutoFit/>
          </a:bodyPr>
          <a:lstStyle/>
          <a:p>
            <a:r>
              <a:rPr lang="en-US" sz="1000" dirty="0" smtClean="0"/>
              <a:t>2009</a:t>
            </a:r>
            <a:endParaRPr lang="en-US" sz="1000" dirty="0"/>
          </a:p>
        </p:txBody>
      </p:sp>
      <p:cxnSp>
        <p:nvCxnSpPr>
          <p:cNvPr id="14" name="Straight Arrow Connector 13"/>
          <p:cNvCxnSpPr/>
          <p:nvPr/>
        </p:nvCxnSpPr>
        <p:spPr>
          <a:xfrm rot="5400000">
            <a:off x="4235773" y="4833377"/>
            <a:ext cx="213426" cy="1224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224336" y="499110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96000" y="4200464"/>
            <a:ext cx="2658533" cy="1077218"/>
          </a:xfrm>
          <a:prstGeom prst="rect">
            <a:avLst/>
          </a:prstGeom>
          <a:solidFill>
            <a:schemeClr val="bg1"/>
          </a:solidFill>
          <a:ln>
            <a:solidFill>
              <a:srgbClr val="BC0000"/>
            </a:solidFill>
          </a:ln>
        </p:spPr>
        <p:txBody>
          <a:bodyPr wrap="square" rtlCol="0">
            <a:spAutoFit/>
          </a:bodyPr>
          <a:lstStyle/>
          <a:p>
            <a:r>
              <a:rPr lang="en-US" sz="1600" b="1" dirty="0" smtClean="0">
                <a:solidFill>
                  <a:srgbClr val="708F24"/>
                </a:solidFill>
              </a:rPr>
              <a:t>Carbon reductions needed will be </a:t>
            </a:r>
            <a:r>
              <a:rPr lang="en-US" sz="1600" b="1" dirty="0" smtClean="0">
                <a:solidFill>
                  <a:srgbClr val="BC0000"/>
                </a:solidFill>
              </a:rPr>
              <a:t>90 times </a:t>
            </a:r>
            <a:r>
              <a:rPr lang="en-US" sz="1600" b="1" dirty="0" smtClean="0">
                <a:solidFill>
                  <a:srgbClr val="708F24"/>
                </a:solidFill>
              </a:rPr>
              <a:t>as large </a:t>
            </a:r>
          </a:p>
          <a:p>
            <a:r>
              <a:rPr lang="en-US" sz="1600" b="1" dirty="0" smtClean="0">
                <a:solidFill>
                  <a:srgbClr val="708F24"/>
                </a:solidFill>
              </a:rPr>
              <a:t>as the impact of the 2009 recession</a:t>
            </a:r>
            <a:endParaRPr lang="en-US" sz="1600" b="1" dirty="0">
              <a:solidFill>
                <a:srgbClr val="708F24"/>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descr="MCWorldAtTable-chad-darfur_4"/>
          <p:cNvPicPr>
            <a:picLocks noChangeAspect="1" noChangeArrowheads="1"/>
          </p:cNvPicPr>
          <p:nvPr/>
        </p:nvPicPr>
        <p:blipFill>
          <a:blip r:embed="rId3"/>
          <a:srcRect/>
          <a:stretch>
            <a:fillRect/>
          </a:stretch>
        </p:blipFill>
        <p:spPr bwMode="auto">
          <a:xfrm>
            <a:off x="114300" y="1270001"/>
            <a:ext cx="8926513" cy="6427788"/>
          </a:xfrm>
          <a:prstGeom prst="rect">
            <a:avLst/>
          </a:prstGeom>
          <a:noFill/>
          <a:ln w="57150">
            <a:solidFill>
              <a:srgbClr val="FFFF00"/>
            </a:solidFill>
            <a:miter lim="800000"/>
            <a:headEnd/>
            <a:tailEnd/>
          </a:ln>
        </p:spPr>
      </p:pic>
      <p:sp>
        <p:nvSpPr>
          <p:cNvPr id="2593799" name="Text Box 7"/>
          <p:cNvSpPr txBox="1">
            <a:spLocks noChangeArrowheads="1"/>
          </p:cNvSpPr>
          <p:nvPr/>
        </p:nvSpPr>
        <p:spPr bwMode="auto">
          <a:xfrm>
            <a:off x="2384425" y="6473825"/>
            <a:ext cx="4422775" cy="396875"/>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sz="2000">
                <a:solidFill>
                  <a:schemeClr val="hlink"/>
                </a:solidFill>
                <a:effectLst>
                  <a:outerShdw blurRad="38100" dist="38100" dir="2700000" algn="tl">
                    <a:srgbClr val="DDDDDD"/>
                  </a:outerShdw>
                </a:effectLst>
                <a:latin typeface="Arial" pitchFamily="34" charset="0"/>
                <a:ea typeface="ＭＳ Ｐゴシック" pitchFamily="34" charset="-128"/>
                <a:cs typeface="ＭＳ Ｐゴシック" pitchFamily="34" charset="-128"/>
              </a:rPr>
              <a:t>Source: Menzel, 2005</a:t>
            </a:r>
          </a:p>
        </p:txBody>
      </p:sp>
      <p:sp>
        <p:nvSpPr>
          <p:cNvPr id="89094" name="TextBox 5"/>
          <p:cNvSpPr txBox="1">
            <a:spLocks noChangeArrowheads="1"/>
          </p:cNvSpPr>
          <p:nvPr/>
        </p:nvSpPr>
        <p:spPr bwMode="auto">
          <a:xfrm>
            <a:off x="5257800" y="6553200"/>
            <a:ext cx="38862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4" charset="0"/>
                <a:cs typeface="Arial" pitchFamily="4" charset="0"/>
              </a:rPr>
              <a:t>Nebojš</a:t>
            </a:r>
            <a:r>
              <a:rPr lang="en-US" sz="1800">
                <a:solidFill>
                  <a:srgbClr val="B21524"/>
                </a:solidFill>
                <a:ea typeface="Times New Roman" pitchFamily="4" charset="0"/>
                <a:cs typeface="Times New Roman" pitchFamily="4" charset="0"/>
              </a:rPr>
              <a:t>a Naki</a:t>
            </a:r>
            <a:r>
              <a:rPr lang="en-US" sz="1800">
                <a:solidFill>
                  <a:srgbClr val="B21524"/>
                </a:solidFill>
                <a:ea typeface="Arial" pitchFamily="4" charset="0"/>
                <a:cs typeface="Arial" pitchFamily="4" charset="0"/>
              </a:rPr>
              <a:t>ć</a:t>
            </a:r>
            <a:r>
              <a:rPr lang="en-US" sz="1800">
                <a:solidFill>
                  <a:srgbClr val="B21524"/>
                </a:solidFill>
                <a:ea typeface="Times New Roman" pitchFamily="4" charset="0"/>
                <a:cs typeface="Times New Roman" pitchFamily="4" charset="0"/>
              </a:rPr>
              <a:t>enovi</a:t>
            </a:r>
            <a:r>
              <a:rPr lang="en-US" sz="1800">
                <a:solidFill>
                  <a:srgbClr val="B21524"/>
                </a:solidFill>
                <a:ea typeface="Arial" pitchFamily="4" charset="0"/>
                <a:cs typeface="Arial" pitchFamily="4" charset="0"/>
              </a:rPr>
              <a:t>ć</a:t>
            </a:r>
            <a:r>
              <a:rPr lang="en-US" sz="1800">
                <a:solidFill>
                  <a:srgbClr val="B21524"/>
                </a:solidFill>
                <a:ea typeface="Times New Roman" pitchFamily="4" charset="0"/>
                <a:cs typeface="Times New Roman" pitchFamily="4" charset="0"/>
              </a:rPr>
              <a:t> IIASA, Vienna</a:t>
            </a:r>
            <a:endParaRPr lang="en-US" sz="1800">
              <a:solidFill>
                <a:srgbClr val="B21524"/>
              </a:solidFill>
              <a:ea typeface="Arial" pitchFamily="4" charset="0"/>
              <a:cs typeface="Arial" pitchFamily="4" charset="0"/>
            </a:endParaRPr>
          </a:p>
        </p:txBody>
      </p:sp>
      <p:sp>
        <p:nvSpPr>
          <p:cNvPr id="7" name="Rectangle 6"/>
          <p:cNvSpPr/>
          <p:nvPr/>
        </p:nvSpPr>
        <p:spPr>
          <a:xfrm>
            <a:off x="0" y="0"/>
            <a:ext cx="9144000" cy="127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0" y="496888"/>
            <a:ext cx="9144000" cy="439738"/>
          </a:xfrm>
          <a:prstGeom prst="rect">
            <a:avLst/>
          </a:prstGeom>
        </p:spPr>
        <p:txBody>
          <a:bodyPr vert="horz" lIns="91440" tIns="45720" rIns="91440" bIns="45720" rtlCol="0" anchor="b">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67AC"/>
                </a:solidFill>
                <a:effectLst/>
                <a:uLnTx/>
                <a:uFillTx/>
                <a:latin typeface="Arial"/>
                <a:ea typeface="+mj-ea"/>
                <a:cs typeface="Arial"/>
              </a:rPr>
              <a:t>Food for a Week, Darfur</a:t>
            </a:r>
            <a:r>
              <a:rPr kumimoji="0" lang="en-US" sz="3600" b="1" i="0" u="none" strike="noStrike" kern="1200" cap="none" spc="0" normalizeH="0" noProof="0" dirty="0" smtClean="0">
                <a:ln>
                  <a:noFill/>
                </a:ln>
                <a:solidFill>
                  <a:srgbClr val="0067AC"/>
                </a:solidFill>
                <a:effectLst/>
                <a:uLnTx/>
                <a:uFillTx/>
                <a:latin typeface="Arial"/>
                <a:ea typeface="+mj-ea"/>
                <a:cs typeface="Arial"/>
              </a:rPr>
              <a:t> Refugees, Chad</a:t>
            </a:r>
            <a:endParaRPr kumimoji="0" lang="en-US" sz="3600" b="1" i="0" u="none" strike="noStrike" kern="1200" cap="none" spc="0" normalizeH="0" baseline="0" noProof="0" dirty="0">
              <a:ln>
                <a:noFill/>
              </a:ln>
              <a:solidFill>
                <a:srgbClr val="0067AC"/>
              </a:solidFill>
              <a:effectLst/>
              <a:uLnTx/>
              <a:uFillTx/>
              <a:latin typeface="Arial"/>
              <a:ea typeface="+mj-ea"/>
              <a:cs typeface="Arial"/>
            </a:endParaRPr>
          </a:p>
        </p:txBody>
      </p:sp>
      <p:sp>
        <p:nvSpPr>
          <p:cNvPr id="9" name="Text Box 4"/>
          <p:cNvSpPr txBox="1">
            <a:spLocks noChangeArrowheads="1"/>
          </p:cNvSpPr>
          <p:nvPr/>
        </p:nvSpPr>
        <p:spPr bwMode="auto">
          <a:xfrm>
            <a:off x="4961466" y="972483"/>
            <a:ext cx="4182533" cy="297517"/>
          </a:xfrm>
          <a:prstGeom prst="rect">
            <a:avLst/>
          </a:prstGeom>
          <a:solidFill>
            <a:srgbClr val="C0C0C0">
              <a:alpha val="75000"/>
            </a:srgbClr>
          </a:solidFill>
          <a:ln w="57150">
            <a:noFill/>
            <a:miter lim="800000"/>
            <a:headEnd/>
            <a:tailEnd/>
          </a:ln>
          <a:effectLst/>
        </p:spPr>
        <p:txBody>
          <a:bodyPr wrap="square">
            <a:prstTxWarp prst="textNoShape">
              <a:avLst/>
            </a:prstTxWarp>
            <a:spAutoFit/>
          </a:bodyPr>
          <a:lstStyle/>
          <a:p>
            <a:pPr algn="r">
              <a:lnSpc>
                <a:spcPct val="80000"/>
              </a:lnSpc>
              <a:defRPr/>
            </a:pPr>
            <a:r>
              <a:rPr lang="en-US" sz="1600" dirty="0">
                <a:solidFill>
                  <a:srgbClr val="FFFF00"/>
                </a:solidFill>
                <a:effectLst>
                  <a:outerShdw blurRad="38100" dist="38100" dir="2700000" algn="tl">
                    <a:srgbClr val="000000"/>
                  </a:outerShdw>
                </a:effectLst>
                <a:latin typeface="Arial" pitchFamily="34" charset="0"/>
                <a:ea typeface="ＭＳ Ｐゴシック" pitchFamily="34" charset="-128"/>
                <a:cs typeface="ＭＳ Ｐゴシック" pitchFamily="34" charset="-128"/>
                <a:hlinkClick r:id="rId4"/>
              </a:rPr>
              <a:t>© 2005 PETER MENZEL PHOTOGRAPHY</a:t>
            </a:r>
            <a:endParaRPr lang="en-US" sz="1600" dirty="0">
              <a:solidFill>
                <a:srgbClr val="FFFF00"/>
              </a:solidFill>
              <a:effectLst>
                <a:outerShdw blurRad="38100" dist="38100" dir="2700000" algn="tl">
                  <a:srgbClr val="000000"/>
                </a:outerShdw>
              </a:effectLst>
              <a:latin typeface="Arial" pitchFamily="34" charset="0"/>
              <a:ea typeface="ＭＳ Ｐゴシック" pitchFamily="34" charset="-128"/>
              <a:cs typeface="ＭＳ Ｐゴシック" pitchFamily="34"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descr="MCWorldAtTable_Germany_5"/>
          <p:cNvPicPr>
            <a:picLocks noChangeAspect="1" noChangeArrowheads="1"/>
          </p:cNvPicPr>
          <p:nvPr/>
        </p:nvPicPr>
        <p:blipFill>
          <a:blip r:embed="rId3"/>
          <a:srcRect/>
          <a:stretch>
            <a:fillRect/>
          </a:stretch>
        </p:blipFill>
        <p:spPr bwMode="auto">
          <a:xfrm>
            <a:off x="122238" y="1219200"/>
            <a:ext cx="8893175" cy="6249988"/>
          </a:xfrm>
          <a:prstGeom prst="rect">
            <a:avLst/>
          </a:prstGeom>
          <a:noFill/>
          <a:ln w="57150">
            <a:solidFill>
              <a:srgbClr val="FFFF00"/>
            </a:solidFill>
            <a:miter lim="800000"/>
            <a:headEnd/>
            <a:tailEnd/>
          </a:ln>
        </p:spPr>
      </p:pic>
      <p:sp>
        <p:nvSpPr>
          <p:cNvPr id="2595845" name="Text Box 5"/>
          <p:cNvSpPr txBox="1">
            <a:spLocks noChangeArrowheads="1"/>
          </p:cNvSpPr>
          <p:nvPr/>
        </p:nvSpPr>
        <p:spPr bwMode="auto">
          <a:xfrm>
            <a:off x="2384425" y="6473825"/>
            <a:ext cx="4422775" cy="396875"/>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sz="2000">
                <a:solidFill>
                  <a:schemeClr val="hlink"/>
                </a:solidFill>
                <a:effectLst>
                  <a:outerShdw blurRad="38100" dist="38100" dir="2700000" algn="tl">
                    <a:srgbClr val="DDDDDD"/>
                  </a:outerShdw>
                </a:effectLst>
                <a:latin typeface="Arial" pitchFamily="34" charset="0"/>
                <a:ea typeface="ＭＳ Ｐゴシック" pitchFamily="34" charset="-128"/>
                <a:cs typeface="ＭＳ Ｐゴシック" pitchFamily="34" charset="-128"/>
              </a:rPr>
              <a:t>Source: Menzel, 2005</a:t>
            </a:r>
          </a:p>
        </p:txBody>
      </p:sp>
      <p:sp>
        <p:nvSpPr>
          <p:cNvPr id="91142" name="TextBox 5"/>
          <p:cNvSpPr txBox="1">
            <a:spLocks noChangeArrowheads="1"/>
          </p:cNvSpPr>
          <p:nvPr/>
        </p:nvSpPr>
        <p:spPr bwMode="auto">
          <a:xfrm>
            <a:off x="5257800" y="6553200"/>
            <a:ext cx="38862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4" charset="0"/>
                <a:cs typeface="Arial" pitchFamily="4" charset="0"/>
              </a:rPr>
              <a:t>Nebojš</a:t>
            </a:r>
            <a:r>
              <a:rPr lang="en-US" sz="1800">
                <a:solidFill>
                  <a:srgbClr val="B21524"/>
                </a:solidFill>
                <a:ea typeface="Times New Roman" pitchFamily="4" charset="0"/>
                <a:cs typeface="Times New Roman" pitchFamily="4" charset="0"/>
              </a:rPr>
              <a:t>a Naki</a:t>
            </a:r>
            <a:r>
              <a:rPr lang="en-US" sz="1800">
                <a:solidFill>
                  <a:srgbClr val="B21524"/>
                </a:solidFill>
                <a:ea typeface="Arial" pitchFamily="4" charset="0"/>
                <a:cs typeface="Arial" pitchFamily="4" charset="0"/>
              </a:rPr>
              <a:t>ć</a:t>
            </a:r>
            <a:r>
              <a:rPr lang="en-US" sz="1800">
                <a:solidFill>
                  <a:srgbClr val="B21524"/>
                </a:solidFill>
                <a:ea typeface="Times New Roman" pitchFamily="4" charset="0"/>
                <a:cs typeface="Times New Roman" pitchFamily="4" charset="0"/>
              </a:rPr>
              <a:t>enovi</a:t>
            </a:r>
            <a:r>
              <a:rPr lang="en-US" sz="1800">
                <a:solidFill>
                  <a:srgbClr val="B21524"/>
                </a:solidFill>
                <a:ea typeface="Arial" pitchFamily="4" charset="0"/>
                <a:cs typeface="Arial" pitchFamily="4" charset="0"/>
              </a:rPr>
              <a:t>ć</a:t>
            </a:r>
            <a:r>
              <a:rPr lang="en-US" sz="1800">
                <a:solidFill>
                  <a:srgbClr val="B21524"/>
                </a:solidFill>
                <a:ea typeface="Times New Roman" pitchFamily="4" charset="0"/>
                <a:cs typeface="Times New Roman" pitchFamily="4" charset="0"/>
              </a:rPr>
              <a:t> IIASA, Vienna</a:t>
            </a:r>
            <a:endParaRPr lang="en-US" sz="1800">
              <a:solidFill>
                <a:srgbClr val="B21524"/>
              </a:solidFill>
              <a:ea typeface="Arial" pitchFamily="4" charset="0"/>
              <a:cs typeface="Arial" pitchFamily="4" charset="0"/>
            </a:endParaRPr>
          </a:p>
        </p:txBody>
      </p:sp>
      <p:sp>
        <p:nvSpPr>
          <p:cNvPr id="8" name="Rectangle 7"/>
          <p:cNvSpPr/>
          <p:nvPr/>
        </p:nvSpPr>
        <p:spPr>
          <a:xfrm>
            <a:off x="0" y="0"/>
            <a:ext cx="9144000" cy="12192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a:xfrm>
            <a:off x="122238" y="440267"/>
            <a:ext cx="9144000" cy="384175"/>
          </a:xfrm>
          <a:prstGeom prst="rect">
            <a:avLst/>
          </a:prstGeom>
        </p:spPr>
        <p:txBody>
          <a:bodyPr vert="horz" lIns="91440" tIns="45720" rIns="91440" bIns="45720" rtlCol="0" anchor="b">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67AC"/>
                </a:solidFill>
                <a:effectLst/>
                <a:uLnTx/>
                <a:uFillTx/>
                <a:latin typeface="Arial"/>
                <a:ea typeface="+mj-ea"/>
                <a:cs typeface="Arial"/>
              </a:rPr>
              <a:t>Food for a Week, Germany</a:t>
            </a:r>
            <a:endParaRPr kumimoji="0" lang="en-US" sz="3600" b="1" i="0" u="none" strike="noStrike" kern="1200" cap="none" spc="0" normalizeH="0" baseline="0" noProof="0" dirty="0">
              <a:ln>
                <a:noFill/>
              </a:ln>
              <a:solidFill>
                <a:srgbClr val="0067AC"/>
              </a:solidFill>
              <a:effectLst/>
              <a:uLnTx/>
              <a:uFillTx/>
              <a:latin typeface="Arial"/>
              <a:ea typeface="+mj-ea"/>
              <a:cs typeface="Arial"/>
            </a:endParaRPr>
          </a:p>
        </p:txBody>
      </p:sp>
      <p:sp>
        <p:nvSpPr>
          <p:cNvPr id="10" name="Text Box 6"/>
          <p:cNvSpPr txBox="1">
            <a:spLocks noChangeArrowheads="1"/>
          </p:cNvSpPr>
          <p:nvPr/>
        </p:nvSpPr>
        <p:spPr bwMode="auto">
          <a:xfrm>
            <a:off x="5503332" y="882650"/>
            <a:ext cx="3640667" cy="271869"/>
          </a:xfrm>
          <a:prstGeom prst="rect">
            <a:avLst/>
          </a:prstGeom>
          <a:solidFill>
            <a:srgbClr val="FFCC00">
              <a:alpha val="75000"/>
            </a:srgbClr>
          </a:solidFill>
          <a:ln w="57150">
            <a:noFill/>
            <a:miter lim="800000"/>
            <a:headEnd/>
            <a:tailEnd/>
          </a:ln>
          <a:effectLst/>
        </p:spPr>
        <p:txBody>
          <a:bodyPr wrap="square">
            <a:prstTxWarp prst="textNoShape">
              <a:avLst/>
            </a:prstTxWarp>
            <a:spAutoFit/>
          </a:bodyPr>
          <a:lstStyle/>
          <a:p>
            <a:pPr algn="r">
              <a:lnSpc>
                <a:spcPct val="80000"/>
              </a:lnSpc>
              <a:defRPr/>
            </a:pPr>
            <a:r>
              <a:rPr lang="en-US" sz="1400" dirty="0">
                <a:solidFill>
                  <a:srgbClr val="FFFF00"/>
                </a:solidFill>
                <a:effectLst>
                  <a:outerShdw blurRad="38100" dist="38100" dir="2700000" algn="tl">
                    <a:srgbClr val="000000"/>
                  </a:outerShdw>
                </a:effectLst>
                <a:latin typeface="Arial" pitchFamily="34" charset="0"/>
                <a:ea typeface="ＭＳ Ｐゴシック" pitchFamily="34" charset="-128"/>
                <a:cs typeface="ＭＳ Ｐゴシック" pitchFamily="34" charset="-128"/>
                <a:hlinkClick r:id="rId4"/>
              </a:rPr>
              <a:t>© 2005 PETER MENZEL PHOTOGRAPHY</a:t>
            </a:r>
            <a:endParaRPr lang="en-US" sz="1400" dirty="0">
              <a:solidFill>
                <a:srgbClr val="FFFF00"/>
              </a:solidFill>
              <a:effectLst>
                <a:outerShdw blurRad="38100" dist="38100" dir="2700000" algn="tl">
                  <a:srgbClr val="000000"/>
                </a:outerShdw>
              </a:effectLst>
              <a:latin typeface="Arial" pitchFamily="34" charset="0"/>
              <a:ea typeface="ＭＳ Ｐゴシック" pitchFamily="34" charset="-128"/>
              <a:cs typeface="ＭＳ Ｐゴシック" pitchFamily="34"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ChangeArrowheads="1"/>
          </p:cNvSpPr>
          <p:nvPr/>
        </p:nvSpPr>
        <p:spPr bwMode="auto">
          <a:xfrm>
            <a:off x="1289050" y="5378450"/>
            <a:ext cx="412750" cy="284163"/>
          </a:xfrm>
          <a:prstGeom prst="rect">
            <a:avLst/>
          </a:prstGeom>
          <a:solidFill>
            <a:schemeClr val="tx1"/>
          </a:solidFill>
          <a:ln w="57150">
            <a:noFill/>
            <a:miter lim="800000"/>
            <a:headEnd/>
            <a:tailEnd/>
          </a:ln>
        </p:spPr>
        <p:txBody>
          <a:bodyPr wrap="none" anchor="ctr">
            <a:prstTxWarp prst="textNoShape">
              <a:avLst/>
            </a:prstTxWarp>
          </a:bodyPr>
          <a:lstStyle/>
          <a:p>
            <a:endParaRPr lang="en-US"/>
          </a:p>
        </p:txBody>
      </p:sp>
      <p:pic>
        <p:nvPicPr>
          <p:cNvPr id="115715" name="Picture 4"/>
          <p:cNvPicPr>
            <a:picLocks noChangeArrowheads="1"/>
          </p:cNvPicPr>
          <p:nvPr/>
        </p:nvPicPr>
        <p:blipFill>
          <a:blip r:embed="rId3"/>
          <a:srcRect/>
          <a:stretch>
            <a:fillRect/>
          </a:stretch>
        </p:blipFill>
        <p:spPr bwMode="auto">
          <a:xfrm>
            <a:off x="0" y="2020888"/>
            <a:ext cx="9144000" cy="4208462"/>
          </a:xfrm>
          <a:prstGeom prst="rect">
            <a:avLst/>
          </a:prstGeom>
          <a:solidFill>
            <a:srgbClr val="FFFFFF"/>
          </a:solidFill>
          <a:ln w="57150">
            <a:solidFill>
              <a:srgbClr val="FFFF00"/>
            </a:solidFill>
            <a:miter lim="800000"/>
            <a:headEnd/>
            <a:tailEnd/>
          </a:ln>
        </p:spPr>
      </p:pic>
      <p:sp>
        <p:nvSpPr>
          <p:cNvPr id="2905093" name="Text Box 5"/>
          <p:cNvSpPr txBox="1">
            <a:spLocks noChangeArrowheads="1"/>
          </p:cNvSpPr>
          <p:nvPr/>
        </p:nvSpPr>
        <p:spPr bwMode="auto">
          <a:xfrm>
            <a:off x="650875" y="6229350"/>
            <a:ext cx="7645400" cy="3048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maximum temperature change over the 21</a:t>
            </a:r>
            <a:r>
              <a:rPr lang="en-US" sz="1400" baseline="300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st</a:t>
            </a: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century assuming 3</a:t>
            </a:r>
            <a:r>
              <a:rPr lang="en-US" sz="1400" baseline="30000" dirty="0">
                <a:solidFill>
                  <a:srgbClr val="212189"/>
                </a:solidFill>
                <a:latin typeface="Arial" pitchFamily="-112" charset="0"/>
                <a:ea typeface="ＭＳ Ｐゴシック" pitchFamily="-112" charset="-128"/>
                <a:cs typeface="ＭＳ Ｐゴシック" pitchFamily="-112" charset="-128"/>
              </a:rPr>
              <a:t>o</a:t>
            </a:r>
            <a:r>
              <a:rPr lang="en-US" sz="1400" dirty="0">
                <a:solidFill>
                  <a:srgbClr val="212189"/>
                </a:solidFill>
                <a:latin typeface="Arial" pitchFamily="-112" charset="0"/>
                <a:ea typeface="ＭＳ Ｐゴシック" pitchFamily="-112" charset="-128"/>
                <a:cs typeface="ＭＳ Ｐゴシック" pitchFamily="-112" charset="-128"/>
              </a:rPr>
              <a:t>C</a:t>
            </a: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climate sensitivity</a:t>
            </a:r>
          </a:p>
        </p:txBody>
      </p:sp>
      <p:sp>
        <p:nvSpPr>
          <p:cNvPr id="115717" name="Text Box 6"/>
          <p:cNvSpPr txBox="1">
            <a:spLocks noChangeArrowheads="1"/>
          </p:cNvSpPr>
          <p:nvPr/>
        </p:nvSpPr>
        <p:spPr bwMode="auto">
          <a:xfrm>
            <a:off x="7073900" y="2020888"/>
            <a:ext cx="979488"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2.0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18" name="Text Box 7"/>
          <p:cNvSpPr txBox="1">
            <a:spLocks noChangeArrowheads="1"/>
          </p:cNvSpPr>
          <p:nvPr/>
        </p:nvSpPr>
        <p:spPr bwMode="auto">
          <a:xfrm>
            <a:off x="4473575"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3.0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19" name="Text Box 8"/>
          <p:cNvSpPr txBox="1">
            <a:spLocks noChangeArrowheads="1"/>
          </p:cNvSpPr>
          <p:nvPr/>
        </p:nvSpPr>
        <p:spPr bwMode="auto">
          <a:xfrm>
            <a:off x="2778125"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4.0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20" name="Text Box 9"/>
          <p:cNvSpPr txBox="1">
            <a:spLocks noChangeArrowheads="1"/>
          </p:cNvSpPr>
          <p:nvPr/>
        </p:nvSpPr>
        <p:spPr bwMode="auto">
          <a:xfrm>
            <a:off x="1538288"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4.5</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2905099" name="Rectangle 11"/>
          <p:cNvSpPr>
            <a:spLocks noGrp="1" noChangeArrowheads="1"/>
          </p:cNvSpPr>
          <p:nvPr>
            <p:ph type="title"/>
          </p:nvPr>
        </p:nvSpPr>
        <p:spPr>
          <a:xfrm>
            <a:off x="0" y="1047750"/>
            <a:ext cx="9144000" cy="895350"/>
          </a:xfrm>
        </p:spPr>
        <p:txBody>
          <a:bodyPr/>
          <a:lstStyle/>
          <a:p>
            <a:pPr algn="ctr">
              <a:defRPr/>
            </a:pPr>
            <a:r>
              <a:rPr lang="en-US" dirty="0"/>
              <a:t>Share of Carbon-Free Energy</a:t>
            </a:r>
          </a:p>
        </p:txBody>
      </p:sp>
      <p:sp>
        <p:nvSpPr>
          <p:cNvPr id="115722" name="TextBox 9"/>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068028"/>
            <a:ext cx="9144000" cy="712019"/>
          </a:xfrm>
        </p:spPr>
        <p:txBody>
          <a:bodyPr/>
          <a:lstStyle/>
          <a:p>
            <a:pPr algn="ctr">
              <a:defRPr/>
            </a:pPr>
            <a:r>
              <a:rPr lang="en-US" b="1" dirty="0" smtClean="0"/>
              <a:t>Summary</a:t>
            </a:r>
            <a:endParaRPr lang="en-US" b="1" dirty="0"/>
          </a:p>
        </p:txBody>
      </p:sp>
      <p:sp>
        <p:nvSpPr>
          <p:cNvPr id="7" name="Content Placeholder 6"/>
          <p:cNvSpPr>
            <a:spLocks noGrp="1"/>
          </p:cNvSpPr>
          <p:nvPr>
            <p:ph idx="1"/>
          </p:nvPr>
        </p:nvSpPr>
        <p:spPr>
          <a:xfrm>
            <a:off x="461770" y="2059085"/>
            <a:ext cx="8377430" cy="4416448"/>
          </a:xfrm>
        </p:spPr>
        <p:txBody>
          <a:bodyPr>
            <a:normAutofit/>
          </a:bodyPr>
          <a:lstStyle/>
          <a:p>
            <a:pPr>
              <a:buFont typeface="Wingdings" pitchFamily="-112" charset="2"/>
              <a:buChar char=""/>
              <a:defRPr/>
            </a:pPr>
            <a:r>
              <a:rPr lang="en-US" sz="2000" dirty="0" smtClean="0">
                <a:solidFill>
                  <a:srgbClr val="708F24"/>
                </a:solidFill>
              </a:rPr>
              <a:t>Global temperature trends of the 20C cannot be explained on the basis of natural variation alone</a:t>
            </a:r>
          </a:p>
          <a:p>
            <a:pPr>
              <a:buFont typeface="Wingdings" pitchFamily="-112" charset="2"/>
              <a:buChar char=""/>
              <a:defRPr/>
            </a:pPr>
            <a:r>
              <a:rPr lang="en-US" sz="2000" dirty="0" smtClean="0">
                <a:solidFill>
                  <a:srgbClr val="708F24"/>
                </a:solidFill>
              </a:rPr>
              <a:t>Only when the influences of greenhouse gases and sulfate aerosols are included can the trends be explained</a:t>
            </a:r>
          </a:p>
          <a:p>
            <a:pPr>
              <a:buFont typeface="Wingdings" pitchFamily="-112" charset="2"/>
              <a:buChar char=""/>
              <a:defRPr/>
            </a:pPr>
            <a:r>
              <a:rPr lang="en-US" sz="2000" dirty="0" smtClean="0">
                <a:solidFill>
                  <a:srgbClr val="708F24"/>
                </a:solidFill>
              </a:rPr>
              <a:t>Models that explain these trends, when projected into the future, indicate a 1.5-6.5</a:t>
            </a:r>
            <a:r>
              <a:rPr lang="en-US" sz="2000" baseline="30000" dirty="0" smtClean="0">
                <a:solidFill>
                  <a:srgbClr val="708F24"/>
                </a:solidFill>
              </a:rPr>
              <a:t>o</a:t>
            </a:r>
            <a:r>
              <a:rPr lang="en-US" sz="2000" dirty="0" smtClean="0">
                <a:solidFill>
                  <a:srgbClr val="708F24"/>
                </a:solidFill>
              </a:rPr>
              <a:t>C warming over the 21C</a:t>
            </a:r>
          </a:p>
          <a:p>
            <a:pPr>
              <a:buFont typeface="Wingdings" pitchFamily="-112" charset="2"/>
              <a:buChar char=""/>
              <a:defRPr/>
            </a:pPr>
            <a:r>
              <a:rPr lang="en-US" sz="2000" b="1" dirty="0" smtClean="0">
                <a:solidFill>
                  <a:srgbClr val="708F24"/>
                </a:solidFill>
              </a:rPr>
              <a:t>Iowa farmers and cities already are paying to cope with climate change </a:t>
            </a:r>
          </a:p>
          <a:p>
            <a:pPr>
              <a:buFont typeface="Wingdings" pitchFamily="-112" charset="2"/>
              <a:buChar char=""/>
              <a:defRPr/>
            </a:pPr>
            <a:r>
              <a:rPr lang="en-US" sz="2000" dirty="0" smtClean="0">
                <a:solidFill>
                  <a:srgbClr val="708F24"/>
                </a:solidFill>
              </a:rPr>
              <a:t>Substantial adverse consequences to food production, fresh-water supplies, and sustainability will occur for temperature increases above 2</a:t>
            </a:r>
            <a:r>
              <a:rPr lang="en-US" sz="2000" baseline="30000" dirty="0" smtClean="0">
                <a:solidFill>
                  <a:srgbClr val="708F24"/>
                </a:solidFill>
              </a:rPr>
              <a:t>o</a:t>
            </a:r>
            <a:r>
              <a:rPr lang="en-US" sz="2000" dirty="0" smtClean="0">
                <a:solidFill>
                  <a:srgbClr val="708F24"/>
                </a:solidFill>
              </a:rPr>
              <a:t>C</a:t>
            </a:r>
          </a:p>
          <a:p>
            <a:pPr>
              <a:buFont typeface="Wingdings" pitchFamily="-112" charset="2"/>
              <a:buChar char=""/>
              <a:defRPr/>
            </a:pPr>
            <a:r>
              <a:rPr lang="en-US" sz="2000" b="1" dirty="0" smtClean="0">
                <a:solidFill>
                  <a:srgbClr val="708F24"/>
                </a:solidFill>
              </a:rPr>
              <a:t>The major challenge to our global society is to figure out how to reduce our global dependence on carbon-emitting fuels </a:t>
            </a:r>
          </a:p>
          <a:p>
            <a:pPr>
              <a:buFont typeface="Wingdings" pitchFamily="-112" charset="2"/>
              <a:buChar char=""/>
              <a:defRPr/>
            </a:pP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219200" y="677333"/>
            <a:ext cx="7772400" cy="1143000"/>
          </a:xfrm>
        </p:spPr>
        <p:txBody>
          <a:bodyPr/>
          <a:lstStyle/>
          <a:p>
            <a:pPr>
              <a:defRPr/>
            </a:pPr>
            <a:r>
              <a:rPr lang="en-US" dirty="0">
                <a:latin typeface="Arial" pitchFamily="-112" charset="0"/>
              </a:rPr>
              <a:t>For More Information</a:t>
            </a:r>
            <a:endParaRPr lang="en-US" dirty="0"/>
          </a:p>
        </p:txBody>
      </p:sp>
      <p:sp>
        <p:nvSpPr>
          <p:cNvPr id="86019" name="Rectangle 3"/>
          <p:cNvSpPr>
            <a:spLocks noGrp="1" noChangeArrowheads="1"/>
          </p:cNvSpPr>
          <p:nvPr>
            <p:ph type="body" idx="1"/>
          </p:nvPr>
        </p:nvSpPr>
        <p:spPr>
          <a:xfrm>
            <a:off x="914400" y="2055345"/>
            <a:ext cx="7670800" cy="3515722"/>
          </a:xfrm>
        </p:spPr>
        <p:txBody>
          <a:bodyPr>
            <a:normAutofit/>
          </a:bodyPr>
          <a:lstStyle/>
          <a:p>
            <a:pPr>
              <a:lnSpc>
                <a:spcPct val="90000"/>
              </a:lnSpc>
              <a:buFont typeface="Wingdings" pitchFamily="-112" charset="2"/>
              <a:buChar char=""/>
              <a:defRPr/>
            </a:pPr>
            <a:r>
              <a:rPr lang="en-US" sz="2000" dirty="0" smtClean="0">
                <a:solidFill>
                  <a:srgbClr val="708F24"/>
                </a:solidFill>
                <a:latin typeface="Arial" pitchFamily="-112" charset="0"/>
              </a:rPr>
              <a:t>Contact </a:t>
            </a:r>
            <a:r>
              <a:rPr lang="en-US" sz="2000" dirty="0">
                <a:solidFill>
                  <a:srgbClr val="708F24"/>
                </a:solidFill>
                <a:latin typeface="Arial" pitchFamily="-112" charset="0"/>
              </a:rPr>
              <a:t>me directly:</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latin typeface="Arial" pitchFamily="-112" charset="0"/>
                <a:hlinkClick r:id="rId3"/>
              </a:rPr>
              <a:t>gstakle@iastate.</a:t>
            </a:r>
            <a:r>
              <a:rPr lang="en-US" sz="2000" dirty="0" smtClean="0">
                <a:solidFill>
                  <a:srgbClr val="708F24"/>
                </a:solidFill>
                <a:latin typeface="Arial" pitchFamily="-112" charset="0"/>
                <a:hlinkClick r:id="rId3"/>
              </a:rPr>
              <a:t>edu</a:t>
            </a:r>
            <a:endParaRPr lang="en-US" sz="2000" dirty="0" smtClean="0">
              <a:solidFill>
                <a:srgbClr val="708F24"/>
              </a:solidFill>
              <a:latin typeface="Arial" pitchFamily="-112" charset="0"/>
            </a:endParaRPr>
          </a:p>
          <a:p>
            <a:pPr>
              <a:lnSpc>
                <a:spcPct val="90000"/>
              </a:lnSpc>
              <a:buFont typeface="Wingdings" pitchFamily="-112" charset="2"/>
              <a:buChar char=""/>
              <a:defRPr/>
            </a:pPr>
            <a:r>
              <a:rPr lang="en-US" sz="2000" dirty="0" smtClean="0">
                <a:solidFill>
                  <a:srgbClr val="708F24"/>
                </a:solidFill>
                <a:latin typeface="Arial" pitchFamily="-112" charset="0"/>
              </a:rPr>
              <a:t>Climate Science Program website:</a:t>
            </a:r>
          </a:p>
          <a:p>
            <a:pPr>
              <a:lnSpc>
                <a:spcPct val="90000"/>
              </a:lnSpc>
              <a:defRPr/>
            </a:pPr>
            <a:r>
              <a:rPr lang="en-US" sz="2000" dirty="0" smtClean="0">
                <a:solidFill>
                  <a:srgbClr val="708F24"/>
                </a:solidFill>
                <a:latin typeface="Arial" pitchFamily="-112" charset="0"/>
              </a:rPr>
              <a:t>			</a:t>
            </a:r>
            <a:r>
              <a:rPr lang="en-US" sz="2000" dirty="0" smtClean="0">
                <a:solidFill>
                  <a:srgbClr val="708F24"/>
                </a:solidFill>
                <a:latin typeface="Arial" pitchFamily="-112" charset="0"/>
                <a:hlinkClick r:id="rId4"/>
              </a:rPr>
              <a:t>http://climate.engineering.iastate.edu/</a:t>
            </a:r>
            <a:endParaRPr lang="en-US" sz="2000" dirty="0" smtClean="0">
              <a:solidFill>
                <a:srgbClr val="708F24"/>
              </a:solidFill>
              <a:latin typeface="Arial" pitchFamily="-112" charset="0"/>
            </a:endParaRPr>
          </a:p>
          <a:p>
            <a:pPr>
              <a:lnSpc>
                <a:spcPct val="90000"/>
              </a:lnSpc>
              <a:buFont typeface="Wingdings" pitchFamily="-112" charset="2"/>
              <a:buChar char=""/>
              <a:defRPr/>
            </a:pPr>
            <a:r>
              <a:rPr lang="en-US" sz="2000" dirty="0" smtClean="0">
                <a:solidFill>
                  <a:srgbClr val="708F24"/>
                </a:solidFill>
                <a:latin typeface="Arial" pitchFamily="-112" charset="0"/>
              </a:rPr>
              <a:t>Current </a:t>
            </a:r>
            <a:r>
              <a:rPr lang="en-US" sz="2000" dirty="0">
                <a:solidFill>
                  <a:srgbClr val="708F24"/>
                </a:solidFill>
                <a:latin typeface="Arial" pitchFamily="-112" charset="0"/>
              </a:rPr>
              <a:t>research on regional climate and climate change</a:t>
            </a:r>
            <a:r>
              <a:rPr lang="en-US" sz="2000" dirty="0" smtClean="0">
                <a:solidFill>
                  <a:srgbClr val="708F24"/>
                </a:solidFill>
                <a:latin typeface="Arial" pitchFamily="-112" charset="0"/>
              </a:rPr>
              <a:t> at </a:t>
            </a:r>
            <a:r>
              <a:rPr lang="en-US" sz="2000" dirty="0">
                <a:solidFill>
                  <a:srgbClr val="708F24"/>
                </a:solidFill>
                <a:latin typeface="Arial" pitchFamily="-112" charset="0"/>
              </a:rPr>
              <a:t>the</a:t>
            </a:r>
            <a:r>
              <a:rPr lang="en-US" sz="2000" dirty="0" smtClean="0">
                <a:solidFill>
                  <a:srgbClr val="708F24"/>
                </a:solidFill>
                <a:latin typeface="Arial" pitchFamily="-112" charset="0"/>
              </a:rPr>
              <a:t> ISU Regional </a:t>
            </a:r>
            <a:r>
              <a:rPr lang="en-US" sz="2000" dirty="0">
                <a:solidFill>
                  <a:srgbClr val="708F24"/>
                </a:solidFill>
                <a:latin typeface="Arial" pitchFamily="-112" charset="0"/>
              </a:rPr>
              <a:t>Climate Modeling </a:t>
            </a:r>
            <a:r>
              <a:rPr lang="en-US" sz="2000" dirty="0" smtClean="0">
                <a:solidFill>
                  <a:srgbClr val="708F24"/>
                </a:solidFill>
                <a:latin typeface="Arial" pitchFamily="-112" charset="0"/>
              </a:rPr>
              <a:t>Laboratory:</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hlinkClick r:id="rId5"/>
              </a:rPr>
              <a:t>http://rcmlab.agron.iastate.edu</a:t>
            </a:r>
            <a:r>
              <a:rPr lang="en-US" sz="2000" dirty="0" smtClean="0">
                <a:solidFill>
                  <a:srgbClr val="708F24"/>
                </a:solidFill>
                <a:hlinkClick r:id="rId5"/>
              </a:rPr>
              <a:t>/</a:t>
            </a:r>
            <a:endParaRPr lang="en-US" sz="2000" dirty="0" smtClean="0">
              <a:solidFill>
                <a:srgbClr val="708F24"/>
              </a:solidFill>
              <a:latin typeface="Arial" pitchFamily="-112" charset="0"/>
            </a:endParaRPr>
          </a:p>
          <a:p>
            <a:pPr>
              <a:lnSpc>
                <a:spcPct val="90000"/>
              </a:lnSpc>
              <a:buFont typeface="Wingdings" pitchFamily="-112" charset="2"/>
              <a:buChar char=""/>
              <a:defRPr/>
            </a:pPr>
            <a:r>
              <a:rPr lang="en-US" sz="2000" dirty="0">
                <a:solidFill>
                  <a:srgbClr val="708F24"/>
                </a:solidFill>
                <a:latin typeface="Arial" pitchFamily="-112" charset="0"/>
              </a:rPr>
              <a:t>North American Regional Climate Change Assessment </a:t>
            </a:r>
            <a:r>
              <a:rPr lang="en-US" sz="2000" dirty="0" smtClean="0">
                <a:solidFill>
                  <a:srgbClr val="708F24"/>
                </a:solidFill>
                <a:latin typeface="Arial" pitchFamily="-112" charset="0"/>
              </a:rPr>
              <a:t>Program:</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hlinkClick r:id="rId6"/>
              </a:rPr>
              <a:t>http://www.narccap.ucar.edu</a:t>
            </a:r>
            <a:r>
              <a:rPr lang="en-US" sz="2000" dirty="0" smtClean="0">
                <a:solidFill>
                  <a:srgbClr val="708F24"/>
                </a:solidFill>
                <a:hlinkClick r:id="rId6"/>
              </a:rPr>
              <a:t>/</a:t>
            </a:r>
            <a:endParaRPr lang="en-US" sz="2000" dirty="0" smtClean="0">
              <a:solidFill>
                <a:srgbClr val="708F24"/>
              </a:solidFill>
            </a:endParaRPr>
          </a:p>
          <a:p>
            <a:pPr>
              <a:lnSpc>
                <a:spcPct val="90000"/>
              </a:lnSpc>
              <a:buFont typeface="Monotype Sorts" pitchFamily="-112" charset="2"/>
              <a:buNone/>
              <a:defRPr/>
            </a:pPr>
            <a:endParaRPr lang="en-US" sz="2000" dirty="0" smtClean="0">
              <a:solidFill>
                <a:srgbClr val="708F24"/>
              </a:solidFill>
            </a:endParaRPr>
          </a:p>
          <a:p>
            <a:pPr>
              <a:lnSpc>
                <a:spcPct val="90000"/>
              </a:lnSpc>
              <a:buFont typeface="Monotype Sorts" pitchFamily="-112" charset="2"/>
              <a:buNone/>
              <a:defRPr/>
            </a:pPr>
            <a:endParaRPr lang="en-US" sz="2000" dirty="0" smtClean="0">
              <a:solidFill>
                <a:srgbClr val="708F24"/>
              </a:solidFill>
            </a:endParaRPr>
          </a:p>
          <a:p>
            <a:pPr>
              <a:lnSpc>
                <a:spcPct val="90000"/>
              </a:lnSpc>
              <a:buFont typeface="Monotype Sorts" pitchFamily="-112" charset="2"/>
              <a:buNone/>
              <a:defRPr/>
            </a:pPr>
            <a:endParaRPr lang="en-US" sz="1600" dirty="0" smtClean="0">
              <a:latin typeface="Arial" pitchFamily="-112" charset="0"/>
            </a:endParaRPr>
          </a:p>
          <a:p>
            <a:pPr>
              <a:lnSpc>
                <a:spcPct val="90000"/>
              </a:lnSpc>
              <a:buFont typeface="Monotype Sorts" pitchFamily="-112" charset="2"/>
              <a:buNone/>
              <a:defRPr/>
            </a:pPr>
            <a:endParaRPr lang="en-US" sz="1600" dirty="0">
              <a:latin typeface="Arial" pitchFamily="-112" charset="0"/>
            </a:endParaRPr>
          </a:p>
        </p:txBody>
      </p:sp>
      <p:sp>
        <p:nvSpPr>
          <p:cNvPr id="97284" name="Text Box 4"/>
          <p:cNvSpPr txBox="1">
            <a:spLocks noChangeArrowheads="1"/>
          </p:cNvSpPr>
          <p:nvPr/>
        </p:nvSpPr>
        <p:spPr bwMode="auto">
          <a:xfrm>
            <a:off x="0" y="6488668"/>
            <a:ext cx="5105400" cy="369332"/>
          </a:xfrm>
          <a:prstGeom prst="rect">
            <a:avLst/>
          </a:prstGeom>
          <a:noFill/>
          <a:ln w="12700">
            <a:noFill/>
            <a:miter lim="800000"/>
            <a:headEnd/>
            <a:tailEnd/>
          </a:ln>
        </p:spPr>
        <p:txBody>
          <a:bodyPr>
            <a:prstTxWarp prst="textNoShape">
              <a:avLst/>
            </a:prstTxWarp>
            <a:spAutoFit/>
          </a:bodyPr>
          <a:lstStyle/>
          <a:p>
            <a:pPr>
              <a:spcBef>
                <a:spcPct val="50000"/>
              </a:spcBef>
            </a:pPr>
            <a:r>
              <a:rPr lang="en-US" dirty="0">
                <a:solidFill>
                  <a:srgbClr val="708F24"/>
                </a:solidFill>
              </a:rPr>
              <a:t>Or just Google </a:t>
            </a:r>
            <a:r>
              <a:rPr lang="en-US" sz="1800" dirty="0">
                <a:solidFill>
                  <a:srgbClr val="708F24"/>
                </a:solidFill>
                <a:latin typeface="Engravers MT" pitchFamily="29" charset="0"/>
              </a:rPr>
              <a:t>Eugene Takle</a:t>
            </a:r>
            <a:endParaRPr lang="en-US" dirty="0">
              <a:solidFill>
                <a:srgbClr val="708F24"/>
              </a:solidFill>
            </a:endParaRPr>
          </a:p>
        </p:txBody>
      </p:sp>
      <p:sp>
        <p:nvSpPr>
          <p:cNvPr id="5" name="TextBox 4"/>
          <p:cNvSpPr txBox="1"/>
          <p:nvPr/>
        </p:nvSpPr>
        <p:spPr>
          <a:xfrm>
            <a:off x="406400" y="5571067"/>
            <a:ext cx="8178800" cy="646331"/>
          </a:xfrm>
          <a:prstGeom prst="rect">
            <a:avLst/>
          </a:prstGeom>
          <a:noFill/>
        </p:spPr>
        <p:txBody>
          <a:bodyPr wrap="square" rtlCol="0">
            <a:spAutoFit/>
          </a:bodyPr>
          <a:lstStyle/>
          <a:p>
            <a:pPr algn="ctr"/>
            <a:r>
              <a:rPr lang="en-US" dirty="0" smtClean="0">
                <a:solidFill>
                  <a:srgbClr val="FF0000"/>
                </a:solidFill>
              </a:rPr>
              <a:t>Iowa precipitation analysis and simulation is a collaborative project under funding from the Iowa Flood Center (</a:t>
            </a:r>
            <a:r>
              <a:rPr lang="en-US" dirty="0" smtClean="0">
                <a:solidFill>
                  <a:srgbClr val="0000FF"/>
                </a:solidFill>
              </a:rPr>
              <a:t>http://</a:t>
            </a:r>
            <a:r>
              <a:rPr lang="en-US" dirty="0" err="1" smtClean="0">
                <a:solidFill>
                  <a:srgbClr val="0000FF"/>
                </a:solidFill>
              </a:rPr>
              <a:t>www.iowafloodcenter.org</a:t>
            </a:r>
            <a:r>
              <a:rPr lang="en-US" dirty="0" smtClean="0">
                <a:solidFill>
                  <a:srgbClr val="0000FF"/>
                </a:solidFill>
              </a:rPr>
              <a:t>/</a:t>
            </a:r>
            <a:r>
              <a:rPr lang="en-US" dirty="0" smtClean="0">
                <a:solidFill>
                  <a:srgbClr val="FF0000"/>
                </a:solidFill>
              </a:rPr>
              <a:t>)</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070395"/>
            <a:ext cx="8229600" cy="1143001"/>
          </a:xfrm>
        </p:spPr>
        <p:txBody>
          <a:bodyPr>
            <a:normAutofit fontScale="90000"/>
          </a:bodyPr>
          <a:lstStyle/>
          <a:p>
            <a:pPr>
              <a:defRPr/>
            </a:pPr>
            <a:r>
              <a:rPr lang="en-US" sz="3600" b="1" dirty="0" smtClean="0">
                <a:ea typeface="ＭＳ Ｐゴシック" pitchFamily="-107" charset="-128"/>
                <a:cs typeface="ＭＳ Ｐゴシック" pitchFamily="-107" charset="-128"/>
              </a:rPr>
              <a:t>Temperature </a:t>
            </a:r>
            <a:r>
              <a:rPr lang="en-US" dirty="0" smtClean="0">
                <a:ea typeface="ＭＳ Ｐゴシック" pitchFamily="-107" charset="-128"/>
                <a:cs typeface="ＭＳ Ｐゴシック" pitchFamily="-107" charset="-128"/>
              </a:rPr>
              <a:t>C</a:t>
            </a:r>
            <a:r>
              <a:rPr lang="en-US" sz="3600" b="1" dirty="0" smtClean="0">
                <a:ea typeface="ＭＳ Ｐゴシック" pitchFamily="-107" charset="-128"/>
                <a:cs typeface="ＭＳ Ｐゴシック" pitchFamily="-107" charset="-128"/>
              </a:rPr>
              <a:t>hanges are Not </a:t>
            </a:r>
            <a:r>
              <a:rPr lang="en-US" sz="3600" b="1" dirty="0">
                <a:ea typeface="ＭＳ Ｐゴシック" pitchFamily="-107" charset="-128"/>
                <a:cs typeface="ＭＳ Ｐゴシック" pitchFamily="-107" charset="-128"/>
              </a:rPr>
              <a:t/>
            </a:r>
            <a:br>
              <a:rPr lang="en-US" sz="3600" b="1" dirty="0">
                <a:ea typeface="ＭＳ Ｐゴシック" pitchFamily="-107" charset="-128"/>
                <a:cs typeface="ＭＳ Ｐゴシック" pitchFamily="-107" charset="-128"/>
              </a:rPr>
            </a:br>
            <a:r>
              <a:rPr lang="en-US" sz="3600" b="1" dirty="0">
                <a:ea typeface="ＭＳ Ｐゴシック" pitchFamily="-107" charset="-128"/>
                <a:cs typeface="ＭＳ Ｐゴシック" pitchFamily="-107" charset="-128"/>
              </a:rPr>
              <a:t>Uniform Around the Globe</a:t>
            </a:r>
          </a:p>
        </p:txBody>
      </p:sp>
      <p:pic>
        <p:nvPicPr>
          <p:cNvPr id="16387" name="Picture 2" descr="ftp://ncdcftp.ncdc.noaa.gov/pub/upload/7days/tmean.1900.2009.ann.gif"/>
          <p:cNvPicPr>
            <a:picLocks noChangeAspect="1" noChangeArrowheads="1"/>
          </p:cNvPicPr>
          <p:nvPr/>
        </p:nvPicPr>
        <p:blipFill>
          <a:blip r:embed="rId2"/>
          <a:srcRect t="7524" b="7524"/>
          <a:stretch>
            <a:fillRect/>
          </a:stretch>
        </p:blipFill>
        <p:spPr bwMode="auto">
          <a:xfrm>
            <a:off x="2169378" y="2213396"/>
            <a:ext cx="6974622" cy="4582493"/>
          </a:xfrm>
          <a:prstGeom prst="rect">
            <a:avLst/>
          </a:prstGeom>
          <a:ln>
            <a:noFill/>
          </a:ln>
          <a:effectLst>
            <a:outerShdw blurRad="292100" dist="139700" dir="2700000" algn="tl" rotWithShape="0">
              <a:srgbClr val="333333">
                <a:alpha val="65000"/>
              </a:srgbClr>
            </a:outerShdw>
          </a:effectLst>
        </p:spPr>
      </p:pic>
      <p:sp>
        <p:nvSpPr>
          <p:cNvPr id="27652" name="TextBox 3"/>
          <p:cNvSpPr txBox="1">
            <a:spLocks noChangeArrowheads="1"/>
          </p:cNvSpPr>
          <p:nvPr/>
        </p:nvSpPr>
        <p:spPr bwMode="auto">
          <a:xfrm>
            <a:off x="0" y="6488112"/>
            <a:ext cx="3200400" cy="307777"/>
          </a:xfrm>
          <a:prstGeom prst="rect">
            <a:avLst/>
          </a:prstGeom>
          <a:noFill/>
          <a:ln w="9525">
            <a:noFill/>
            <a:miter lim="800000"/>
            <a:headEnd/>
            <a:tailEnd/>
          </a:ln>
        </p:spPr>
        <p:txBody>
          <a:bodyPr>
            <a:prstTxWarp prst="textNoShape">
              <a:avLst/>
            </a:prstTxWarp>
            <a:spAutoFit/>
          </a:bodyPr>
          <a:lstStyle/>
          <a:p>
            <a:r>
              <a:rPr lang="en-US" sz="1400" dirty="0">
                <a:solidFill>
                  <a:srgbClr val="0067AC"/>
                </a:solidFill>
              </a:rPr>
              <a:t>From Tom Karl, NOAA NCDC</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113" y="876300"/>
            <a:ext cx="8913813" cy="1447800"/>
          </a:xfrm>
        </p:spPr>
        <p:txBody>
          <a:bodyPr>
            <a:normAutofit/>
          </a:bodyPr>
          <a:lstStyle/>
          <a:p>
            <a:pPr algn="ctr" eaLnBrk="1" hangingPunct="1">
              <a:defRPr/>
            </a:pPr>
            <a:r>
              <a:rPr lang="en-US" sz="3200" b="1" dirty="0" smtClean="0">
                <a:latin typeface="Century Gothic" pitchFamily="-111" charset="0"/>
                <a:ea typeface="ＭＳ Ｐゴシック" pitchFamily="-111" charset="-128"/>
              </a:rPr>
              <a:t>Conditions today are unusual in the context of the last 2,000 years …</a:t>
            </a:r>
          </a:p>
        </p:txBody>
      </p:sp>
      <p:pic>
        <p:nvPicPr>
          <p:cNvPr id="30723" name="Picture 4"/>
          <p:cNvPicPr>
            <a:picLocks noChangeAspect="1"/>
          </p:cNvPicPr>
          <p:nvPr/>
        </p:nvPicPr>
        <p:blipFill>
          <a:blip r:embed="rId2"/>
          <a:srcRect t="3123" b="21866"/>
          <a:stretch>
            <a:fillRect/>
          </a:stretch>
        </p:blipFill>
        <p:spPr bwMode="auto">
          <a:xfrm>
            <a:off x="304800" y="2324100"/>
            <a:ext cx="8597900" cy="4391025"/>
          </a:xfrm>
          <a:prstGeom prst="rect">
            <a:avLst/>
          </a:prstGeom>
          <a:noFill/>
          <a:ln w="9525">
            <a:noFill/>
            <a:miter lim="800000"/>
            <a:headEnd/>
            <a:tailEnd/>
          </a:ln>
        </p:spPr>
      </p:pic>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295400"/>
            <a:ext cx="8686800" cy="1143000"/>
          </a:xfrm>
        </p:spPr>
        <p:txBody>
          <a:bodyPr>
            <a:normAutofit fontScale="90000"/>
          </a:bodyPr>
          <a:lstStyle/>
          <a:p>
            <a:pPr eaLnBrk="1" hangingPunct="1">
              <a:defRPr/>
            </a:pPr>
            <a:r>
              <a:rPr lang="en-US" sz="3800" b="1" dirty="0" smtClean="0">
                <a:latin typeface="Century Gothic" pitchFamily="-111" charset="0"/>
                <a:ea typeface="ＭＳ Ｐゴシック" pitchFamily="-111" charset="-128"/>
              </a:rPr>
              <a:t>Why does the Earth warm?</a:t>
            </a:r>
            <a:br>
              <a:rPr lang="en-US" sz="3800" b="1" dirty="0" smtClean="0">
                <a:latin typeface="Century Gothic" pitchFamily="-111" charset="0"/>
                <a:ea typeface="ＭＳ Ｐゴシック" pitchFamily="-111" charset="-128"/>
              </a:rPr>
            </a:br>
            <a:r>
              <a:rPr lang="en-US" sz="3800" b="1" dirty="0" smtClean="0">
                <a:latin typeface="Century Gothic" pitchFamily="-111" charset="0"/>
                <a:ea typeface="ＭＳ Ｐゴシック" pitchFamily="-111" charset="-128"/>
              </a:rPr>
              <a:t>1. Natural causes</a:t>
            </a:r>
          </a:p>
        </p:txBody>
      </p:sp>
      <p:sp>
        <p:nvSpPr>
          <p:cNvPr id="29699" name="Rectangle 3"/>
          <p:cNvSpPr>
            <a:spLocks noGrp="1" noChangeArrowheads="1"/>
          </p:cNvSpPr>
          <p:nvPr>
            <p:ph idx="1"/>
          </p:nvPr>
        </p:nvSpPr>
        <p:spPr>
          <a:xfrm>
            <a:off x="152400" y="3217866"/>
            <a:ext cx="5257800" cy="3072658"/>
          </a:xfrm>
        </p:spPr>
        <p:txBody>
          <a:bodyPr>
            <a:normAutofit lnSpcReduction="10000"/>
          </a:bodyPr>
          <a:lstStyle/>
          <a:p>
            <a:pPr eaLnBrk="1" hangingPunct="1">
              <a:buFont typeface="Wingdings 2" pitchFamily="-111" charset="2"/>
              <a:buNone/>
              <a:defRPr/>
            </a:pPr>
            <a:r>
              <a:rPr lang="en-US" b="1" dirty="0" smtClean="0">
                <a:solidFill>
                  <a:srgbClr val="708F24"/>
                </a:solidFill>
                <a:latin typeface="Calibri" pitchFamily="-111" charset="0"/>
                <a:ea typeface="ＭＳ Ｐゴシック" pitchFamily="-111" charset="-128"/>
                <a:cs typeface="ＭＳ Ｐゴシック" pitchFamily="-111" charset="-128"/>
              </a:rPr>
              <a:t>THE GREENHOUSE EFFECT…</a:t>
            </a:r>
          </a:p>
          <a:p>
            <a:pPr eaLnBrk="1" hangingPunct="1">
              <a:buFont typeface="Arial" pitchFamily="-111" charset="0"/>
              <a:buChar char="•"/>
              <a:defRPr/>
            </a:pPr>
            <a:r>
              <a:rPr lang="en-US" b="1" dirty="0" smtClean="0">
                <a:solidFill>
                  <a:srgbClr val="708F24"/>
                </a:solidFill>
                <a:latin typeface="Calibri" pitchFamily="-111" charset="0"/>
                <a:ea typeface="ＭＳ Ｐゴシック" pitchFamily="-111" charset="-128"/>
                <a:cs typeface="ＭＳ Ｐゴシック" pitchFamily="-111" charset="-128"/>
              </a:rPr>
              <a:t>…is 100% natural. </a:t>
            </a:r>
          </a:p>
          <a:p>
            <a:pPr lvl="1" eaLnBrk="1" hangingPunct="1">
              <a:buFont typeface="Arial" pitchFamily="-111" charset="0"/>
              <a:buChar char="–"/>
              <a:defRPr/>
            </a:pPr>
            <a:r>
              <a:rPr lang="en-US" sz="2400" b="1" dirty="0" smtClean="0">
                <a:solidFill>
                  <a:srgbClr val="708F24"/>
                </a:solidFill>
                <a:latin typeface="Calibri" pitchFamily="-111" charset="0"/>
              </a:rPr>
              <a:t>Heat is trapped in the atmosphere.</a:t>
            </a:r>
          </a:p>
          <a:p>
            <a:pPr eaLnBrk="1" hangingPunct="1">
              <a:buFont typeface="Arial" pitchFamily="-111" charset="0"/>
              <a:buChar char="•"/>
              <a:defRPr/>
            </a:pPr>
            <a:r>
              <a:rPr lang="en-US" b="1" dirty="0" smtClean="0">
                <a:solidFill>
                  <a:srgbClr val="708F24"/>
                </a:solidFill>
                <a:latin typeface="Calibri" pitchFamily="-111" charset="0"/>
                <a:ea typeface="ＭＳ Ｐゴシック" pitchFamily="-111" charset="-128"/>
                <a:cs typeface="ＭＳ Ｐゴシック" pitchFamily="-111" charset="-128"/>
              </a:rPr>
              <a:t>…sustains life on Earth.</a:t>
            </a:r>
          </a:p>
          <a:p>
            <a:pPr lvl="1" eaLnBrk="1" hangingPunct="1">
              <a:buFont typeface="Arial" pitchFamily="-111" charset="0"/>
              <a:buChar char="–"/>
              <a:defRPr/>
            </a:pPr>
            <a:r>
              <a:rPr lang="en-US" sz="2400" b="1" dirty="0" smtClean="0">
                <a:solidFill>
                  <a:srgbClr val="708F24"/>
                </a:solidFill>
                <a:latin typeface="Calibri" pitchFamily="-111" charset="0"/>
              </a:rPr>
              <a:t>Keeps average temperatures at 12.8</a:t>
            </a:r>
            <a:r>
              <a:rPr lang="en-US" sz="2400" b="1" baseline="30000" dirty="0" smtClean="0">
                <a:solidFill>
                  <a:srgbClr val="708F24"/>
                </a:solidFill>
                <a:latin typeface="Calibri" pitchFamily="-111" charset="0"/>
              </a:rPr>
              <a:t>o</a:t>
            </a:r>
            <a:r>
              <a:rPr lang="en-US" sz="2400" b="1" dirty="0" smtClean="0">
                <a:solidFill>
                  <a:srgbClr val="708F24"/>
                </a:solidFill>
                <a:latin typeface="Calibri" pitchFamily="-111" charset="0"/>
              </a:rPr>
              <a:t>C </a:t>
            </a:r>
            <a:r>
              <a:rPr lang="en-US" sz="2400" b="1" dirty="0" smtClean="0">
                <a:solidFill>
                  <a:srgbClr val="FF0000"/>
                </a:solidFill>
                <a:latin typeface="Calibri" pitchFamily="-111" charset="0"/>
              </a:rPr>
              <a:t>(55</a:t>
            </a:r>
            <a:r>
              <a:rPr lang="en-US" sz="2400" b="1" baseline="30000" dirty="0" smtClean="0">
                <a:solidFill>
                  <a:srgbClr val="FF0000"/>
                </a:solidFill>
                <a:latin typeface="Calibri" pitchFamily="-111" charset="0"/>
              </a:rPr>
              <a:t>o</a:t>
            </a:r>
            <a:r>
              <a:rPr lang="en-US" sz="2400" b="1" dirty="0" smtClean="0">
                <a:solidFill>
                  <a:srgbClr val="FF0000"/>
                </a:solidFill>
                <a:latin typeface="Calibri" pitchFamily="-111" charset="0"/>
              </a:rPr>
              <a:t>F)</a:t>
            </a:r>
            <a:r>
              <a:rPr lang="en-US" sz="2400" b="1" dirty="0" smtClean="0">
                <a:solidFill>
                  <a:srgbClr val="708F24"/>
                </a:solidFill>
                <a:latin typeface="Calibri" pitchFamily="-111" charset="0"/>
              </a:rPr>
              <a:t>, instead of –29</a:t>
            </a:r>
            <a:r>
              <a:rPr lang="en-US" sz="2400" b="1" baseline="30000" dirty="0" smtClean="0">
                <a:solidFill>
                  <a:srgbClr val="708F24"/>
                </a:solidFill>
                <a:latin typeface="Calibri" pitchFamily="-111" charset="0"/>
              </a:rPr>
              <a:t>o</a:t>
            </a:r>
            <a:r>
              <a:rPr lang="en-US" sz="2400" b="1" dirty="0" smtClean="0">
                <a:solidFill>
                  <a:srgbClr val="708F24"/>
                </a:solidFill>
                <a:latin typeface="Calibri" pitchFamily="-111" charset="0"/>
              </a:rPr>
              <a:t>C </a:t>
            </a:r>
            <a:r>
              <a:rPr lang="en-US" sz="2400" b="1" dirty="0" smtClean="0">
                <a:solidFill>
                  <a:srgbClr val="FF0000"/>
                </a:solidFill>
                <a:latin typeface="Calibri" pitchFamily="-111" charset="0"/>
              </a:rPr>
              <a:t>(-20</a:t>
            </a:r>
            <a:r>
              <a:rPr lang="en-US" sz="2400" b="1" baseline="30000" dirty="0" smtClean="0">
                <a:solidFill>
                  <a:srgbClr val="FF0000"/>
                </a:solidFill>
                <a:latin typeface="Calibri" pitchFamily="-111" charset="0"/>
              </a:rPr>
              <a:t>o</a:t>
            </a:r>
            <a:r>
              <a:rPr lang="en-US" sz="2400" b="1" dirty="0" smtClean="0">
                <a:solidFill>
                  <a:srgbClr val="FF0000"/>
                </a:solidFill>
                <a:latin typeface="Calibri" pitchFamily="-111" charset="0"/>
              </a:rPr>
              <a:t>F)</a:t>
            </a:r>
            <a:r>
              <a:rPr lang="en-US" sz="2400" b="1" dirty="0" smtClean="0">
                <a:solidFill>
                  <a:srgbClr val="708F24"/>
                </a:solidFill>
                <a:latin typeface="Calibri" pitchFamily="-111" charset="0"/>
              </a:rPr>
              <a:t>.</a:t>
            </a:r>
          </a:p>
          <a:p>
            <a:pPr eaLnBrk="1" hangingPunct="1">
              <a:buFont typeface="Arial" pitchFamily="-111" charset="0"/>
              <a:buChar char="•"/>
              <a:defRPr/>
            </a:pPr>
            <a:endParaRPr lang="en-US" b="1" dirty="0" smtClean="0">
              <a:latin typeface="Calibri" pitchFamily="-111" charset="0"/>
              <a:ea typeface="ＭＳ Ｐゴシック" pitchFamily="-111" charset="-128"/>
              <a:cs typeface="ＭＳ Ｐゴシック" pitchFamily="-111" charset="-128"/>
            </a:endParaRPr>
          </a:p>
        </p:txBody>
      </p:sp>
      <p:pic>
        <p:nvPicPr>
          <p:cNvPr id="31748" name="Picture 5"/>
          <p:cNvPicPr>
            <a:picLocks noChangeAspect="1" noChangeArrowheads="1"/>
          </p:cNvPicPr>
          <p:nvPr/>
        </p:nvPicPr>
        <p:blipFill>
          <a:blip r:embed="rId3"/>
          <a:srcRect/>
          <a:stretch>
            <a:fillRect/>
          </a:stretch>
        </p:blipFill>
        <p:spPr bwMode="auto">
          <a:xfrm>
            <a:off x="5410200" y="1121938"/>
            <a:ext cx="3733800" cy="5736062"/>
          </a:xfrm>
          <a:prstGeom prst="rect">
            <a:avLst/>
          </a:prstGeom>
          <a:noFill/>
          <a:ln w="9525">
            <a:no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TotalTime>
  <Words>2176</Words>
  <Application>Microsoft Macintosh PowerPoint</Application>
  <PresentationFormat>On-screen Show (4:3)</PresentationFormat>
  <Paragraphs>354</Paragraphs>
  <Slides>69</Slides>
  <Notes>30</Notes>
  <HiddenSlides>0</HiddenSlides>
  <MMClips>0</MMClips>
  <ScaleCrop>false</ScaleCrop>
  <HeadingPairs>
    <vt:vector size="8" baseType="variant">
      <vt:variant>
        <vt:lpstr>Theme</vt:lpstr>
      </vt:variant>
      <vt:variant>
        <vt:i4>1</vt:i4>
      </vt:variant>
      <vt:variant>
        <vt:lpstr>Links</vt:lpstr>
      </vt:variant>
      <vt:variant>
        <vt:i4>4</vt:i4>
      </vt:variant>
      <vt:variant>
        <vt:lpstr>Embedded OLE Servers</vt:lpstr>
      </vt:variant>
      <vt:variant>
        <vt:i4>1</vt:i4>
      </vt:variant>
      <vt:variant>
        <vt:lpstr>Slide Titles</vt:lpstr>
      </vt:variant>
      <vt:variant>
        <vt:i4>69</vt:i4>
      </vt:variant>
    </vt:vector>
  </HeadingPairs>
  <TitlesOfParts>
    <vt:vector size="75" baseType="lpstr">
      <vt:lpstr>Office Theme</vt:lpstr>
      <vt:lpstr>???</vt:lpstr>
      <vt:lpstr>???</vt:lpstr>
      <vt:lpstr>???</vt:lpstr>
      <vt:lpstr>???</vt:lpstr>
      <vt:lpstr>Bitmap Image</vt:lpstr>
      <vt:lpstr>PowerPoint Presentation</vt:lpstr>
      <vt:lpstr>Sustainability under Global Climate Change: Avoiding the Unmanageable, Managing the Unavoidable </vt:lpstr>
      <vt:lpstr>Outline</vt:lpstr>
      <vt:lpstr> Climate change is one of the most important issues facing humanity </vt:lpstr>
      <vt:lpstr>PowerPoint Presentation</vt:lpstr>
      <vt:lpstr>PowerPoint Presentation</vt:lpstr>
      <vt:lpstr>Temperature Changes are Not  Uniform Around the Globe</vt:lpstr>
      <vt:lpstr>Conditions today are unusual in the context of the last 2,000 years …</vt:lpstr>
      <vt:lpstr>Why does the Earth warm? 1. Natural causes</vt:lpstr>
      <vt:lpstr>Why does the Earth warm? 2. Human causes</vt:lpstr>
      <vt:lpstr>PowerPoint Presentation</vt:lpstr>
      <vt:lpstr>Natural factors affect climate</vt:lpstr>
      <vt:lpstr>PowerPoint Presentation</vt:lpstr>
      <vt:lpstr>PowerPoint Presentation</vt:lpstr>
      <vt:lpstr>PowerPoint Presentation</vt:lpstr>
      <vt:lpstr>PowerPoint Presentation</vt:lpstr>
      <vt:lpstr>PowerPoint Presentation</vt:lpstr>
      <vt:lpstr>PowerPoint Presentation</vt:lpstr>
      <vt:lpstr>We have Moved Outside the Range of Historical Variation</vt:lpstr>
      <vt:lpstr>PowerPoint Presentation</vt:lpstr>
      <vt:lpstr>PowerPoint Presentation</vt:lpstr>
      <vt:lpstr>PowerPoint Presentation</vt:lpstr>
      <vt:lpstr>PowerPoint Presentation</vt:lpstr>
      <vt:lpstr>PowerPoint Presentation</vt:lpstr>
      <vt:lpstr>PowerPoint Presentation</vt:lpstr>
      <vt:lpstr>Projected Change in Precipitation: 2081-2099 </vt:lpstr>
      <vt:lpstr>PowerPoint Presentation</vt:lpstr>
      <vt:lpstr>PowerPoint Presentation</vt:lpstr>
      <vt:lpstr>PowerPoint Presentation</vt:lpstr>
      <vt:lpstr>PowerPoint Presentation</vt:lpstr>
      <vt:lpstr>But Abstract Concepts of Global Changes and Models Projecting Future Conditions Do Not Inspire Urgency and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Small Changes in Rainfall Produce Much More Flooding</vt:lpstr>
      <vt:lpstr>Iowa Agricultural Producers are Managing the Unavoidable:</vt:lpstr>
      <vt:lpstr>PowerPoint Presentation</vt:lpstr>
      <vt:lpstr>PowerPoint Presentation</vt:lpstr>
      <vt:lpstr>PowerPoint Presentation</vt:lpstr>
      <vt:lpstr>PowerPoint Presentation</vt:lpstr>
      <vt:lpstr>Long-Term Stabilization Profiles</vt:lpstr>
      <vt:lpstr>Long-Term Stabilization Profiles</vt:lpstr>
      <vt:lpstr>Long-Term Stabilization Profiles</vt:lpstr>
      <vt:lpstr>PowerPoint Presentation</vt:lpstr>
      <vt:lpstr>PowerPoint Presentation</vt:lpstr>
      <vt:lpstr>Share of Carbon-Free Energy</vt:lpstr>
      <vt:lpstr>Summary</vt:lpstr>
      <vt:lpstr>For More Information</vt:lpstr>
    </vt:vector>
  </TitlesOfParts>
  <Company>Iowa State University - ECM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ECM Staff</dc:creator>
  <cp:lastModifiedBy>Gene Takle</cp:lastModifiedBy>
  <cp:revision>54</cp:revision>
  <dcterms:created xsi:type="dcterms:W3CDTF">2011-02-18T19:32:41Z</dcterms:created>
  <dcterms:modified xsi:type="dcterms:W3CDTF">2011-04-13T16:47:05Z</dcterms:modified>
</cp:coreProperties>
</file>