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466" r:id="rId2"/>
    <p:sldId id="384" r:id="rId3"/>
    <p:sldId id="276" r:id="rId4"/>
    <p:sldId id="279" r:id="rId5"/>
    <p:sldId id="280" r:id="rId6"/>
    <p:sldId id="282" r:id="rId7"/>
    <p:sldId id="283" r:id="rId8"/>
    <p:sldId id="284" r:id="rId9"/>
    <p:sldId id="285" r:id="rId10"/>
    <p:sldId id="330" r:id="rId11"/>
    <p:sldId id="331" r:id="rId12"/>
    <p:sldId id="332" r:id="rId13"/>
    <p:sldId id="334" r:id="rId14"/>
    <p:sldId id="303" r:id="rId15"/>
    <p:sldId id="290" r:id="rId16"/>
    <p:sldId id="291" r:id="rId17"/>
    <p:sldId id="359" r:id="rId18"/>
    <p:sldId id="360" r:id="rId19"/>
    <p:sldId id="361" r:id="rId20"/>
    <p:sldId id="385" r:id="rId21"/>
    <p:sldId id="363" r:id="rId22"/>
    <p:sldId id="295" r:id="rId23"/>
    <p:sldId id="467" r:id="rId24"/>
    <p:sldId id="458" r:id="rId25"/>
    <p:sldId id="381" r:id="rId26"/>
    <p:sldId id="382" r:id="rId27"/>
    <p:sldId id="451" r:id="rId28"/>
    <p:sldId id="457" r:id="rId29"/>
    <p:sldId id="396" r:id="rId30"/>
    <p:sldId id="397" r:id="rId31"/>
    <p:sldId id="447" r:id="rId32"/>
    <p:sldId id="394" r:id="rId33"/>
    <p:sldId id="448" r:id="rId34"/>
    <p:sldId id="449" r:id="rId35"/>
    <p:sldId id="327" r:id="rId36"/>
    <p:sldId id="315" r:id="rId37"/>
    <p:sldId id="390" r:id="rId38"/>
    <p:sldId id="318" r:id="rId39"/>
    <p:sldId id="443" r:id="rId40"/>
    <p:sldId id="444" r:id="rId41"/>
    <p:sldId id="391" r:id="rId42"/>
    <p:sldId id="445" r:id="rId43"/>
    <p:sldId id="446" r:id="rId44"/>
    <p:sldId id="399" r:id="rId45"/>
    <p:sldId id="468" r:id="rId46"/>
    <p:sldId id="429" r:id="rId47"/>
    <p:sldId id="401" r:id="rId48"/>
    <p:sldId id="402" r:id="rId49"/>
    <p:sldId id="450" r:id="rId50"/>
    <p:sldId id="335" r:id="rId51"/>
    <p:sldId id="403" r:id="rId52"/>
    <p:sldId id="469" r:id="rId53"/>
    <p:sldId id="473" r:id="rId54"/>
    <p:sldId id="470" r:id="rId55"/>
    <p:sldId id="471" r:id="rId56"/>
    <p:sldId id="472" r:id="rId57"/>
    <p:sldId id="465" r:id="rId58"/>
    <p:sldId id="460" r:id="rId59"/>
    <p:sldId id="464" r:id="rId60"/>
    <p:sldId id="474" r:id="rId61"/>
    <p:sldId id="438"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75" d="100"/>
          <a:sy n="75" d="100"/>
        </p:scale>
        <p:origin x="-80" y="64"/>
      </p:cViewPr>
      <p:guideLst>
        <p:guide orient="horz" pos="2160"/>
        <p:guide pos="2880"/>
      </p:guideLst>
    </p:cSldViewPr>
  </p:slideViewPr>
  <p:notesTextViewPr>
    <p:cViewPr>
      <p:scale>
        <a:sx n="75" d="100"/>
        <a:sy n="75" d="100"/>
      </p:scale>
      <p:origin x="0" y="0"/>
    </p:cViewPr>
  </p:notesTextViewPr>
  <p:sorterViewPr>
    <p:cViewPr>
      <p:scale>
        <a:sx n="66" d="100"/>
        <a:sy n="66" d="100"/>
      </p:scale>
      <p:origin x="0" y="4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overlay val="0"/>
      <c:spPr>
        <a:noFill/>
        <a:ln w="25400">
          <a:noFill/>
        </a:ln>
      </c:spPr>
    </c:title>
    <c:autoTitleDeleted val="0"/>
    <c:plotArea>
      <c:layout>
        <c:manualLayout>
          <c:layoutTarget val="inner"/>
          <c:xMode val="edge"/>
          <c:yMode val="edge"/>
          <c:x val="0.0888888888888889"/>
          <c:y val="0.342592592592593"/>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422176392"/>
        <c:axId val="399884696"/>
      </c:lineChart>
      <c:catAx>
        <c:axId val="422176392"/>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399884696"/>
        <c:crosses val="autoZero"/>
        <c:auto val="0"/>
        <c:lblAlgn val="ctr"/>
        <c:lblOffset val="100"/>
        <c:tickLblSkip val="20"/>
        <c:tickMarkSkip val="10"/>
        <c:noMultiLvlLbl val="0"/>
      </c:catAx>
      <c:valAx>
        <c:axId val="399884696"/>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422176392"/>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overlay val="0"/>
      <c:spPr>
        <a:noFill/>
        <a:ln w="25400">
          <a:noFill/>
        </a:ln>
      </c:spPr>
    </c:title>
    <c:autoTitleDeleted val="0"/>
    <c:plotArea>
      <c:layout>
        <c:manualLayout>
          <c:layoutTarget val="inner"/>
          <c:xMode val="edge"/>
          <c:yMode val="edge"/>
          <c:x val="0.0875"/>
          <c:y val="0.349229844610132"/>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434201128"/>
        <c:axId val="434146184"/>
      </c:lineChart>
      <c:catAx>
        <c:axId val="434201128"/>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434146184"/>
        <c:crosses val="autoZero"/>
        <c:auto val="0"/>
        <c:lblAlgn val="ctr"/>
        <c:lblOffset val="100"/>
        <c:tickLblSkip val="20"/>
        <c:tickMarkSkip val="10"/>
        <c:noMultiLvlLbl val="0"/>
      </c:catAx>
      <c:valAx>
        <c:axId val="434146184"/>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434201128"/>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image" Target="../media/image28.png"/><Relationship Id="rId2"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image" Target="../media/image28.png"/><Relationship Id="rId2"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19</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35</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36</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37</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54</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57</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58</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59</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7</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9</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16</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17</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2/7/12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extLst>
      <p:ext uri="{BB962C8B-B14F-4D97-AF65-F5344CB8AC3E}">
        <p14:creationId xmlns:p14="http://schemas.microsoft.com/office/powerpoint/2010/main" val="274337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2/7/12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extLst>
      <p:ext uri="{BB962C8B-B14F-4D97-AF65-F5344CB8AC3E}">
        <p14:creationId xmlns:p14="http://schemas.microsoft.com/office/powerpoint/2010/main" val="977813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2/7/12</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2"/>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6" r:id="rId9"/>
    <p:sldLayoutId id="2147483667" r:id="rId10"/>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 Id="rId3" Type="http://schemas.openxmlformats.org/officeDocument/2006/relationships/chart" Target="../charts/char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 Id="rId3" Type="http://schemas.openxmlformats.org/officeDocument/2006/relationships/hyperlink" Target="http://www.iowafloodcenter.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oleObject" Target="../embeddings/oleObject1.bin"/><Relationship Id="rId7" Type="http://schemas.openxmlformats.org/officeDocument/2006/relationships/image" Target="../media/image8.png"/><Relationship Id="rId8" Type="http://schemas.openxmlformats.org/officeDocument/2006/relationships/oleObject" Target="../embeddings/oleObject2.bin"/><Relationship Id="rId9"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0" y="1964267"/>
            <a:ext cx="9144000" cy="1470025"/>
          </a:xfrm>
        </p:spPr>
        <p:txBody>
          <a:bodyPr>
            <a:noAutofit/>
          </a:bodyPr>
          <a:lstStyle/>
          <a:p>
            <a:r>
              <a:rPr lang="en-US" sz="4000" dirty="0" smtClean="0">
                <a:solidFill>
                  <a:schemeClr val="bg1"/>
                </a:solidFill>
              </a:rPr>
              <a:t>Sustainability under Global Climate Change:</a:t>
            </a:r>
            <a:r>
              <a:rPr lang="en-US" sz="4800" dirty="0" smtClean="0">
                <a:solidFill>
                  <a:schemeClr val="bg1"/>
                </a:solidFill>
              </a:rPr>
              <a:t/>
            </a:r>
            <a:br>
              <a:rPr lang="en-US" sz="4800" dirty="0" smtClean="0">
                <a:solidFill>
                  <a:schemeClr val="bg1"/>
                </a:solidFill>
              </a:rPr>
            </a:br>
            <a:r>
              <a:rPr lang="en-US" sz="3200" dirty="0" smtClean="0">
                <a:solidFill>
                  <a:schemeClr val="bg1"/>
                </a:solidFill>
              </a:rPr>
              <a:t>Avoiding the Unmanageable, Managing the Unavoidable </a:t>
            </a:r>
            <a:endParaRPr lang="en-US" sz="3200" dirty="0">
              <a:solidFill>
                <a:schemeClr val="bg1"/>
              </a:solidFill>
            </a:endParaRPr>
          </a:p>
        </p:txBody>
      </p:sp>
      <p:sp>
        <p:nvSpPr>
          <p:cNvPr id="15" name="Subtitle 14"/>
          <p:cNvSpPr>
            <a:spLocks noGrp="1"/>
          </p:cNvSpPr>
          <p:nvPr>
            <p:ph type="subTitle" idx="1"/>
          </p:nvPr>
        </p:nvSpPr>
        <p:spPr>
          <a:xfrm>
            <a:off x="1262519" y="3793067"/>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5" name="Text Box 4"/>
          <p:cNvSpPr txBox="1">
            <a:spLocks noChangeArrowheads="1"/>
          </p:cNvSpPr>
          <p:nvPr/>
        </p:nvSpPr>
        <p:spPr bwMode="auto">
          <a:xfrm>
            <a:off x="3248335" y="5903893"/>
            <a:ext cx="2822307" cy="954107"/>
          </a:xfrm>
          <a:prstGeom prst="rect">
            <a:avLst/>
          </a:prstGeom>
          <a:noFill/>
          <a:ln w="12700">
            <a:noFill/>
            <a:miter lim="800000"/>
            <a:headEnd/>
            <a:tailEnd/>
          </a:ln>
        </p:spPr>
        <p:txBody>
          <a:bodyPr wrap="none">
            <a:prstTxWarp prst="textNoShape">
              <a:avLst/>
            </a:prstTxWarp>
            <a:spAutoFit/>
          </a:bodyPr>
          <a:lstStyle/>
          <a:p>
            <a:pPr algn="ctr"/>
            <a:r>
              <a:rPr lang="en-US" sz="1400" b="1" dirty="0" smtClean="0">
                <a:solidFill>
                  <a:srgbClr val="FFFFFF"/>
                </a:solidFill>
              </a:rPr>
              <a:t>Technology and Social Change 220X</a:t>
            </a:r>
          </a:p>
          <a:p>
            <a:pPr algn="ctr"/>
            <a:r>
              <a:rPr lang="en-US" sz="1400" b="1" dirty="0" smtClean="0">
                <a:solidFill>
                  <a:srgbClr val="FFFFFF"/>
                </a:solidFill>
              </a:rPr>
              <a:t>Iowa State University</a:t>
            </a:r>
          </a:p>
          <a:p>
            <a:pPr algn="ctr"/>
            <a:r>
              <a:rPr lang="en-US" sz="1400" b="1" dirty="0">
                <a:solidFill>
                  <a:srgbClr val="FFFFFF"/>
                </a:solidFill>
              </a:rPr>
              <a:t>8</a:t>
            </a:r>
            <a:r>
              <a:rPr lang="en-US" sz="1400" b="1" dirty="0" smtClean="0">
                <a:solidFill>
                  <a:srgbClr val="FFFFFF"/>
                </a:solidFill>
              </a:rPr>
              <a:t> February 2012 </a:t>
            </a:r>
            <a:endParaRPr lang="en-US" sz="1400" b="1" dirty="0">
              <a:solidFill>
                <a:srgbClr val="FFFFFF"/>
              </a:solidFill>
            </a:endParaRPr>
          </a:p>
          <a:p>
            <a:pPr algn="ctr"/>
            <a:endParaRPr lang="en-US" sz="1400" dirty="0">
              <a:solidFill>
                <a:srgbClr val="FFFFFF"/>
              </a:solidFill>
            </a:endParaRPr>
          </a:p>
        </p:txBody>
      </p:sp>
    </p:spTree>
    <p:extLst>
      <p:ext uri="{BB962C8B-B14F-4D97-AF65-F5344CB8AC3E}">
        <p14:creationId xmlns:p14="http://schemas.microsoft.com/office/powerpoint/2010/main" val="266246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2" name="TextBox 1"/>
          <p:cNvSpPr txBox="1"/>
          <p:nvPr/>
        </p:nvSpPr>
        <p:spPr>
          <a:xfrm>
            <a:off x="0" y="6586434"/>
            <a:ext cx="3711999" cy="276999"/>
          </a:xfrm>
          <a:prstGeom prst="rect">
            <a:avLst/>
          </a:prstGeom>
          <a:noFill/>
        </p:spPr>
        <p:txBody>
          <a:bodyPr wrap="none" rtlCol="0">
            <a:spAutoFit/>
          </a:bodyPr>
          <a:lstStyle/>
          <a:p>
            <a:r>
              <a:rPr lang="en-US" sz="1200" dirty="0" smtClean="0"/>
              <a:t>Jerry </a:t>
            </a:r>
            <a:r>
              <a:rPr lang="en-US" sz="1200" dirty="0" err="1" smtClean="0"/>
              <a:t>Meehl</a:t>
            </a:r>
            <a:r>
              <a:rPr lang="en-US" sz="1200" dirty="0" smtClean="0"/>
              <a:t>, National Center for Atmospheric Research</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2353733" y="1515533"/>
            <a:ext cx="6593417" cy="5071534"/>
          </a:xfrm>
        </p:spPr>
        <p:txBody>
          <a:bodyPr>
            <a:normAutofit/>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already is happening</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t>
            </a:r>
            <a:r>
              <a:rPr lang="en-US" dirty="0" smtClean="0">
                <a:solidFill>
                  <a:srgbClr val="2A3F9C"/>
                </a:solidFill>
                <a:latin typeface="Arial" charset="0"/>
              </a:rPr>
              <a:t>must be a priority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424" y="2424716"/>
            <a:ext cx="6811102" cy="2123658"/>
          </a:xfrm>
          <a:prstGeom prst="rect">
            <a:avLst/>
          </a:prstGeom>
          <a:noFill/>
        </p:spPr>
        <p:txBody>
          <a:bodyPr wrap="square" rtlCol="0">
            <a:spAutoFit/>
          </a:bodyPr>
          <a:lstStyle/>
          <a:p>
            <a:r>
              <a:rPr lang="en-US" sz="4400" b="1" dirty="0" smtClean="0">
                <a:solidFill>
                  <a:srgbClr val="0067AC"/>
                </a:solidFill>
              </a:rPr>
              <a:t>Managing the Unavoidable:</a:t>
            </a:r>
          </a:p>
          <a:p>
            <a:endParaRPr lang="en-US" sz="4400" b="1" dirty="0" smtClean="0">
              <a:solidFill>
                <a:srgbClr val="0067AC"/>
              </a:solidFill>
            </a:endParaRPr>
          </a:p>
          <a:p>
            <a:r>
              <a:rPr lang="en-US" sz="4400" b="1" dirty="0" smtClean="0">
                <a:solidFill>
                  <a:srgbClr val="0067AC"/>
                </a:solidFill>
              </a:rPr>
              <a:t>Adapting to Climate Change</a:t>
            </a:r>
            <a:endParaRPr lang="en-US" sz="4400" b="1" dirty="0">
              <a:solidFill>
                <a:srgbClr val="0067AC"/>
              </a:solidFill>
            </a:endParaRPr>
          </a:p>
        </p:txBody>
      </p:sp>
    </p:spTree>
    <p:extLst>
      <p:ext uri="{BB962C8B-B14F-4D97-AF65-F5344CB8AC3E}">
        <p14:creationId xmlns:p14="http://schemas.microsoft.com/office/powerpoint/2010/main" val="23095222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pic>
        <p:nvPicPr>
          <p:cNvPr id="4" name="Picture 3" descr="StatewideFrostFree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143"/>
            <a:ext cx="9120738" cy="4823857"/>
          </a:xfrm>
          <a:prstGeom prst="rect">
            <a:avLst/>
          </a:prstGeom>
        </p:spPr>
      </p:pic>
    </p:spTree>
    <p:extLst>
      <p:ext uri="{BB962C8B-B14F-4D97-AF65-F5344CB8AC3E}">
        <p14:creationId xmlns:p14="http://schemas.microsoft.com/office/powerpoint/2010/main" val="29757793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2084109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TextBox 11"/>
          <p:cNvSpPr txBox="1">
            <a:spLocks noChangeArrowheads="1"/>
          </p:cNvSpPr>
          <p:nvPr/>
        </p:nvSpPr>
        <p:spPr bwMode="auto">
          <a:xfrm>
            <a:off x="4902200" y="4118969"/>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23 </a:t>
            </a:r>
            <a:r>
              <a:rPr lang="en-US" sz="1800" dirty="0"/>
              <a:t>years</a:t>
            </a:r>
          </a:p>
        </p:txBody>
      </p:sp>
      <p:sp>
        <p:nvSpPr>
          <p:cNvPr id="12" name="Left Brace 9"/>
          <p:cNvSpPr>
            <a:spLocks/>
          </p:cNvSpPr>
          <p:nvPr/>
        </p:nvSpPr>
        <p:spPr bwMode="auto">
          <a:xfrm rot="5400000">
            <a:off x="6305550" y="3078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38333915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162"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163"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164"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16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16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57482"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57483"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57484"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5748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118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35312694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5234319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30571539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sp>
        <p:nvSpPr>
          <p:cNvPr id="12"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spTree>
    <p:extLst>
      <p:ext uri="{BB962C8B-B14F-4D97-AF65-F5344CB8AC3E}">
        <p14:creationId xmlns:p14="http://schemas.microsoft.com/office/powerpoint/2010/main" val="12598374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sp>
        <p:nvSpPr>
          <p:cNvPr id="5"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cxnSp>
        <p:nvCxnSpPr>
          <p:cNvPr id="10" name="Straight Connector 9"/>
          <p:cNvCxnSpPr/>
          <p:nvPr/>
        </p:nvCxnSpPr>
        <p:spPr>
          <a:xfrm flipH="1" flipV="1">
            <a:off x="4762500" y="2731532"/>
            <a:ext cx="12700" cy="32281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6340" y="2832100"/>
            <a:ext cx="301660" cy="369332"/>
          </a:xfrm>
          <a:prstGeom prst="rect">
            <a:avLst/>
          </a:prstGeom>
          <a:noFill/>
        </p:spPr>
        <p:txBody>
          <a:bodyPr wrap="none" rtlCol="0">
            <a:spAutoFit/>
          </a:bodyPr>
          <a:lstStyle/>
          <a:p>
            <a:r>
              <a:rPr lang="en-US" b="1" dirty="0">
                <a:solidFill>
                  <a:srgbClr val="FF0000"/>
                </a:solidFill>
              </a:rPr>
              <a:t>0</a:t>
            </a:r>
          </a:p>
        </p:txBody>
      </p:sp>
      <p:sp>
        <p:nvSpPr>
          <p:cNvPr id="13" name="TextBox 12"/>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
        <p:nvSpPr>
          <p:cNvPr id="15" name="TextBox 14"/>
          <p:cNvSpPr txBox="1"/>
          <p:nvPr/>
        </p:nvSpPr>
        <p:spPr>
          <a:xfrm>
            <a:off x="6546815" y="2844800"/>
            <a:ext cx="301660" cy="369332"/>
          </a:xfrm>
          <a:prstGeom prst="rect">
            <a:avLst/>
          </a:prstGeom>
          <a:noFill/>
        </p:spPr>
        <p:txBody>
          <a:bodyPr wrap="none" rtlCol="0">
            <a:spAutoFit/>
          </a:bodyPr>
          <a:lstStyle/>
          <a:p>
            <a:r>
              <a:rPr lang="en-US" b="1" dirty="0">
                <a:solidFill>
                  <a:srgbClr val="FF0000"/>
                </a:solidFill>
              </a:rPr>
              <a:t>9</a:t>
            </a:r>
          </a:p>
        </p:txBody>
      </p:sp>
    </p:spTree>
    <p:extLst>
      <p:ext uri="{BB962C8B-B14F-4D97-AF65-F5344CB8AC3E}">
        <p14:creationId xmlns:p14="http://schemas.microsoft.com/office/powerpoint/2010/main" val="10048663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Tree>
    <p:extLst>
      <p:ext uri="{BB962C8B-B14F-4D97-AF65-F5344CB8AC3E}">
        <p14:creationId xmlns:p14="http://schemas.microsoft.com/office/powerpoint/2010/main" val="6740844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cxnSp>
        <p:nvCxnSpPr>
          <p:cNvPr id="3" name="Straight Connector 2"/>
          <p:cNvCxnSpPr/>
          <p:nvPr/>
        </p:nvCxnSpPr>
        <p:spPr>
          <a:xfrm flipH="1" flipV="1">
            <a:off x="4660900" y="2844800"/>
            <a:ext cx="12700" cy="31149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
        <p:nvSpPr>
          <p:cNvPr id="16" name="TextBox 15"/>
          <p:cNvSpPr txBox="1"/>
          <p:nvPr/>
        </p:nvSpPr>
        <p:spPr>
          <a:xfrm>
            <a:off x="3098800" y="2857500"/>
            <a:ext cx="301660" cy="369332"/>
          </a:xfrm>
          <a:prstGeom prst="rect">
            <a:avLst/>
          </a:prstGeom>
          <a:noFill/>
        </p:spPr>
        <p:txBody>
          <a:bodyPr wrap="none" rtlCol="0">
            <a:spAutoFit/>
          </a:bodyPr>
          <a:lstStyle/>
          <a:p>
            <a:r>
              <a:rPr lang="en-US" b="1" dirty="0">
                <a:solidFill>
                  <a:srgbClr val="FF0000"/>
                </a:solidFill>
              </a:rPr>
              <a:t>2</a:t>
            </a:r>
          </a:p>
        </p:txBody>
      </p:sp>
      <p:sp>
        <p:nvSpPr>
          <p:cNvPr id="17" name="TextBox 16"/>
          <p:cNvSpPr txBox="1"/>
          <p:nvPr/>
        </p:nvSpPr>
        <p:spPr>
          <a:xfrm>
            <a:off x="5676900" y="2858532"/>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12" name="TextBox 11"/>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Tree>
    <p:extLst>
      <p:ext uri="{BB962C8B-B14F-4D97-AF65-F5344CB8AC3E}">
        <p14:creationId xmlns:p14="http://schemas.microsoft.com/office/powerpoint/2010/main" val="20636397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y2.jpg"/>
          <p:cNvPicPr>
            <a:picLocks noChangeAspect="1"/>
          </p:cNvPicPr>
          <p:nvPr/>
        </p:nvPicPr>
        <p:blipFill>
          <a:blip r:embed="rId2"/>
          <a:stretch>
            <a:fillRect/>
          </a:stretch>
        </p:blipFill>
        <p:spPr>
          <a:xfrm>
            <a:off x="-1" y="1143000"/>
            <a:ext cx="9144001" cy="5727700"/>
          </a:xfrm>
          <a:prstGeom prst="rect">
            <a:avLst/>
          </a:prstGeom>
        </p:spPr>
      </p:pic>
      <p:sp>
        <p:nvSpPr>
          <p:cNvPr id="3" name="TextBox 2"/>
          <p:cNvSpPr txBox="1"/>
          <p:nvPr/>
        </p:nvSpPr>
        <p:spPr>
          <a:xfrm>
            <a:off x="-1" y="6488668"/>
            <a:ext cx="2286001" cy="307777"/>
          </a:xfrm>
          <a:prstGeom prst="rect">
            <a:avLst/>
          </a:prstGeom>
          <a:solidFill>
            <a:srgbClr val="FFFFFF"/>
          </a:solidFill>
        </p:spPr>
        <p:txBody>
          <a:bodyPr wrap="square" rtlCol="0">
            <a:spAutoFit/>
          </a:bodyPr>
          <a:lstStyle/>
          <a:p>
            <a:r>
              <a:rPr lang="en-US" sz="1400" dirty="0" smtClean="0"/>
              <a:t>Photo courtesy of RM Cruse</a:t>
            </a:r>
            <a:endParaRPr lang="en-US" sz="1400" dirty="0"/>
          </a:p>
        </p:txBody>
      </p:sp>
    </p:spTree>
    <p:extLst>
      <p:ext uri="{BB962C8B-B14F-4D97-AF65-F5344CB8AC3E}">
        <p14:creationId xmlns:p14="http://schemas.microsoft.com/office/powerpoint/2010/main" val="9080436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 name="Content Placeholder 5" descr="Slide04.gif"/>
          <p:cNvPicPr>
            <a:picLocks noGrp="1" noChangeAspect="1"/>
          </p:cNvPicPr>
          <p:nvPr>
            <p:ph idx="1"/>
          </p:nvPr>
        </p:nvPicPr>
        <p:blipFill>
          <a:blip r:embed="rId2"/>
          <a:srcRect l="-20833" r="-20833"/>
          <a:stretch>
            <a:fillRect/>
          </a:stretch>
        </p:blipFill>
        <p:spPr>
          <a:xfrm>
            <a:off x="-1905000" y="0"/>
            <a:ext cx="12954000" cy="6858000"/>
          </a:xfrm>
        </p:spPr>
      </p:pic>
      <p:sp>
        <p:nvSpPr>
          <p:cNvPr id="4" name="TextBox 3"/>
          <p:cNvSpPr txBox="1"/>
          <p:nvPr/>
        </p:nvSpPr>
        <p:spPr>
          <a:xfrm rot="20047249">
            <a:off x="2658533" y="4944533"/>
            <a:ext cx="1608667" cy="923330"/>
          </a:xfrm>
          <a:prstGeom prst="rect">
            <a:avLst/>
          </a:prstGeom>
          <a:solidFill>
            <a:schemeClr val="bg1"/>
          </a:solidFill>
          <a:ln w="57150" cap="flat" cmpd="sng" algn="ctr">
            <a:solidFill>
              <a:srgbClr val="FF0000"/>
            </a:solidFill>
            <a:prstDash val="solid"/>
            <a:round/>
            <a:headEnd type="none" w="med" len="med"/>
            <a:tailEnd type="none" w="med" len="med"/>
          </a:ln>
        </p:spPr>
        <p:txBody>
          <a:bodyPr wrap="square" rtlCol="0">
            <a:spAutoFit/>
          </a:bodyPr>
          <a:lstStyle/>
          <a:p>
            <a:r>
              <a:rPr lang="en-US" sz="5400" b="1" dirty="0" smtClean="0">
                <a:solidFill>
                  <a:srgbClr val="FF0000"/>
                </a:solidFill>
              </a:rPr>
              <a:t>2008</a:t>
            </a:r>
            <a:endParaRPr lang="en-US" sz="5400" b="1" dirty="0">
              <a:solidFill>
                <a:srgbClr val="FF0000"/>
              </a:solidFill>
            </a:endParaRPr>
          </a:p>
        </p:txBody>
      </p:sp>
    </p:spTree>
    <p:extLst>
      <p:ext uri="{BB962C8B-B14F-4D97-AF65-F5344CB8AC3E}">
        <p14:creationId xmlns:p14="http://schemas.microsoft.com/office/powerpoint/2010/main" val="18364344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7675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39206918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1360314"/>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00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407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 thereby reducing fuel costs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extLst>
      <p:ext uri="{BB962C8B-B14F-4D97-AF65-F5344CB8AC3E}">
        <p14:creationId xmlns:p14="http://schemas.microsoft.com/office/powerpoint/2010/main" val="96322873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2424716"/>
            <a:ext cx="7561478" cy="2800767"/>
          </a:xfrm>
          <a:prstGeom prst="rect">
            <a:avLst/>
          </a:prstGeom>
          <a:noFill/>
        </p:spPr>
        <p:txBody>
          <a:bodyPr wrap="square" rtlCol="0">
            <a:spAutoFit/>
          </a:bodyPr>
          <a:lstStyle/>
          <a:p>
            <a:pPr algn="ctr"/>
            <a:r>
              <a:rPr lang="en-US" sz="4400" b="1" dirty="0" smtClean="0">
                <a:solidFill>
                  <a:srgbClr val="0067AC"/>
                </a:solidFill>
              </a:rPr>
              <a:t>Avoiding the Unmanageable :</a:t>
            </a:r>
          </a:p>
          <a:p>
            <a:pPr algn="ctr"/>
            <a:endParaRPr lang="en-US" sz="4400" b="1" dirty="0" smtClean="0">
              <a:solidFill>
                <a:srgbClr val="0067AC"/>
              </a:solidFill>
            </a:endParaRPr>
          </a:p>
          <a:p>
            <a:pPr algn="ctr"/>
            <a:r>
              <a:rPr lang="en-US" sz="4400" b="1" dirty="0" smtClean="0">
                <a:solidFill>
                  <a:srgbClr val="0067AC"/>
                </a:solidFill>
              </a:rPr>
              <a:t>Mitigating Impacts of Global Climate Change</a:t>
            </a:r>
            <a:endParaRPr lang="en-US" sz="4400" b="1" dirty="0">
              <a:solidFill>
                <a:srgbClr val="0067AC"/>
              </a:solidFill>
            </a:endParaRPr>
          </a:p>
        </p:txBody>
      </p:sp>
    </p:spTree>
    <p:extLst>
      <p:ext uri="{BB962C8B-B14F-4D97-AF65-F5344CB8AC3E}">
        <p14:creationId xmlns:p14="http://schemas.microsoft.com/office/powerpoint/2010/main" val="16273135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extLst>
      <p:ext uri="{BB962C8B-B14F-4D97-AF65-F5344CB8AC3E}">
        <p14:creationId xmlns:p14="http://schemas.microsoft.com/office/powerpoint/2010/main" val="6922666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44841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extLst>
      <p:ext uri="{BB962C8B-B14F-4D97-AF65-F5344CB8AC3E}">
        <p14:creationId xmlns:p14="http://schemas.microsoft.com/office/powerpoint/2010/main" val="293479637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extLst>
      <p:ext uri="{BB962C8B-B14F-4D97-AF65-F5344CB8AC3E}">
        <p14:creationId xmlns:p14="http://schemas.microsoft.com/office/powerpoint/2010/main" val="166054482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extLst>
      <p:ext uri="{BB962C8B-B14F-4D97-AF65-F5344CB8AC3E}">
        <p14:creationId xmlns:p14="http://schemas.microsoft.com/office/powerpoint/2010/main" val="121143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5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6000" y="4200464"/>
            <a:ext cx="2658533" cy="1077218"/>
          </a:xfrm>
          <a:prstGeom prst="rect">
            <a:avLst/>
          </a:prstGeom>
          <a:solidFill>
            <a:schemeClr val="bg1"/>
          </a:solidFill>
          <a:ln>
            <a:solidFill>
              <a:srgbClr val="BC0000"/>
            </a:solidFill>
          </a:ln>
        </p:spPr>
        <p:txBody>
          <a:bodyPr wrap="square" rtlCol="0">
            <a:spAutoFit/>
          </a:bodyPr>
          <a:lstStyle/>
          <a:p>
            <a:r>
              <a:rPr lang="en-US" sz="1600" b="1" dirty="0" smtClean="0">
                <a:solidFill>
                  <a:srgbClr val="708F24"/>
                </a:solidFill>
              </a:rPr>
              <a:t>Carbon reductions needed will be </a:t>
            </a:r>
            <a:r>
              <a:rPr lang="en-US" sz="1600" b="1" dirty="0" smtClean="0">
                <a:solidFill>
                  <a:srgbClr val="BC0000"/>
                </a:solidFill>
              </a:rPr>
              <a:t>90 times </a:t>
            </a:r>
            <a:r>
              <a:rPr lang="en-US" sz="1600" b="1" dirty="0" smtClean="0">
                <a:solidFill>
                  <a:srgbClr val="708F24"/>
                </a:solidFill>
              </a:rPr>
              <a:t>as large </a:t>
            </a:r>
          </a:p>
          <a:p>
            <a:r>
              <a:rPr lang="en-US" sz="1600" b="1" dirty="0" smtClean="0">
                <a:solidFill>
                  <a:srgbClr val="708F24"/>
                </a:solidFill>
              </a:rPr>
              <a:t>as the impact of the 2009 recession</a:t>
            </a:r>
            <a:endParaRPr lang="en-US" sz="1600" b="1" dirty="0">
              <a:solidFill>
                <a:srgbClr val="708F24"/>
              </a:solidFill>
            </a:endParaRPr>
          </a:p>
        </p:txBody>
      </p:sp>
    </p:spTree>
    <p:extLst>
      <p:ext uri="{BB962C8B-B14F-4D97-AF65-F5344CB8AC3E}">
        <p14:creationId xmlns:p14="http://schemas.microsoft.com/office/powerpoint/2010/main" val="39956409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2059085"/>
            <a:ext cx="8377430" cy="4416448"/>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b="1" dirty="0" smtClean="0">
                <a:solidFill>
                  <a:srgbClr val="708F24"/>
                </a:solidFill>
              </a:rPr>
              <a:t>Iowa farmers and cities already are paying to cope with climate change </a:t>
            </a:r>
          </a:p>
          <a:p>
            <a:pPr>
              <a:buFont typeface="Wingdings" pitchFamily="-112" charset="2"/>
              <a:buChar char=""/>
              <a:defRPr/>
            </a:pPr>
            <a:r>
              <a:rPr lang="en-US" sz="2000" dirty="0" smtClean="0">
                <a:solidFill>
                  <a:srgbClr val="708F24"/>
                </a:solidFill>
              </a:rPr>
              <a:t>Substantial adverse consequences to food production, fresh-water supplies, and sustainability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reduce our global dependence on carbon-emitting fuels </a:t>
            </a:r>
          </a:p>
          <a:p>
            <a:pPr>
              <a:buFont typeface="Wingdings" pitchFamily="-112" charset="2"/>
              <a:buChar char=""/>
              <a:defRPr/>
            </a:pPr>
            <a:endParaRPr lang="en-US" sz="2800" dirty="0"/>
          </a:p>
        </p:txBody>
      </p:sp>
    </p:spTree>
    <p:extLst>
      <p:ext uri="{BB962C8B-B14F-4D97-AF65-F5344CB8AC3E}">
        <p14:creationId xmlns:p14="http://schemas.microsoft.com/office/powerpoint/2010/main" val="111972803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2151062"/>
            <a:ext cx="8229600"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pPr algn="ctr"/>
            <a:r>
              <a:rPr lang="en-US" sz="2400" b="1" dirty="0" smtClean="0">
                <a:solidFill>
                  <a:srgbClr val="708F24"/>
                </a:solidFill>
              </a:rPr>
              <a:t>Iowa Flood Center</a:t>
            </a:r>
          </a:p>
          <a:p>
            <a:pPr algn="ctr"/>
            <a:r>
              <a:rPr lang="en-US" sz="2400" b="1" dirty="0" smtClean="0">
                <a:solidFill>
                  <a:srgbClr val="708F24"/>
                </a:solidFill>
              </a:rPr>
              <a:t>University of Iowa</a:t>
            </a:r>
          </a:p>
          <a:p>
            <a:pPr algn="ctr"/>
            <a:r>
              <a:rPr lang="en-US" sz="2000" dirty="0" smtClean="0">
                <a:hlinkClick r:id="rId3"/>
              </a:rPr>
              <a:t>http://www.iowafloodcenter.org/</a:t>
            </a:r>
            <a:endParaRPr lang="en-US" sz="2000" dirty="0" smtClean="0"/>
          </a:p>
          <a:p>
            <a:pPr algn="ctr"/>
            <a:r>
              <a:rPr lang="en-US" sz="2000" dirty="0" err="1" smtClean="0">
                <a:solidFill>
                  <a:srgbClr val="FF0000"/>
                </a:solidFill>
                <a:latin typeface="Geneva"/>
                <a:ea typeface="Geneva"/>
                <a:cs typeface="Geneva"/>
              </a:rPr>
              <a:t>witold-krajewski@uiowa.edu</a:t>
            </a:r>
            <a:endParaRPr lang="en-US" sz="2000" dirty="0" smtClean="0">
              <a:solidFill>
                <a:srgbClr val="FF0000"/>
              </a:solidFill>
            </a:endParaRPr>
          </a:p>
          <a:p>
            <a:endParaRPr lang="en-US" dirty="0"/>
          </a:p>
        </p:txBody>
      </p:sp>
    </p:spTree>
    <p:extLst>
      <p:ext uri="{BB962C8B-B14F-4D97-AF65-F5344CB8AC3E}">
        <p14:creationId xmlns:p14="http://schemas.microsoft.com/office/powerpoint/2010/main" val="596109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mc:AlternateContent xmlns:mc="http://schemas.openxmlformats.org/markup-compatibility/2006">
              <mc:Choice xmlns:v="urn:schemas-microsoft-com:vml" Requires="v">
                <p:oleObj spid="_x0000_s56411" name="Bitmap Image" r:id="rId6" imgW="4439270" imgH="2657846" progId="">
                  <p:embed/>
                </p:oleObj>
              </mc:Choice>
              <mc:Fallback>
                <p:oleObj name="Bitmap Image" r:id="rId6" imgW="4439270" imgH="2657846"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987769"/>
                        <a:ext cx="3155950" cy="1889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mc:AlternateContent xmlns:mc="http://schemas.openxmlformats.org/markup-compatibility/2006">
              <mc:Choice xmlns:v="urn:schemas-microsoft-com:vml" Requires="v">
                <p:oleObj spid="_x0000_s56412" name="Bitmap Image" r:id="rId8" imgW="3048426" imgH="800212" progId="">
                  <p:embed/>
                </p:oleObj>
              </mc:Choice>
              <mc:Fallback>
                <p:oleObj name="Bitmap Image" r:id="rId8" imgW="3048426" imgH="800212"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4885511"/>
                        <a:ext cx="3048000" cy="800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1719</Words>
  <Application>Microsoft Macintosh PowerPoint</Application>
  <PresentationFormat>On-screen Show (4:3)</PresentationFormat>
  <Paragraphs>287</Paragraphs>
  <Slides>61</Slides>
  <Notes>18</Notes>
  <HiddenSlides>0</HiddenSlides>
  <MMClips>0</MMClips>
  <ScaleCrop>false</ScaleCrop>
  <HeadingPairs>
    <vt:vector size="8" baseType="variant">
      <vt:variant>
        <vt:lpstr>Theme</vt:lpstr>
      </vt:variant>
      <vt:variant>
        <vt:i4>1</vt:i4>
      </vt:variant>
      <vt:variant>
        <vt:lpstr>Links</vt:lpstr>
      </vt:variant>
      <vt:variant>
        <vt:i4>8</vt:i4>
      </vt:variant>
      <vt:variant>
        <vt:lpstr>Embedded OLE Servers</vt:lpstr>
      </vt:variant>
      <vt:variant>
        <vt:i4>1</vt:i4>
      </vt:variant>
      <vt:variant>
        <vt:lpstr>Slide Titles</vt:lpstr>
      </vt:variant>
      <vt:variant>
        <vt:i4>61</vt:i4>
      </vt:variant>
    </vt:vector>
  </HeadingPairs>
  <TitlesOfParts>
    <vt:vector size="71" baseType="lpstr">
      <vt:lpstr>Office Theme</vt:lpstr>
      <vt:lpstr>???</vt:lpstr>
      <vt:lpstr>???</vt:lpstr>
      <vt:lpstr>???</vt:lpstr>
      <vt:lpstr>???</vt:lpstr>
      <vt:lpstr>???</vt:lpstr>
      <vt:lpstr>???</vt:lpstr>
      <vt:lpstr>???</vt:lpstr>
      <vt:lpstr>???</vt:lpstr>
      <vt:lpstr>Bitmap Image</vt:lpstr>
      <vt:lpstr>Sustainability under Global Climate Change: Avoiding the Unmanageable, Managing the Unavoidable </vt:lpstr>
      <vt:lpstr>Outline</vt:lpstr>
      <vt:lpstr> Climate change is one of the most important issues facing humanity </vt:lpstr>
      <vt:lpstr>PowerPoint Presentation</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are Adapting to Climate Change:</vt:lpstr>
      <vt:lpstr>PowerPoint Presentation</vt:lpstr>
      <vt:lpstr>PowerPoint Presentation</vt:lpstr>
      <vt:lpstr>PowerPoint Presentation</vt:lpstr>
      <vt:lpstr>PowerPoint Presentation</vt:lpstr>
      <vt:lpstr>PowerPoint Presentation</vt:lpstr>
      <vt:lpstr>Long-Term Stabilization Profiles</vt:lpstr>
      <vt:lpstr>Long-Term Stabilization Profiles</vt:lpstr>
      <vt:lpstr>Long-Term Stabilization Profiles</vt:lpstr>
      <vt:lpstr>Summary</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82</cp:revision>
  <dcterms:created xsi:type="dcterms:W3CDTF">2011-01-26T00:22:31Z</dcterms:created>
  <dcterms:modified xsi:type="dcterms:W3CDTF">2012-02-08T03:39:24Z</dcterms:modified>
</cp:coreProperties>
</file>