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2.bin" ContentType="application/vnd.openxmlformats-officedocument.oleObject"/>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notesSlides/notesSlide24.xml" ContentType="application/vnd.openxmlformats-officedocument.presentationml.notes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pdf" ContentType="application/pdf"/>
  <Override PartName="/ppt/notesSlides/notesSlide20.xml" ContentType="application/vnd.openxmlformats-officedocument.presentationml.notesSlide+xml"/>
  <Default Extension="gif" ContentType="image/gi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6"/>
  </p:notesMasterIdLst>
  <p:sldIdLst>
    <p:sldId id="383" r:id="rId2"/>
    <p:sldId id="256" r:id="rId3"/>
    <p:sldId id="384" r:id="rId4"/>
    <p:sldId id="276" r:id="rId5"/>
    <p:sldId id="278" r:id="rId6"/>
    <p:sldId id="279" r:id="rId7"/>
    <p:sldId id="280" r:id="rId8"/>
    <p:sldId id="282" r:id="rId9"/>
    <p:sldId id="283" r:id="rId10"/>
    <p:sldId id="284" r:id="rId11"/>
    <p:sldId id="285" r:id="rId12"/>
    <p:sldId id="299" r:id="rId13"/>
    <p:sldId id="330" r:id="rId14"/>
    <p:sldId id="331" r:id="rId15"/>
    <p:sldId id="332" r:id="rId16"/>
    <p:sldId id="334" r:id="rId17"/>
    <p:sldId id="302" r:id="rId18"/>
    <p:sldId id="303" r:id="rId19"/>
    <p:sldId id="309" r:id="rId20"/>
    <p:sldId id="290" r:id="rId21"/>
    <p:sldId id="291" r:id="rId22"/>
    <p:sldId id="359" r:id="rId23"/>
    <p:sldId id="360" r:id="rId24"/>
    <p:sldId id="361" r:id="rId25"/>
    <p:sldId id="385" r:id="rId26"/>
    <p:sldId id="363" r:id="rId27"/>
    <p:sldId id="364" r:id="rId28"/>
    <p:sldId id="295" r:id="rId29"/>
    <p:sldId id="365" r:id="rId30"/>
    <p:sldId id="297" r:id="rId31"/>
    <p:sldId id="324" r:id="rId32"/>
    <p:sldId id="387" r:id="rId33"/>
    <p:sldId id="350" r:id="rId34"/>
    <p:sldId id="381" r:id="rId35"/>
    <p:sldId id="382" r:id="rId36"/>
    <p:sldId id="358" r:id="rId37"/>
    <p:sldId id="389" r:id="rId38"/>
    <p:sldId id="326" r:id="rId39"/>
    <p:sldId id="311" r:id="rId40"/>
    <p:sldId id="325" r:id="rId41"/>
    <p:sldId id="313" r:id="rId42"/>
    <p:sldId id="327" r:id="rId43"/>
    <p:sldId id="315" r:id="rId44"/>
    <p:sldId id="390" r:id="rId45"/>
    <p:sldId id="316" r:id="rId46"/>
    <p:sldId id="317" r:id="rId47"/>
    <p:sldId id="318" r:id="rId48"/>
    <p:sldId id="328" r:id="rId49"/>
    <p:sldId id="320" r:id="rId50"/>
    <p:sldId id="335" r:id="rId51"/>
    <p:sldId id="386" r:id="rId52"/>
    <p:sldId id="351" r:id="rId53"/>
    <p:sldId id="388" r:id="rId54"/>
    <p:sldId id="368" r:id="rId55"/>
    <p:sldId id="369" r:id="rId56"/>
    <p:sldId id="380" r:id="rId57"/>
    <p:sldId id="379" r:id="rId58"/>
    <p:sldId id="371" r:id="rId59"/>
    <p:sldId id="373" r:id="rId60"/>
    <p:sldId id="374" r:id="rId61"/>
    <p:sldId id="375" r:id="rId62"/>
    <p:sldId id="376" r:id="rId63"/>
    <p:sldId id="377" r:id="rId64"/>
    <p:sldId id="367"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C4DE1"/>
    <a:srgbClr val="4457FF"/>
    <a:srgbClr val="0067AC"/>
    <a:srgbClr val="708F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p:scale>
          <a:sx n="75" d="100"/>
          <a:sy n="75" d="100"/>
        </p:scale>
        <p:origin x="-2192" y="-488"/>
      </p:cViewPr>
      <p:guideLst>
        <p:guide orient="horz" pos="2160"/>
        <p:guide pos="2880"/>
      </p:guideLst>
    </p:cSldViewPr>
  </p:slideViewPr>
  <p:notesTextViewPr>
    <p:cViewPr>
      <p:scale>
        <a:sx n="75" d="100"/>
        <a:sy n="75" d="100"/>
      </p:scale>
      <p:origin x="0" y="0"/>
    </p:cViewPr>
  </p:notesTextViewPr>
  <p:sorterViewPr>
    <p:cViewPr>
      <p:scale>
        <a:sx n="66" d="100"/>
        <a:sy n="66" d="100"/>
      </p:scale>
      <p:origin x="0" y="2560"/>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theme" Target="theme/theme1.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viewProps" Target="viewProps.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notesMaster" Target="notesMasters/notesMaster1.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printerSettings" Target="printerSettings/printerSettings1.bin"/><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presProps" Target="presProps.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solidFill>
            <a:srgbClr val="FFFFFF"/>
          </a:solidFill>
          <a:ln/>
        </p:spPr>
      </p:sp>
      <p:sp>
        <p:nvSpPr>
          <p:cNvPr id="1536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21</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22</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24</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27</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smtClean="0">
                <a:latin typeface="Arial" pitchFamily="29" charset="0"/>
                <a:ea typeface="ＭＳ Ｐゴシック" pitchFamily="29" charset="-128"/>
                <a:cs typeface="ＭＳ Ｐゴシック" pitchFamily="29" charset="-128"/>
              </a:rPr>
              <a:t>Shown here is the frequency at the end of the century of what we consider now to be a 20 year heat wave. Instead of once every 20 years, these temperatures would be experienced every other year or so over most of the continental US in this business as usual scenario.</a:t>
            </a:r>
          </a:p>
        </p:txBody>
      </p:sp>
      <p:sp>
        <p:nvSpPr>
          <p:cNvPr id="57348" name="Slide Number Placeholder 3"/>
          <p:cNvSpPr>
            <a:spLocks noGrp="1"/>
          </p:cNvSpPr>
          <p:nvPr>
            <p:ph type="sldNum" sz="quarter" idx="5"/>
          </p:nvPr>
        </p:nvSpPr>
        <p:spPr bwMode="auto">
          <a:noFill/>
          <a:ln>
            <a:miter lim="800000"/>
            <a:headEnd/>
            <a:tailEnd/>
          </a:ln>
        </p:spPr>
        <p:txBody>
          <a:bodyPr/>
          <a:lstStyle/>
          <a:p>
            <a:fld id="{1F4C9523-2771-8D45-A6FE-2F89889506FD}" type="slidenum">
              <a:rPr lang="en-US" smtClean="0">
                <a:latin typeface="Arial" pitchFamily="29" charset="0"/>
                <a:ea typeface="ＭＳ Ｐゴシック" pitchFamily="29" charset="-128"/>
                <a:cs typeface="ＭＳ Ｐゴシック" pitchFamily="29" charset="-128"/>
              </a:rPr>
              <a:pPr/>
              <a:t>29</a:t>
            </a:fld>
            <a:endParaRPr lang="en-US" smtClean="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6DAADA7B-664F-E041-8660-E95AF0954A9B}" type="slidenum">
              <a:rPr lang="en-US">
                <a:latin typeface="Times New Roman" pitchFamily="29" charset="0"/>
                <a:ea typeface="Times New Roman" pitchFamily="29" charset="0"/>
                <a:cs typeface="Times New Roman" pitchFamily="29" charset="0"/>
              </a:rPr>
              <a:pPr/>
              <a:t>30</a:t>
            </a:fld>
            <a:endParaRPr lang="en-US">
              <a:latin typeface="Times New Roman" pitchFamily="29" charset="0"/>
              <a:ea typeface="Times New Roman" pitchFamily="29" charset="0"/>
              <a:cs typeface="Times New Roman" pitchFamily="29" charset="0"/>
            </a:endParaRPr>
          </a:p>
        </p:txBody>
      </p:sp>
      <p:sp>
        <p:nvSpPr>
          <p:cNvPr id="5939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36</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37</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42</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43</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44</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E17F75F-3689-9142-A311-43F0C38FD71E}" type="slidenum">
              <a:rPr lang="en-US">
                <a:latin typeface="Arial" pitchFamily="29" charset="0"/>
                <a:ea typeface="ＭＳ Ｐゴシック" pitchFamily="29" charset="-128"/>
                <a:cs typeface="ＭＳ Ｐゴシック" pitchFamily="29" charset="-128"/>
              </a:rPr>
              <a:pPr/>
              <a:t>45</a:t>
            </a:fld>
            <a:endParaRPr lang="en-US">
              <a:latin typeface="Arial" pitchFamily="29" charset="0"/>
              <a:ea typeface="ＭＳ Ｐゴシック" pitchFamily="29" charset="-128"/>
              <a:cs typeface="ＭＳ Ｐゴシック" pitchFamily="29" charset="-128"/>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04C3F15-FCEE-9D43-B460-CE4079EA2817}" type="slidenum">
              <a:rPr lang="en-US">
                <a:latin typeface="Arial" pitchFamily="29" charset="0"/>
                <a:ea typeface="ＭＳ Ｐゴシック" pitchFamily="29" charset="-128"/>
                <a:cs typeface="ＭＳ Ｐゴシック" pitchFamily="29" charset="-128"/>
              </a:rPr>
              <a:pPr/>
              <a:t>46</a:t>
            </a:fld>
            <a:endParaRPr lang="en-US">
              <a:latin typeface="Arial" pitchFamily="29" charset="0"/>
              <a:ea typeface="ＭＳ Ｐゴシック" pitchFamily="29" charset="-128"/>
              <a:cs typeface="ＭＳ Ｐゴシック" pitchFamily="29" charset="-128"/>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48</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49</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57</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58</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12048FF-0097-4543-8830-06C9749D9D04}" type="slidenum">
              <a:rPr lang="en-US">
                <a:latin typeface="Arial" pitchFamily="34" charset="0"/>
                <a:ea typeface="ＭＳ Ｐゴシック" pitchFamily="34" charset="-128"/>
                <a:cs typeface="ＭＳ Ｐゴシック" pitchFamily="34" charset="-128"/>
              </a:rPr>
              <a:pPr/>
              <a:t>59</a:t>
            </a:fld>
            <a:endParaRPr lang="en-US">
              <a:latin typeface="Arial" pitchFamily="34" charset="0"/>
              <a:ea typeface="ＭＳ Ｐゴシック" pitchFamily="34" charset="-128"/>
              <a:cs typeface="ＭＳ Ｐゴシック" pitchFamily="34"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a:latin typeface="Arial" pitchFamily="34" charset="0"/>
                <a:ea typeface="ＭＳ Ｐゴシック" pitchFamily="34" charset="-128"/>
                <a:cs typeface="ＭＳ Ｐゴシック" pitchFamily="34" charset="-128"/>
              </a:rPr>
              <a:t>Add temperature numbers here as well!!</a:t>
            </a:r>
          </a:p>
          <a:p>
            <a:endParaRPr lang="en-US">
              <a:latin typeface="Arial" pitchFamily="34" charset="0"/>
              <a:ea typeface="ＭＳ Ｐゴシック" pitchFamily="34" charset="-128"/>
              <a:cs typeface="ＭＳ Ｐゴシック" pitchFamily="34" charset="-128"/>
            </a:endParaRPr>
          </a:p>
          <a:p>
            <a:endParaRPr lang="en-US">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xfrm>
            <a:off x="1150938" y="692150"/>
            <a:ext cx="4556125" cy="34163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no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4</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DE8EF30A-7A89-A24A-BF4F-21DC2A487740}" type="slidenum">
              <a:rPr lang="en-US">
                <a:latin typeface="Calibri" pitchFamily="29" charset="0"/>
                <a:ea typeface="ＭＳ Ｐゴシック" pitchFamily="29" charset="-128"/>
                <a:cs typeface="ＭＳ Ｐゴシック" pitchFamily="29" charset="-128"/>
              </a:rPr>
              <a:pPr/>
              <a:t>5</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9</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10</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6F2952B2-1DE5-E743-BDEC-8BAD17E897B8}" type="slidenum">
              <a:rPr lang="en-GB">
                <a:latin typeface="Calibri" pitchFamily="29" charset="0"/>
                <a:ea typeface="ＭＳ Ｐゴシック" pitchFamily="29" charset="-128"/>
                <a:cs typeface="ＭＳ Ｐゴシック" pitchFamily="29" charset="-128"/>
              </a:rPr>
              <a:pPr/>
              <a:t>11</a:t>
            </a:fld>
            <a:endParaRPr lang="en-GB">
              <a:latin typeface="Calibri" pitchFamily="29" charset="0"/>
              <a:ea typeface="ＭＳ Ｐゴシック" pitchFamily="29" charset="-128"/>
              <a:cs typeface="ＭＳ Ｐゴシック" pitchFamily="29"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en-US">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2.pdf"/><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03D1DB7A-9C89-8D4C-9F92-88488764DBBF}" type="datetime1">
              <a:rPr lang="en-US"/>
              <a:pPr>
                <a:defRPr/>
              </a:pPr>
              <a:t>9/20/10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wrap="square"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B0D71170-C287-C048-BA3E-2D047EB6B5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9/20/10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mc:AlternateContent xmlns:ma="http://schemas.microsoft.com/office/mac/drawingml/2008/main">
          <mc:Choice Requires="ma">
            <p:blipFill>
              <a:blip r:embed="rId2"/>
              <a:stretch>
                <a:fillRect/>
              </a:stretch>
            </p:blipFill>
          </mc:Choice>
          <mc:Fallback xmlns:ma="http://schemas.microsoft.com/office/mac/drawingml/2008/main" xmlns="" xmlns:a="http://schemas.openxmlformats.org/drawingml/2006/main" xmlns:r="http://schemas.openxmlformats.org/officeDocument/2006/relationships" xmlns:p="http://schemas.openxmlformats.org/presentationml/2006/main" xmlns:mc="http://schemas.openxmlformats.org/markup-compatibility/2006" xmlns:mv="urn:schemas-microsoft-com:mac:vml">
            <p:blipFill>
              <a:blip r:embed="rId3"/>
              <a:stretch>
                <a:fillRect/>
              </a:stretch>
            </p:blipFill>
          </mc:Fallback>
        </mc:AlternateContent>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4"/>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8EA8B4DE-0E36-5C43-8AC1-CC47B41FB7DC}" type="datetime1">
              <a:rPr lang="en-US"/>
              <a:pPr>
                <a:defRPr/>
              </a:pPr>
              <a:t>9/20/10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9934FA59-E141-6744-B7E2-73095DC79C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9/20/10</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3"/>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5" r:id="rId9"/>
    <p:sldLayoutId id="2147483667" r:id="rId10"/>
    <p:sldLayoutId id="2147483668" r:id="rId11"/>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12.png"/><Relationship Id="rId5" Type="http://schemas.openxmlformats.org/officeDocument/2006/relationships/image" Target="../media/image13.png"/><Relationship Id="rId7"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5.xml"/><Relationship Id="rId3" Type="http://schemas.openxmlformats.org/officeDocument/2006/relationships/notesSlide" Target="../notesSlides/notesSlide8.xml"/><Relationship Id="rId6"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4" Type="http://schemas.openxmlformats.org/officeDocument/2006/relationships/image" Target="../media/image16.jpeg"/><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3"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3"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3"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6" Type="http://schemas.openxmlformats.org/officeDocument/2006/relationships/image" Target="../media/image32.png"/><Relationship Id="rId4" Type="http://schemas.openxmlformats.org/officeDocument/2006/relationships/image" Target="../media/image30.png"/><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9.jpeg"/><Relationship Id="rId5"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3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4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4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4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4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4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4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4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3" Type="http://schemas.openxmlformats.org/officeDocument/2006/relationships/image" Target="../media/image4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4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4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5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52.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52.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3.pd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6" Type="http://schemas.openxmlformats.org/officeDocument/2006/relationships/hyperlink" Target="http://climate.agron.iastate.edu/" TargetMode="External"/><Relationship Id="rId4" Type="http://schemas.openxmlformats.org/officeDocument/2006/relationships/hyperlink" Target="http://rcmlab.agron.iastate.edu/"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mailto:gstakle@iastate.edu" TargetMode="External"/><Relationship Id="rId5" Type="http://schemas.openxmlformats.org/officeDocument/2006/relationships/hyperlink" Target="http://www.narccap.ucar.ed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descr="globe_west_2048"/>
          <p:cNvPicPr>
            <a:picLocks noChangeAspect="1" noChangeArrowheads="1"/>
          </p:cNvPicPr>
          <p:nvPr/>
        </p:nvPicPr>
        <p:blipFill>
          <a:blip r:embed="rId3"/>
          <a:srcRect t="11476" b="13521"/>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76200" y="6610350"/>
            <a:ext cx="2667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solidFill>
                  <a:schemeClr val="bg1"/>
                </a:solidFill>
              </a:rPr>
              <a:t>Image courtesy of NASA/GSFC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THE </a:t>
            </a:r>
            <a:r>
              <a:rPr lang="en-US" sz="2400" b="1" u="sng" dirty="0" smtClean="0">
                <a:latin typeface="Calibri" pitchFamily="-111" charset="0"/>
                <a:ea typeface="ＭＳ Ｐゴシック" pitchFamily="-111" charset="-128"/>
                <a:cs typeface="ＭＳ Ｐゴシック" pitchFamily="-111" charset="-128"/>
              </a:rPr>
              <a:t>ENHANCED </a:t>
            </a:r>
            <a:r>
              <a:rPr lang="en-US" sz="2400" b="1" dirty="0" smtClean="0">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primarily human-induced:  </a:t>
            </a:r>
            <a:r>
              <a:rPr lang="en-US" sz="2000" b="1" dirty="0" smtClean="0">
                <a:latin typeface="Calibri" pitchFamily="-111" charset="0"/>
              </a:rPr>
              <a:t>We’re increasing heat-trapping gases in the atmosphere.</a:t>
            </a: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4925" y="1038115"/>
            <a:ext cx="9109075" cy="889000"/>
          </a:xfrm>
        </p:spPr>
        <p:txBody>
          <a:bodyPr/>
          <a:lstStyle/>
          <a:p>
            <a:pPr algn="ctr" eaLnBrk="1" hangingPunct="1">
              <a:defRPr/>
            </a:pPr>
            <a:r>
              <a:rPr lang="en-GB" sz="3600" b="1" dirty="0">
                <a:effectLst>
                  <a:outerShdw blurRad="38100" dist="38100" dir="2700000" algn="tl">
                    <a:srgbClr val="DDDDDD"/>
                  </a:outerShdw>
                </a:effectLst>
                <a:latin typeface="Arial" pitchFamily="-108" charset="0"/>
                <a:ea typeface="Arial" pitchFamily="-108" charset="0"/>
                <a:cs typeface="Arial" pitchFamily="-108" charset="0"/>
              </a:rPr>
              <a:t>Natural factors affect climate</a:t>
            </a:r>
          </a:p>
        </p:txBody>
      </p:sp>
      <p:pic>
        <p:nvPicPr>
          <p:cNvPr id="35845" name="Picture 3" descr="noaaSun"/>
          <p:cNvPicPr>
            <a:picLocks noChangeAspect="1" noChangeArrowheads="1"/>
          </p:cNvPicPr>
          <p:nvPr/>
        </p:nvPicPr>
        <p:blipFill>
          <a:blip r:embed="rId4"/>
          <a:srcRect/>
          <a:stretch>
            <a:fillRect/>
          </a:stretch>
        </p:blipFill>
        <p:spPr bwMode="auto">
          <a:xfrm>
            <a:off x="6156325" y="1987769"/>
            <a:ext cx="1871663" cy="1871662"/>
          </a:xfrm>
          <a:prstGeom prst="rect">
            <a:avLst/>
          </a:prstGeom>
          <a:noFill/>
          <a:ln w="9525">
            <a:solidFill>
              <a:srgbClr val="000000"/>
            </a:solidFill>
            <a:miter lim="800000"/>
            <a:headEnd/>
            <a:tailEnd/>
          </a:ln>
        </p:spPr>
      </p:pic>
      <p:pic>
        <p:nvPicPr>
          <p:cNvPr id="35846" name="Picture 4"/>
          <p:cNvPicPr>
            <a:picLocks noChangeAspect="1" noChangeArrowheads="1"/>
          </p:cNvPicPr>
          <p:nvPr/>
        </p:nvPicPr>
        <p:blipFill>
          <a:blip r:embed="rId5"/>
          <a:srcRect/>
          <a:stretch>
            <a:fillRect/>
          </a:stretch>
        </p:blipFill>
        <p:spPr bwMode="auto">
          <a:xfrm>
            <a:off x="457200" y="4935716"/>
            <a:ext cx="1738313" cy="1673225"/>
          </a:xfrm>
          <a:prstGeom prst="rect">
            <a:avLst/>
          </a:prstGeom>
          <a:noFill/>
          <a:ln w="9525">
            <a:solidFill>
              <a:srgbClr val="000000"/>
            </a:solidFill>
            <a:miter lim="800000"/>
            <a:headEnd/>
            <a:tailEnd/>
          </a:ln>
        </p:spPr>
      </p:pic>
      <p:graphicFrame>
        <p:nvGraphicFramePr>
          <p:cNvPr id="35842" name="Object 2"/>
          <p:cNvGraphicFramePr>
            <a:graphicFrameLocks noChangeAspect="1"/>
          </p:cNvGraphicFramePr>
          <p:nvPr/>
        </p:nvGraphicFramePr>
        <p:xfrm>
          <a:off x="468313" y="1987769"/>
          <a:ext cx="3155950" cy="1889125"/>
        </p:xfrm>
        <a:graphic>
          <a:graphicData uri="http://schemas.openxmlformats.org/presentationml/2006/ole">
            <p:oleObj spid="_x0000_s56322" name="Bitmap Image" r:id="rId6" imgW="4439270" imgH="2657846" progId="">
              <p:embed/>
            </p:oleObj>
          </a:graphicData>
        </a:graphic>
      </p:graphicFrame>
      <p:graphicFrame>
        <p:nvGraphicFramePr>
          <p:cNvPr id="35843" name="Object 3"/>
          <p:cNvGraphicFramePr>
            <a:graphicFrameLocks noChangeAspect="1"/>
          </p:cNvGraphicFramePr>
          <p:nvPr/>
        </p:nvGraphicFramePr>
        <p:xfrm>
          <a:off x="5435600" y="4885511"/>
          <a:ext cx="3048000" cy="800100"/>
        </p:xfrm>
        <a:graphic>
          <a:graphicData uri="http://schemas.openxmlformats.org/presentationml/2006/ole">
            <p:oleObj spid="_x0000_s56323" name="Bitmap Image" r:id="rId7" imgW="3048426" imgH="800212" progId="">
              <p:embed/>
            </p:oleObj>
          </a:graphicData>
        </a:graphic>
      </p:graphicFrame>
      <p:sp>
        <p:nvSpPr>
          <p:cNvPr id="35847" name="Text Box 7"/>
          <p:cNvSpPr txBox="1">
            <a:spLocks noChangeArrowheads="1"/>
          </p:cNvSpPr>
          <p:nvPr/>
        </p:nvSpPr>
        <p:spPr bwMode="auto">
          <a:xfrm>
            <a:off x="468313" y="4031579"/>
            <a:ext cx="3155950" cy="646331"/>
          </a:xfrm>
          <a:prstGeom prst="rect">
            <a:avLst/>
          </a:prstGeom>
          <a:noFill/>
          <a:ln w="9525">
            <a:noFill/>
            <a:miter lim="800000"/>
            <a:headEnd/>
            <a:tailEnd/>
          </a:ln>
        </p:spPr>
        <p:txBody>
          <a:bodyPr wrap="square">
            <a:prstTxWarp prst="textNoShape">
              <a:avLst/>
            </a:prstTxWarp>
            <a:spAutoFit/>
          </a:bodyPr>
          <a:lstStyle/>
          <a:p>
            <a:pPr algn="ctr"/>
            <a:r>
              <a:rPr lang="en-GB" dirty="0">
                <a:solidFill>
                  <a:srgbClr val="0067AC"/>
                </a:solidFill>
              </a:rPr>
              <a:t>Variations in the Earth's orbit</a:t>
            </a:r>
          </a:p>
          <a:p>
            <a:pPr algn="ctr"/>
            <a:r>
              <a:rPr lang="en-GB" dirty="0">
                <a:solidFill>
                  <a:srgbClr val="0067AC"/>
                </a:solidFill>
              </a:rPr>
              <a:t>(</a:t>
            </a:r>
            <a:r>
              <a:rPr lang="en-GB" dirty="0" err="1">
                <a:solidFill>
                  <a:srgbClr val="0067AC"/>
                </a:solidFill>
              </a:rPr>
              <a:t>Milankovic</a:t>
            </a:r>
            <a:r>
              <a:rPr lang="en-GB" dirty="0">
                <a:solidFill>
                  <a:srgbClr val="0067AC"/>
                </a:solidFill>
              </a:rPr>
              <a:t> effect)</a:t>
            </a:r>
          </a:p>
        </p:txBody>
      </p:sp>
      <p:sp>
        <p:nvSpPr>
          <p:cNvPr id="35848" name="Text Box 8"/>
          <p:cNvSpPr txBox="1">
            <a:spLocks noChangeArrowheads="1"/>
          </p:cNvSpPr>
          <p:nvPr/>
        </p:nvSpPr>
        <p:spPr bwMode="auto">
          <a:xfrm>
            <a:off x="2362669" y="5408612"/>
            <a:ext cx="1943749" cy="1200329"/>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Stratospheric </a:t>
            </a:r>
          </a:p>
          <a:p>
            <a:pPr algn="ctr"/>
            <a:r>
              <a:rPr lang="en-GB" dirty="0">
                <a:solidFill>
                  <a:srgbClr val="0067AC"/>
                </a:solidFill>
              </a:rPr>
              <a:t>aerosols from</a:t>
            </a:r>
          </a:p>
          <a:p>
            <a:pPr algn="ctr"/>
            <a:r>
              <a:rPr lang="en-GB" dirty="0">
                <a:solidFill>
                  <a:srgbClr val="0067AC"/>
                </a:solidFill>
              </a:rPr>
              <a:t>energetic</a:t>
            </a:r>
          </a:p>
          <a:p>
            <a:pPr algn="ctr"/>
            <a:r>
              <a:rPr lang="en-GB" dirty="0">
                <a:solidFill>
                  <a:srgbClr val="0067AC"/>
                </a:solidFill>
              </a:rPr>
              <a:t> volcanic eruptions</a:t>
            </a:r>
          </a:p>
        </p:txBody>
      </p:sp>
      <p:sp>
        <p:nvSpPr>
          <p:cNvPr id="35849" name="Text Box 9"/>
          <p:cNvSpPr txBox="1">
            <a:spLocks noChangeArrowheads="1"/>
          </p:cNvSpPr>
          <p:nvPr/>
        </p:nvSpPr>
        <p:spPr bwMode="auto">
          <a:xfrm>
            <a:off x="5942856" y="3859431"/>
            <a:ext cx="2404963" cy="646331"/>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Variations in the energy</a:t>
            </a:r>
          </a:p>
          <a:p>
            <a:pPr algn="ctr"/>
            <a:r>
              <a:rPr lang="en-GB" dirty="0">
                <a:solidFill>
                  <a:srgbClr val="0067AC"/>
                </a:solidFill>
              </a:rPr>
              <a:t>received from the sun</a:t>
            </a:r>
          </a:p>
        </p:txBody>
      </p:sp>
      <p:sp>
        <p:nvSpPr>
          <p:cNvPr id="35850" name="Text Box 10"/>
          <p:cNvSpPr txBox="1">
            <a:spLocks noChangeArrowheads="1"/>
          </p:cNvSpPr>
          <p:nvPr/>
        </p:nvSpPr>
        <p:spPr bwMode="auto">
          <a:xfrm>
            <a:off x="5600891" y="5685611"/>
            <a:ext cx="2746928" cy="923330"/>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Chaotic interactions in</a:t>
            </a:r>
          </a:p>
          <a:p>
            <a:pPr algn="ctr"/>
            <a:r>
              <a:rPr lang="en-GB" dirty="0">
                <a:solidFill>
                  <a:srgbClr val="0067AC"/>
                </a:solidFill>
              </a:rPr>
              <a:t>the Earth's climate</a:t>
            </a:r>
          </a:p>
          <a:p>
            <a:pPr algn="ctr"/>
            <a:r>
              <a:rPr lang="en-GB" dirty="0">
                <a:solidFill>
                  <a:srgbClr val="0067AC"/>
                </a:solidFill>
              </a:rPr>
              <a:t>(for example, El Nino, NAO)</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1192532"/>
            <a:ext cx="4197350" cy="3733800"/>
          </a:xfrm>
          <a:prstGeom prst="rect">
            <a:avLst/>
          </a:prstGeom>
          <a:solidFill>
            <a:srgbClr val="FFFFFF"/>
          </a:solid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5000"/>
              </a:spcBef>
              <a:spcAft>
                <a:spcPct val="25000"/>
              </a:spcAft>
              <a:buFont typeface="Monotype Sorts" pitchFamily="-107" charset="2"/>
              <a:buNone/>
              <a:defRPr/>
            </a:pPr>
            <a:r>
              <a:rPr lang="en-US" sz="2400" dirty="0" smtClean="0">
                <a:solidFill>
                  <a:srgbClr val="0000FF"/>
                </a:solidFill>
              </a:rPr>
              <a:t>Non</a:t>
            </a:r>
            <a:r>
              <a:rPr lang="en-US" sz="2400" dirty="0">
                <a:solidFill>
                  <a:srgbClr val="0000FF"/>
                </a:solidFill>
              </a:rPr>
              <a:t>-</a:t>
            </a:r>
            <a:r>
              <a:rPr lang="en-US" sz="2400" dirty="0" smtClean="0">
                <a:solidFill>
                  <a:srgbClr val="0000FF"/>
                </a:solidFill>
              </a:rPr>
              <a:t>natural  mechanisms</a:t>
            </a:r>
            <a:endParaRPr lang="en-US" sz="2400" dirty="0">
              <a:solidFill>
                <a:srgbClr val="0000FF"/>
              </a:solidFill>
            </a:endParaRPr>
          </a:p>
          <a:p>
            <a:pPr>
              <a:spcBef>
                <a:spcPts val="1200"/>
              </a:spcBef>
              <a:spcAft>
                <a:spcPts val="600"/>
              </a:spcAft>
              <a:buFont typeface="Arial" pitchFamily="-107" charset="0"/>
              <a:buChar char="•"/>
              <a:defRPr/>
            </a:pPr>
            <a:r>
              <a:rPr lang="en-US" sz="2000" dirty="0">
                <a:solidFill>
                  <a:schemeClr val="tx1"/>
                </a:solidFill>
              </a:rPr>
              <a:t>Changes in atmospheric concentrations of</a:t>
            </a:r>
            <a:r>
              <a:rPr lang="en-US" sz="2000" dirty="0" smtClean="0">
                <a:solidFill>
                  <a:schemeClr val="tx1"/>
                </a:solidFill>
              </a:rPr>
              <a:t> </a:t>
            </a:r>
            <a:r>
              <a:rPr lang="en-US" sz="2000" dirty="0" err="1" smtClean="0">
                <a:solidFill>
                  <a:schemeClr val="tx1"/>
                </a:solidFill>
              </a:rPr>
              <a:t>radiatively</a:t>
            </a:r>
            <a:r>
              <a:rPr lang="en-US" sz="2000" dirty="0" smtClean="0">
                <a:solidFill>
                  <a:schemeClr val="tx1"/>
                </a:solidFill>
              </a:rPr>
              <a:t> important </a:t>
            </a:r>
            <a:r>
              <a:rPr lang="en-US" sz="2000" dirty="0">
                <a:solidFill>
                  <a:schemeClr val="tx1"/>
                </a:solidFill>
              </a:rPr>
              <a:t>gases</a:t>
            </a:r>
          </a:p>
          <a:p>
            <a:pPr>
              <a:spcBef>
                <a:spcPts val="1200"/>
              </a:spcBef>
              <a:spcAft>
                <a:spcPts val="600"/>
              </a:spcAft>
              <a:buFont typeface="Arial" pitchFamily="-107" charset="0"/>
              <a:buChar char="•"/>
              <a:defRPr/>
            </a:pPr>
            <a:r>
              <a:rPr lang="en-US" sz="2000" dirty="0">
                <a:solidFill>
                  <a:schemeClr val="tx1"/>
                </a:solidFill>
              </a:rPr>
              <a:t>Changes in aerosol particles from burning fossil fuels and biomass</a:t>
            </a:r>
          </a:p>
          <a:p>
            <a:pPr>
              <a:spcBef>
                <a:spcPts val="1200"/>
              </a:spcBef>
              <a:spcAft>
                <a:spcPts val="600"/>
              </a:spcAft>
              <a:buFont typeface="Arial" pitchFamily="-107" charset="0"/>
              <a:buChar char="•"/>
              <a:defRPr/>
            </a:pPr>
            <a:r>
              <a:rPr lang="en-US" sz="2000" dirty="0">
                <a:solidFill>
                  <a:schemeClr val="tx1"/>
                </a:solidFill>
              </a:rPr>
              <a:t>Changes in the reflectivity (</a:t>
            </a:r>
            <a:r>
              <a:rPr lang="en-US" sz="2000" dirty="0" err="1">
                <a:solidFill>
                  <a:schemeClr val="tx1"/>
                </a:solidFill>
              </a:rPr>
              <a:t>albedo</a:t>
            </a:r>
            <a:r>
              <a:rPr lang="en-US" sz="2000" dirty="0">
                <a:solidFill>
                  <a:schemeClr val="tx1"/>
                </a:solidFill>
              </a:rPr>
              <a:t>) of the Earth’s surface</a:t>
            </a:r>
          </a:p>
        </p:txBody>
      </p:sp>
      <p:pic>
        <p:nvPicPr>
          <p:cNvPr id="4" name="Picture 3" descr="Mauna_Loa_Carbon_Dioxide"/>
          <p:cNvPicPr>
            <a:picLocks noChangeAspect="1" noChangeArrowheads="1"/>
          </p:cNvPicPr>
          <p:nvPr/>
        </p:nvPicPr>
        <p:blipFill>
          <a:blip r:embed="rId2"/>
          <a:srcRect/>
          <a:stretch>
            <a:fillRect/>
          </a:stretch>
        </p:blipFill>
        <p:spPr bwMode="auto">
          <a:xfrm>
            <a:off x="5314093" y="1192532"/>
            <a:ext cx="3829907" cy="2617468"/>
          </a:xfrm>
          <a:prstGeom prst="rect">
            <a:avLst/>
          </a:prstGeom>
          <a:noFill/>
          <a:ln w="9525">
            <a:noFill/>
            <a:miter lim="800000"/>
            <a:headEnd/>
            <a:tailEnd/>
          </a:ln>
        </p:spPr>
      </p:pic>
      <p:pic>
        <p:nvPicPr>
          <p:cNvPr id="5" name="Picture 4" descr="STS046-078-026"/>
          <p:cNvPicPr>
            <a:picLocks noChangeAspect="1" noChangeArrowheads="1"/>
          </p:cNvPicPr>
          <p:nvPr/>
        </p:nvPicPr>
        <p:blipFill>
          <a:blip r:embed="rId3"/>
          <a:srcRect/>
          <a:stretch>
            <a:fillRect/>
          </a:stretch>
        </p:blipFill>
        <p:spPr bwMode="auto">
          <a:xfrm>
            <a:off x="1601481" y="5273675"/>
            <a:ext cx="1828800" cy="1584325"/>
          </a:xfrm>
          <a:prstGeom prst="rect">
            <a:avLst/>
          </a:prstGeom>
          <a:noFill/>
          <a:ln w="9525">
            <a:noFill/>
            <a:miter lim="800000"/>
            <a:headEnd/>
            <a:tailEnd/>
          </a:ln>
        </p:spPr>
      </p:pic>
      <p:pic>
        <p:nvPicPr>
          <p:cNvPr id="6" name="Picture 5" descr="aerosols_may_14_1998"/>
          <p:cNvPicPr>
            <a:picLocks noChangeAspect="1" noChangeArrowheads="1"/>
          </p:cNvPicPr>
          <p:nvPr/>
        </p:nvPicPr>
        <p:blipFill>
          <a:blip r:embed="rId4"/>
          <a:srcRect/>
          <a:stretch>
            <a:fillRect/>
          </a:stretch>
        </p:blipFill>
        <p:spPr bwMode="auto">
          <a:xfrm>
            <a:off x="5791200" y="3810000"/>
            <a:ext cx="3352800" cy="3048000"/>
          </a:xfrm>
          <a:prstGeom prst="rect">
            <a:avLst/>
          </a:prstGeom>
          <a:noFill/>
          <a:ln w="9525">
            <a:noFill/>
            <a:miter lim="800000"/>
            <a:headEnd/>
            <a:tailEnd/>
          </a:ln>
        </p:spPr>
      </p:pic>
      <p:cxnSp>
        <p:nvCxnSpPr>
          <p:cNvPr id="8" name="Straight Arrow Connector 7"/>
          <p:cNvCxnSpPr/>
          <p:nvPr/>
        </p:nvCxnSpPr>
        <p:spPr>
          <a:xfrm flipV="1">
            <a:off x="4229081" y="2305522"/>
            <a:ext cx="1085012" cy="36986"/>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3583968" y="4982567"/>
            <a:ext cx="708013" cy="58221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379759" y="3415131"/>
            <a:ext cx="1411441" cy="1208240"/>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0" y="2352232"/>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7"/>
            <a:ext cx="2780276" cy="379590"/>
          </a:xfrm>
          <a:prstGeom prst="straightConnector1">
            <a:avLst/>
          </a:prstGeom>
          <a:noFill/>
          <a:ln w="38100">
            <a:solidFill>
              <a:srgbClr val="B21524"/>
            </a:solidFill>
            <a:round/>
            <a:headEnd/>
            <a:tailEnd type="arrow" w="med" len="med"/>
          </a:ln>
        </p:spPr>
      </p:cxnSp>
      <p:cxnSp>
        <p:nvCxnSpPr>
          <p:cNvPr id="11" name="Straight Arrow Connector 10"/>
          <p:cNvCxnSpPr>
            <a:cxnSpLocks noChangeShapeType="1"/>
          </p:cNvCxnSpPr>
          <p:nvPr/>
        </p:nvCxnSpPr>
        <p:spPr bwMode="auto">
          <a:xfrm rot="10800000">
            <a:off x="685801" y="2778477"/>
            <a:ext cx="3999479" cy="769056"/>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742549" y="2859665"/>
            <a:ext cx="3942730" cy="2293872"/>
          </a:xfrm>
          <a:prstGeom prst="straightConnector1">
            <a:avLst/>
          </a:prstGeom>
          <a:noFill/>
          <a:ln w="38100">
            <a:solidFill>
              <a:srgbClr val="B21524"/>
            </a:solidFill>
            <a:round/>
            <a:headEnd/>
            <a:tailEnd type="arrow" w="med" len="med"/>
          </a:ln>
        </p:spPr>
      </p:cxnSp>
      <p:pic>
        <p:nvPicPr>
          <p:cNvPr id="9" name="Picture 1" descr="Arctic sea ice 2009.tiff"/>
          <p:cNvPicPr>
            <a:picLocks noChangeAspect="1"/>
          </p:cNvPicPr>
          <p:nvPr/>
        </p:nvPicPr>
        <p:blipFill>
          <a:blip r:embed="rId3"/>
          <a:srcRect/>
          <a:stretch>
            <a:fillRect/>
          </a:stretch>
        </p:blipFill>
        <p:spPr bwMode="auto">
          <a:xfrm>
            <a:off x="4886036" y="4154858"/>
            <a:ext cx="4077642" cy="2303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0" y="114659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rgbClr val="9ADEFC"/>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algn="ctr" rtl="0" eaLnBrk="0" fontAlgn="base" hangingPunct="0">
              <a:spcBef>
                <a:spcPct val="0"/>
              </a:spcBef>
              <a:spcAft>
                <a:spcPct val="0"/>
              </a:spcAft>
              <a:defRPr sz="4000">
                <a:solidFill>
                  <a:srgbClr val="9ADEFC"/>
                </a:solidFill>
                <a:latin typeface="Arial" charset="0"/>
                <a:ea typeface="Arial" pitchFamily="-112" charset="0"/>
                <a:cs typeface="Arial" charset="0"/>
              </a:defRPr>
            </a:lvl2pPr>
            <a:lvl3pPr algn="ctr" rtl="0" eaLnBrk="0" fontAlgn="base" hangingPunct="0">
              <a:spcBef>
                <a:spcPct val="0"/>
              </a:spcBef>
              <a:spcAft>
                <a:spcPct val="0"/>
              </a:spcAft>
              <a:defRPr sz="4000">
                <a:solidFill>
                  <a:srgbClr val="9ADEFC"/>
                </a:solidFill>
                <a:latin typeface="Arial" charset="0"/>
                <a:ea typeface="Arial" pitchFamily="-112" charset="0"/>
                <a:cs typeface="Arial" charset="0"/>
              </a:defRPr>
            </a:lvl3pPr>
            <a:lvl4pPr algn="ctr" rtl="0" eaLnBrk="0" fontAlgn="base" hangingPunct="0">
              <a:spcBef>
                <a:spcPct val="0"/>
              </a:spcBef>
              <a:spcAft>
                <a:spcPct val="0"/>
              </a:spcAft>
              <a:defRPr sz="4000">
                <a:solidFill>
                  <a:srgbClr val="9ADEFC"/>
                </a:solidFill>
                <a:latin typeface="Arial" charset="0"/>
                <a:ea typeface="Arial" pitchFamily="-112" charset="0"/>
                <a:cs typeface="Arial" charset="0"/>
              </a:defRPr>
            </a:lvl4pPr>
            <a:lvl5pPr algn="ctr" rtl="0" eaLnBrk="0" fontAlgn="base" hangingPunct="0">
              <a:spcBef>
                <a:spcPct val="0"/>
              </a:spcBef>
              <a:spcAft>
                <a:spcPct val="0"/>
              </a:spcAft>
              <a:defRPr sz="4000">
                <a:solidFill>
                  <a:srgbClr val="9ADEFC"/>
                </a:solidFill>
                <a:latin typeface="Arial" charset="0"/>
                <a:ea typeface="Arial" pitchFamily="-112" charset="0"/>
                <a:cs typeface="Arial" charset="0"/>
              </a:defRPr>
            </a:lvl5pPr>
            <a:lvl6pPr marL="457200" algn="ctr" rtl="0" fontAlgn="base">
              <a:spcBef>
                <a:spcPct val="0"/>
              </a:spcBef>
              <a:spcAft>
                <a:spcPct val="0"/>
              </a:spcAft>
              <a:defRPr sz="4000">
                <a:solidFill>
                  <a:schemeClr val="tx1"/>
                </a:solidFill>
                <a:latin typeface="Arial" charset="0"/>
                <a:cs typeface="Arial" charset="0"/>
              </a:defRPr>
            </a:lvl6pPr>
            <a:lvl7pPr marL="914400" algn="ctr" rtl="0" fontAlgn="base">
              <a:spcBef>
                <a:spcPct val="0"/>
              </a:spcBef>
              <a:spcAft>
                <a:spcPct val="0"/>
              </a:spcAft>
              <a:defRPr sz="4000">
                <a:solidFill>
                  <a:schemeClr val="tx1"/>
                </a:solidFill>
                <a:latin typeface="Arial" charset="0"/>
                <a:cs typeface="Arial" charset="0"/>
              </a:defRPr>
            </a:lvl7pPr>
            <a:lvl8pPr marL="1371600" algn="ctr" rtl="0" fontAlgn="base">
              <a:spcBef>
                <a:spcPct val="0"/>
              </a:spcBef>
              <a:spcAft>
                <a:spcPct val="0"/>
              </a:spcAft>
              <a:defRPr sz="4000">
                <a:solidFill>
                  <a:schemeClr val="tx1"/>
                </a:solidFill>
                <a:latin typeface="Arial" charset="0"/>
                <a:cs typeface="Arial" charset="0"/>
              </a:defRPr>
            </a:lvl8pPr>
            <a:lvl9pPr marL="1828800" algn="ctr" rtl="0" fontAlgn="base">
              <a:spcBef>
                <a:spcPct val="0"/>
              </a:spcBef>
              <a:spcAft>
                <a:spcPct val="0"/>
              </a:spcAft>
              <a:defRPr sz="4000">
                <a:solidFill>
                  <a:schemeClr val="tx1"/>
                </a:solidFill>
                <a:latin typeface="Arial" charset="0"/>
                <a:cs typeface="Arial" charset="0"/>
              </a:defRPr>
            </a:lvl9pPr>
          </a:lstStyle>
          <a:p>
            <a:pPr>
              <a:defRPr/>
            </a:pPr>
            <a:r>
              <a:rPr lang="en-US" sz="3600" b="1" dirty="0" smtClean="0">
                <a:solidFill>
                  <a:srgbClr val="0067AC"/>
                </a:solidFill>
                <a:effectLst>
                  <a:outerShdw blurRad="38100" dist="38100" dir="2700000" algn="tl">
                    <a:srgbClr val="DDDDDD"/>
                  </a:outerShdw>
                </a:effectLst>
                <a:ea typeface="Arial" pitchFamily="-107" charset="0"/>
                <a:cs typeface="Arial" pitchFamily="-107" charset="0"/>
              </a:rPr>
              <a:t>Many lines of evidence for conclusion of a “discernible human influence”</a:t>
            </a:r>
          </a:p>
        </p:txBody>
      </p:sp>
      <p:sp>
        <p:nvSpPr>
          <p:cNvPr id="4" name="Rectangle 3"/>
          <p:cNvSpPr>
            <a:spLocks noGrp="1" noChangeArrowheads="1"/>
          </p:cNvSpPr>
          <p:nvPr/>
        </p:nvSpPr>
        <p:spPr bwMode="auto">
          <a:xfrm>
            <a:off x="998704" y="2327268"/>
            <a:ext cx="7958138" cy="453073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ct val="0"/>
              </a:spcBef>
              <a:spcAft>
                <a:spcPts val="600"/>
              </a:spcAft>
              <a:buFont typeface="Monotype Sorts" pitchFamily="-107" charset="2"/>
              <a:buAutoNum type="arabicPeriod"/>
              <a:defRPr/>
            </a:pPr>
            <a:r>
              <a:rPr lang="en-US" sz="2000" b="1" dirty="0">
                <a:solidFill>
                  <a:srgbClr val="000090"/>
                </a:solidFill>
              </a:rPr>
              <a:t>“Basic physics” evidence</a:t>
            </a:r>
          </a:p>
          <a:p>
            <a:pPr marL="800100" lvl="1" indent="-342900" algn="just">
              <a:lnSpc>
                <a:spcPct val="90000"/>
              </a:lnSpc>
              <a:spcBef>
                <a:spcPct val="0"/>
              </a:spcBef>
              <a:spcAft>
                <a:spcPts val="600"/>
              </a:spcAft>
              <a:buFont typeface="Arial" pitchFamily="-107" charset="0"/>
              <a:buChar char="–"/>
              <a:defRPr/>
            </a:pPr>
            <a:r>
              <a:rPr lang="en-US" sz="2000" dirty="0">
                <a:solidFill>
                  <a:schemeClr val="tx1"/>
                </a:solidFill>
                <a:ea typeface="ＭＳ Ｐゴシック" pitchFamily="-107" charset="-128"/>
                <a:cs typeface="ＭＳ Ｐゴシック" pitchFamily="-107" charset="-128"/>
              </a:rPr>
              <a:t>Physical understanding of the climate system and the heat-trapping properties of greenhouse gases</a:t>
            </a:r>
            <a:endParaRPr lang="en-US" sz="2000" dirty="0" smtClean="0">
              <a:solidFill>
                <a:schemeClr val="tx1"/>
              </a:solidFill>
              <a:ea typeface="ＭＳ Ｐゴシック" pitchFamily="-107" charset="-128"/>
              <a:cs typeface="ＭＳ Ｐゴシック" pitchFamily="-107" charset="-128"/>
            </a:endParaRPr>
          </a:p>
          <a:p>
            <a:pPr algn="just">
              <a:lnSpc>
                <a:spcPct val="90000"/>
              </a:lnSpc>
              <a:spcBef>
                <a:spcPct val="0"/>
              </a:spcBef>
              <a:spcAft>
                <a:spcPts val="600"/>
              </a:spcAft>
              <a:buFont typeface="Monotype Sorts" pitchFamily="-107" charset="2"/>
              <a:buAutoNum type="arabicPeriod"/>
              <a:defRPr/>
            </a:pPr>
            <a:r>
              <a:rPr lang="en-US" sz="2000" b="1" dirty="0" smtClean="0">
                <a:solidFill>
                  <a:srgbClr val="000090"/>
                </a:solidFill>
              </a:rPr>
              <a:t>Qualitative analysis </a:t>
            </a:r>
            <a:r>
              <a:rPr lang="en-US" sz="2000" b="1" dirty="0">
                <a:solidFill>
                  <a:srgbClr val="000090"/>
                </a:solidFill>
              </a:rPr>
              <a:t>evidence </a:t>
            </a:r>
          </a:p>
          <a:p>
            <a:pPr marL="800100" lvl="1" indent="-342900" algn="just">
              <a:lnSpc>
                <a:spcPct val="90000"/>
              </a:lnSpc>
              <a:spcBef>
                <a:spcPct val="0"/>
              </a:spcBef>
              <a:spcAft>
                <a:spcPts val="600"/>
              </a:spcAft>
              <a:buFont typeface="Arial" pitchFamily="-107" charset="0"/>
              <a:buChar char="–"/>
              <a:defRPr/>
            </a:pPr>
            <a:r>
              <a:rPr lang="en-US" sz="2000" dirty="0">
                <a:solidFill>
                  <a:srgbClr val="000000"/>
                </a:solidFill>
                <a:ea typeface="ＭＳ Ｐゴシック" pitchFamily="-107" charset="-128"/>
                <a:cs typeface="ＭＳ Ｐゴシック" pitchFamily="-107" charset="-128"/>
              </a:rPr>
              <a:t>Qualitative agreement between observed climate changes and model predictions of human-caused climate changes (warming of oceans, land surface and troposphere, water vapor increases, </a:t>
            </a:r>
            <a:r>
              <a:rPr lang="en-US" sz="2000" i="1" dirty="0">
                <a:solidFill>
                  <a:srgbClr val="000000"/>
                </a:solidFill>
                <a:ea typeface="ＭＳ Ｐゴシック" pitchFamily="-107" charset="-128"/>
                <a:cs typeface="ＭＳ Ｐゴシック" pitchFamily="-107" charset="-128"/>
              </a:rPr>
              <a:t>etc</a:t>
            </a:r>
            <a:r>
              <a:rPr lang="en-US" sz="2000" dirty="0">
                <a:solidFill>
                  <a:srgbClr val="000000"/>
                </a:solidFill>
                <a:ea typeface="ＭＳ Ｐゴシック" pitchFamily="-107" charset="-128"/>
                <a:cs typeface="ＭＳ Ｐゴシック" pitchFamily="-107" charset="-128"/>
              </a:rPr>
              <a:t>.) </a:t>
            </a:r>
          </a:p>
          <a:p>
            <a:pPr algn="just">
              <a:lnSpc>
                <a:spcPct val="90000"/>
              </a:lnSpc>
              <a:spcBef>
                <a:spcPct val="0"/>
              </a:spcBef>
              <a:spcAft>
                <a:spcPts val="600"/>
              </a:spcAft>
              <a:buFont typeface="Monotype Sorts" pitchFamily="-107" charset="2"/>
              <a:buAutoNum type="arabicPeriod"/>
              <a:defRPr/>
            </a:pPr>
            <a:r>
              <a:rPr lang="en-US" sz="2000" b="1" dirty="0" err="1">
                <a:solidFill>
                  <a:srgbClr val="000090"/>
                </a:solidFill>
              </a:rPr>
              <a:t>Paleoclimate</a:t>
            </a:r>
            <a:r>
              <a:rPr lang="en-US" sz="2000" b="1" dirty="0">
                <a:solidFill>
                  <a:srgbClr val="000090"/>
                </a:solidFill>
              </a:rPr>
              <a:t> evidence</a:t>
            </a:r>
            <a:endParaRPr lang="en-US" sz="2000" b="1" dirty="0" smtClean="0">
              <a:solidFill>
                <a:srgbClr val="000090"/>
              </a:solidFill>
            </a:endParaRPr>
          </a:p>
          <a:p>
            <a:pPr marL="800100" lvl="1" indent="-342900" algn="just">
              <a:lnSpc>
                <a:spcPct val="90000"/>
              </a:lnSpc>
              <a:spcBef>
                <a:spcPct val="0"/>
              </a:spcBef>
              <a:spcAft>
                <a:spcPts val="600"/>
              </a:spcAft>
              <a:buFont typeface="Arial" pitchFamily="-107" charset="0"/>
              <a:buChar char="–"/>
              <a:defRPr/>
            </a:pPr>
            <a:r>
              <a:rPr lang="en-US" sz="2000" dirty="0" smtClean="0">
                <a:solidFill>
                  <a:srgbClr val="000000"/>
                </a:solidFill>
                <a:ea typeface="ＭＳ Ｐゴシック" pitchFamily="-107" charset="-128"/>
                <a:cs typeface="ＭＳ Ｐゴシック" pitchFamily="-107" charset="-128"/>
              </a:rPr>
              <a:t>Reconstructions of past climates enable </a:t>
            </a:r>
            <a:r>
              <a:rPr lang="en-US" sz="2000" dirty="0">
                <a:solidFill>
                  <a:srgbClr val="000000"/>
                </a:solidFill>
                <a:ea typeface="ＭＳ Ｐゴシック" pitchFamily="-107" charset="-128"/>
                <a:cs typeface="ＭＳ Ｐゴシック" pitchFamily="-107" charset="-128"/>
              </a:rPr>
              <a:t>us to place the warming of the 20th century in a longer-term context</a:t>
            </a:r>
          </a:p>
          <a:p>
            <a:pPr algn="just">
              <a:lnSpc>
                <a:spcPct val="90000"/>
              </a:lnSpc>
              <a:spcBef>
                <a:spcPct val="0"/>
              </a:spcBef>
              <a:spcAft>
                <a:spcPts val="600"/>
              </a:spcAft>
              <a:buFont typeface="Monotype Sorts" pitchFamily="-107" charset="2"/>
              <a:buAutoNum type="arabicPeriod"/>
              <a:defRPr/>
            </a:pPr>
            <a:r>
              <a:rPr lang="en-US" sz="2000" b="1" dirty="0">
                <a:solidFill>
                  <a:srgbClr val="000090"/>
                </a:solidFill>
              </a:rPr>
              <a:t>Fingerprint evidence</a:t>
            </a:r>
          </a:p>
          <a:p>
            <a:pPr marL="800100" lvl="1" indent="-342900" algn="just">
              <a:lnSpc>
                <a:spcPct val="90000"/>
              </a:lnSpc>
              <a:spcBef>
                <a:spcPct val="0"/>
              </a:spcBef>
              <a:spcAft>
                <a:spcPts val="600"/>
              </a:spcAft>
              <a:buFont typeface="Arial" pitchFamily="-107" charset="0"/>
              <a:buChar char="–"/>
              <a:defRPr/>
            </a:pPr>
            <a:r>
              <a:rPr lang="en-US" sz="2000" dirty="0">
                <a:solidFill>
                  <a:srgbClr val="000000"/>
                </a:solidFill>
                <a:ea typeface="ＭＳ Ｐゴシック" pitchFamily="-107" charset="-128"/>
                <a:cs typeface="ＭＳ Ｐゴシック" pitchFamily="-107" charset="-128"/>
              </a:rPr>
              <a:t>Rigorous statistical comparisons between modeled and observed patterns of climate change</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14" descr="Slide03.jpg"/>
          <p:cNvPicPr>
            <a:picLocks noChangeAspect="1"/>
          </p:cNvPicPr>
          <p:nvPr/>
        </p:nvPicPr>
        <p:blipFill>
          <a:blip r:embed="rId2"/>
          <a:srcRect/>
          <a:stretch>
            <a:fillRect/>
          </a:stretch>
        </p:blipFill>
        <p:spPr bwMode="auto">
          <a:xfrm>
            <a:off x="990600" y="17297400"/>
            <a:ext cx="9144000" cy="6858000"/>
          </a:xfrm>
          <a:prstGeom prst="rect">
            <a:avLst/>
          </a:prstGeom>
          <a:noFill/>
          <a:ln w="9525">
            <a:noFill/>
            <a:miter lim="800000"/>
            <a:headEnd/>
            <a:tailEnd/>
          </a:ln>
        </p:spPr>
      </p:pic>
      <p:pic>
        <p:nvPicPr>
          <p:cNvPr id="31747" name="Picture 14" descr="Slide03.jpg"/>
          <p:cNvPicPr>
            <a:picLocks noChangeAspect="1"/>
          </p:cNvPicPr>
          <p:nvPr/>
        </p:nvPicPr>
        <p:blipFill>
          <a:blip r:embed="rId2"/>
          <a:srcRect/>
          <a:stretch>
            <a:fillRect/>
          </a:stretch>
        </p:blipFill>
        <p:spPr bwMode="auto">
          <a:xfrm>
            <a:off x="1143000" y="17449800"/>
            <a:ext cx="9144000" cy="6858000"/>
          </a:xfrm>
          <a:prstGeom prst="rect">
            <a:avLst/>
          </a:prstGeom>
          <a:noFill/>
          <a:ln w="9525">
            <a:noFill/>
            <a:miter lim="800000"/>
            <a:headEnd/>
            <a:tailEnd/>
          </a:ln>
        </p:spPr>
      </p:pic>
      <p:pic>
        <p:nvPicPr>
          <p:cNvPr id="31748" name="Picture 3" descr="Slide03.jpg"/>
          <p:cNvPicPr>
            <a:picLocks noChangeAspect="1"/>
          </p:cNvPicPr>
          <p:nvPr/>
        </p:nvPicPr>
        <p:blipFill>
          <a:blip r:embed="rId2"/>
          <a:srcRect/>
          <a:stretch>
            <a:fillRect/>
          </a:stretch>
        </p:blipFill>
        <p:spPr bwMode="auto">
          <a:xfrm>
            <a:off x="990600" y="1260762"/>
            <a:ext cx="7462983" cy="559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 y="1558746"/>
            <a:ext cx="9144000" cy="1470025"/>
          </a:xfrm>
        </p:spPr>
        <p:txBody>
          <a:bodyPr>
            <a:noAutofit/>
          </a:bodyPr>
          <a:lstStyle/>
          <a:p>
            <a:r>
              <a:rPr lang="en-US" sz="4000" dirty="0" smtClean="0">
                <a:solidFill>
                  <a:srgbClr val="000090"/>
                </a:solidFill>
              </a:rPr>
              <a:t>Addressing Global Climate Change:</a:t>
            </a:r>
            <a:r>
              <a:rPr lang="en-US" sz="4800" dirty="0" smtClean="0">
                <a:solidFill>
                  <a:srgbClr val="000090"/>
                </a:solidFill>
              </a:rPr>
              <a:t/>
            </a:r>
            <a:br>
              <a:rPr lang="en-US" sz="4800" dirty="0" smtClean="0">
                <a:solidFill>
                  <a:srgbClr val="000090"/>
                </a:solidFill>
              </a:rPr>
            </a:br>
            <a:r>
              <a:rPr lang="en-US" sz="3200" dirty="0" smtClean="0">
                <a:solidFill>
                  <a:srgbClr val="000090"/>
                </a:solidFill>
              </a:rPr>
              <a:t>Avoiding the Unmanageable, Managing the Unavoidable </a:t>
            </a:r>
            <a:endParaRPr lang="en-US" sz="3200" dirty="0">
              <a:solidFill>
                <a:schemeClr val="bg1"/>
              </a:solidFill>
            </a:endParaRPr>
          </a:p>
        </p:txBody>
      </p:sp>
      <p:sp>
        <p:nvSpPr>
          <p:cNvPr id="15" name="Subtitle 14"/>
          <p:cNvSpPr>
            <a:spLocks noGrp="1"/>
          </p:cNvSpPr>
          <p:nvPr>
            <p:ph type="subTitle" idx="1"/>
          </p:nvPr>
        </p:nvSpPr>
        <p:spPr>
          <a:xfrm>
            <a:off x="1262519" y="3513762"/>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5" name="Text Box 4"/>
          <p:cNvSpPr txBox="1">
            <a:spLocks noChangeArrowheads="1"/>
          </p:cNvSpPr>
          <p:nvPr/>
        </p:nvSpPr>
        <p:spPr bwMode="auto">
          <a:xfrm>
            <a:off x="3730254" y="5486400"/>
            <a:ext cx="1858439" cy="1169551"/>
          </a:xfrm>
          <a:prstGeom prst="rect">
            <a:avLst/>
          </a:prstGeom>
          <a:noFill/>
          <a:ln w="12700">
            <a:noFill/>
            <a:miter lim="800000"/>
            <a:headEnd/>
            <a:tailEnd/>
          </a:ln>
        </p:spPr>
        <p:txBody>
          <a:bodyPr wrap="none">
            <a:prstTxWarp prst="textNoShape">
              <a:avLst/>
            </a:prstTxWarp>
            <a:spAutoFit/>
          </a:bodyPr>
          <a:lstStyle/>
          <a:p>
            <a:pPr algn="ctr"/>
            <a:r>
              <a:rPr lang="en-US" sz="1400" dirty="0"/>
              <a:t>Toward Sustainability II</a:t>
            </a:r>
          </a:p>
          <a:p>
            <a:pPr algn="ctr"/>
            <a:r>
              <a:rPr lang="en-US" sz="1400" dirty="0"/>
              <a:t>AMOS</a:t>
            </a:r>
          </a:p>
          <a:p>
            <a:pPr algn="ctr"/>
            <a:r>
              <a:rPr lang="en-US" sz="1400" dirty="0"/>
              <a:t>Ames Public Library</a:t>
            </a:r>
          </a:p>
          <a:p>
            <a:pPr algn="ctr"/>
            <a:r>
              <a:rPr lang="en-US" sz="1400" dirty="0"/>
              <a:t>20 September 2010 </a:t>
            </a:r>
          </a:p>
          <a:p>
            <a:pPr algn="ctr"/>
            <a:endParaRPr lang="en-US" sz="1400" dirty="0">
              <a:solidFill>
                <a:srgbClr val="5A619B"/>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2003426" y="2740866"/>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716213" y="3318180"/>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
        <p:nvSpPr>
          <p:cNvPr id="10" name="TextBox 7"/>
          <p:cNvSpPr txBox="1">
            <a:spLocks noChangeArrowheads="1"/>
          </p:cNvSpPr>
          <p:nvPr/>
        </p:nvSpPr>
        <p:spPr bwMode="auto">
          <a:xfrm>
            <a:off x="2437606" y="4792662"/>
            <a:ext cx="2438400" cy="830263"/>
          </a:xfrm>
          <a:prstGeom prst="rect">
            <a:avLst/>
          </a:prstGeom>
          <a:solidFill>
            <a:schemeClr val="bg1"/>
          </a:solidFill>
          <a:ln w="9525">
            <a:noFill/>
            <a:miter lim="800000"/>
            <a:headEnd/>
            <a:tailEnd/>
          </a:ln>
        </p:spPr>
        <p:txBody>
          <a:bodyPr>
            <a:prstTxWarp prst="textNoShape">
              <a:avLst/>
            </a:prstTxWarp>
            <a:spAutoFit/>
          </a:bodyPr>
          <a:lstStyle/>
          <a:p>
            <a:r>
              <a:rPr lang="en-US" dirty="0"/>
              <a:t>Not the direction of current trends</a:t>
            </a:r>
          </a:p>
        </p:txBody>
      </p:sp>
      <p:cxnSp>
        <p:nvCxnSpPr>
          <p:cNvPr id="11" name="Straight Arrow Connector 9"/>
          <p:cNvCxnSpPr>
            <a:cxnSpLocks noChangeShapeType="1"/>
          </p:cNvCxnSpPr>
          <p:nvPr/>
        </p:nvCxnSpPr>
        <p:spPr bwMode="auto">
          <a:xfrm rot="5400000" flipH="1" flipV="1">
            <a:off x="1773239" y="4129882"/>
            <a:ext cx="1325563" cy="1"/>
          </a:xfrm>
          <a:prstGeom prst="straightConnector1">
            <a:avLst/>
          </a:prstGeom>
          <a:noFill/>
          <a:ln w="57150">
            <a:solidFill>
              <a:schemeClr val="bg1"/>
            </a:solidFill>
            <a:round/>
            <a:headEnd/>
            <a:tailEnd type="arrow" w="med" len="med"/>
          </a:ln>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59356" y="5250497"/>
            <a:ext cx="1232968" cy="1477328"/>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 </a:t>
            </a:r>
            <a:endParaRPr lang="en-US" dirty="0">
              <a:solidFill>
                <a:srgbClr val="FF0000"/>
              </a:solidFill>
            </a:endParaRPr>
          </a:p>
        </p:txBody>
      </p:sp>
      <p:sp>
        <p:nvSpPr>
          <p:cNvPr id="8" name="TextBox 7"/>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528" y="1146596"/>
            <a:ext cx="8218272" cy="1143000"/>
          </a:xfrm>
        </p:spPr>
        <p:txBody>
          <a:bodyPr>
            <a:normAutofit fontScale="90000"/>
          </a:bodyPr>
          <a:lstStyle/>
          <a:p>
            <a:pPr>
              <a:defRPr/>
            </a:pPr>
            <a:r>
              <a:rPr lang="en-US" sz="3600" b="1" dirty="0" smtClean="0">
                <a:ea typeface="ＭＳ Ｐゴシック" pitchFamily="-111" charset="-128"/>
                <a:cs typeface="ＭＳ Ｐゴシック" pitchFamily="-111" charset="-128"/>
              </a:rPr>
              <a:t>Extreme weather events become more common</a:t>
            </a:r>
          </a:p>
        </p:txBody>
      </p:sp>
      <p:sp>
        <p:nvSpPr>
          <p:cNvPr id="38915" name="Content Placeholder 2"/>
          <p:cNvSpPr>
            <a:spLocks noGrp="1"/>
          </p:cNvSpPr>
          <p:nvPr>
            <p:ph idx="1"/>
          </p:nvPr>
        </p:nvSpPr>
        <p:spPr>
          <a:xfrm>
            <a:off x="76200" y="2465798"/>
            <a:ext cx="8610600" cy="3806161"/>
          </a:xfrm>
        </p:spPr>
        <p:txBody>
          <a:bodyPr>
            <a:normAutofit/>
          </a:bodyPr>
          <a:lstStyle/>
          <a:p>
            <a:pPr>
              <a:buFont typeface="Arial" pitchFamily="-111" charset="0"/>
              <a:buChar char="•"/>
              <a:defRPr/>
            </a:pPr>
            <a:r>
              <a:rPr lang="en-US" sz="2000" b="1" dirty="0" smtClean="0">
                <a:ea typeface="ＭＳ Ｐゴシック" pitchFamily="-111" charset="-128"/>
                <a:cs typeface="ＭＳ Ｐゴシック" pitchFamily="-111" charset="-128"/>
              </a:rPr>
              <a:t>Events now considered rare will become commonplace.</a:t>
            </a:r>
          </a:p>
          <a:p>
            <a:pPr>
              <a:buFont typeface="Arial" pitchFamily="-111" charset="0"/>
              <a:buChar char="•"/>
              <a:defRPr/>
            </a:pPr>
            <a:r>
              <a:rPr lang="en-US" sz="2000" b="1" dirty="0" smtClean="0">
                <a:ea typeface="ＭＳ Ｐゴシック" pitchFamily="-111" charset="-128"/>
                <a:cs typeface="ＭＳ Ｐゴシック" pitchFamily="-111" charset="-128"/>
              </a:rPr>
              <a:t>Heat waves will likely become longer and more severe</a:t>
            </a:r>
          </a:p>
          <a:p>
            <a:pPr>
              <a:buFont typeface="Arial" pitchFamily="-111" charset="0"/>
              <a:buChar char="•"/>
              <a:defRPr/>
            </a:pPr>
            <a:r>
              <a:rPr lang="en-US" sz="2000" b="1" dirty="0" smtClean="0">
                <a:ea typeface="ＭＳ Ｐゴシック" pitchFamily="-111" charset="-128"/>
                <a:cs typeface="ＭＳ Ｐゴシック" pitchFamily="-111" charset="-128"/>
              </a:rPr>
              <a:t>Droughts are likely to become more frequent and severe in some regions</a:t>
            </a:r>
          </a:p>
          <a:p>
            <a:pPr>
              <a:buFont typeface="Arial" pitchFamily="-111" charset="0"/>
              <a:buChar char="•"/>
              <a:defRPr/>
            </a:pPr>
            <a:r>
              <a:rPr lang="en-US" sz="2000" b="1" dirty="0" smtClean="0">
                <a:ea typeface="ＭＳ Ｐゴシック" pitchFamily="-111" charset="-128"/>
                <a:cs typeface="ＭＳ Ｐゴシック" pitchFamily="-111" charset="-128"/>
              </a:rPr>
              <a:t>Likely increase in severe thunderstorms                                        (and perhaps in tornadoes).</a:t>
            </a:r>
          </a:p>
          <a:p>
            <a:pPr>
              <a:buFont typeface="Arial" pitchFamily="-111" charset="0"/>
              <a:buChar char="•"/>
              <a:defRPr/>
            </a:pPr>
            <a:r>
              <a:rPr lang="en-US" sz="2000" b="1" dirty="0" smtClean="0">
                <a:ea typeface="ＭＳ Ｐゴシック" pitchFamily="-111" charset="-128"/>
                <a:cs typeface="ＭＳ Ｐゴシック" pitchFamily="-111" charset="-128"/>
              </a:rPr>
              <a:t>Winter storm tracks are shifting </a:t>
            </a:r>
          </a:p>
          <a:p>
            <a:pPr>
              <a:buFont typeface="Wingdings" pitchFamily="-111" charset="2"/>
              <a:buNone/>
              <a:defRPr/>
            </a:pPr>
            <a:r>
              <a:rPr lang="en-US" sz="2000" b="1" dirty="0" smtClean="0">
                <a:ea typeface="ＭＳ Ｐゴシック" pitchFamily="-111" charset="-128"/>
                <a:cs typeface="ＭＳ Ｐゴシック" pitchFamily="-111" charset="-128"/>
              </a:rPr>
              <a:t>northward and the strongest storms  are </a:t>
            </a:r>
          </a:p>
          <a:p>
            <a:pPr>
              <a:buFont typeface="Wingdings" pitchFamily="-111" charset="2"/>
              <a:buNone/>
              <a:defRPr/>
            </a:pPr>
            <a:r>
              <a:rPr lang="en-US" sz="2000" b="1" dirty="0" smtClean="0">
                <a:ea typeface="ＭＳ Ｐゴシック" pitchFamily="-111" charset="-128"/>
                <a:cs typeface="ＭＳ Ｐゴシック" pitchFamily="-111" charset="-128"/>
              </a:rPr>
              <a:t>likely to become stronger and more </a:t>
            </a:r>
          </a:p>
          <a:p>
            <a:pPr>
              <a:buFont typeface="Wingdings" pitchFamily="-111" charset="2"/>
              <a:buNone/>
              <a:defRPr/>
            </a:pPr>
            <a:r>
              <a:rPr lang="en-US" sz="2000" b="1" dirty="0" smtClean="0">
                <a:ea typeface="ＭＳ Ｐゴシック" pitchFamily="-111" charset="-128"/>
                <a:cs typeface="ＭＳ Ｐゴシック" pitchFamily="-111" charset="-128"/>
              </a:rPr>
              <a:t>frequent.</a:t>
            </a:r>
          </a:p>
        </p:txBody>
      </p:sp>
      <p:pic>
        <p:nvPicPr>
          <p:cNvPr id="56324" name="Picture 3"/>
          <p:cNvPicPr>
            <a:picLocks noChangeAspect="1"/>
          </p:cNvPicPr>
          <p:nvPr/>
        </p:nvPicPr>
        <p:blipFill>
          <a:blip r:embed="rId3"/>
          <a:srcRect/>
          <a:stretch>
            <a:fillRect/>
          </a:stretch>
        </p:blipFill>
        <p:spPr bwMode="auto">
          <a:xfrm>
            <a:off x="5791200" y="3740150"/>
            <a:ext cx="3352800" cy="3117850"/>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143000"/>
            <a:ext cx="7772400" cy="1143000"/>
          </a:xfrm>
        </p:spPr>
        <p:txBody>
          <a:bodyPr/>
          <a:lstStyle/>
          <a:p>
            <a:pPr>
              <a:defRPr/>
            </a:pPr>
            <a:r>
              <a:rPr lang="en-US" b="1">
                <a:solidFill>
                  <a:srgbClr val="212189"/>
                </a:solidFill>
                <a:latin typeface="Arial" pitchFamily="-112" charset="0"/>
              </a:rPr>
              <a:t>Outline</a:t>
            </a:r>
            <a:endParaRPr lang="en-US">
              <a:solidFill>
                <a:srgbClr val="212189"/>
              </a:solidFill>
            </a:endParaRPr>
          </a:p>
        </p:txBody>
      </p:sp>
      <p:sp>
        <p:nvSpPr>
          <p:cNvPr id="19459" name="Rectangle 3"/>
          <p:cNvSpPr>
            <a:spLocks noGrp="1" noChangeArrowheads="1"/>
          </p:cNvSpPr>
          <p:nvPr>
            <p:ph type="body" idx="1"/>
          </p:nvPr>
        </p:nvSpPr>
        <p:spPr>
          <a:xfrm>
            <a:off x="3048000" y="2057400"/>
            <a:ext cx="6096000" cy="3581400"/>
          </a:xfrm>
        </p:spPr>
        <p:txBody>
          <a:bodyPr>
            <a:normAutofit lnSpcReduction="10000"/>
          </a:bodyPr>
          <a:lstStyle/>
          <a:p>
            <a:pPr>
              <a:lnSpc>
                <a:spcPct val="90000"/>
              </a:lnSpc>
              <a:buFont typeface="Wingdings" charset="2"/>
              <a:buChar char=""/>
              <a:defRPr/>
            </a:pPr>
            <a:r>
              <a:rPr lang="en-US" sz="2800" dirty="0" smtClean="0">
                <a:solidFill>
                  <a:srgbClr val="2A3F9C"/>
                </a:solidFill>
                <a:latin typeface="Arial" charset="0"/>
              </a:rPr>
              <a:t>Observed global changes in carbon dioxide and temperature</a:t>
            </a:r>
          </a:p>
          <a:p>
            <a:pPr>
              <a:lnSpc>
                <a:spcPct val="90000"/>
              </a:lnSpc>
              <a:buFont typeface="Wingdings" charset="2"/>
              <a:buChar char=""/>
              <a:defRPr/>
            </a:pPr>
            <a:r>
              <a:rPr lang="en-US" sz="2800" dirty="0" smtClean="0">
                <a:solidFill>
                  <a:srgbClr val="2A3F9C"/>
                </a:solidFill>
                <a:latin typeface="Arial" charset="0"/>
              </a:rPr>
              <a:t>Projected future changes in global and US temperatures and </a:t>
            </a:r>
            <a:r>
              <a:rPr lang="en-US" sz="2800" dirty="0" smtClean="0">
                <a:solidFill>
                  <a:srgbClr val="2A3F9C"/>
                </a:solidFill>
                <a:latin typeface="Arial" charset="0"/>
              </a:rPr>
              <a:t>precipitation</a:t>
            </a:r>
          </a:p>
          <a:p>
            <a:pPr>
              <a:lnSpc>
                <a:spcPct val="90000"/>
              </a:lnSpc>
              <a:buFont typeface="Wingdings" charset="2"/>
              <a:buChar char=""/>
              <a:defRPr/>
            </a:pPr>
            <a:r>
              <a:rPr lang="en-US" dirty="0" smtClean="0">
                <a:solidFill>
                  <a:srgbClr val="2A3F9C"/>
                </a:solidFill>
                <a:latin typeface="Arial" charset="0"/>
              </a:rPr>
              <a:t>Adaptation (managing the unavoidable</a:t>
            </a:r>
            <a:r>
              <a:rPr lang="en-US" dirty="0" smtClean="0">
                <a:solidFill>
                  <a:srgbClr val="2A3F9C"/>
                </a:solidFill>
                <a:latin typeface="Arial" charset="0"/>
              </a:rPr>
              <a:t>)</a:t>
            </a:r>
            <a:endParaRPr lang="en-US" sz="2800" dirty="0" smtClean="0">
              <a:solidFill>
                <a:srgbClr val="2A3F9C"/>
              </a:solidFill>
              <a:latin typeface="Arial" charset="0"/>
            </a:endParaRPr>
          </a:p>
          <a:p>
            <a:pPr>
              <a:lnSpc>
                <a:spcPct val="90000"/>
              </a:lnSpc>
              <a:buFont typeface="Wingdings" charset="2"/>
              <a:buChar char=""/>
              <a:defRPr/>
            </a:pPr>
            <a:r>
              <a:rPr lang="en-US" sz="2800" dirty="0" smtClean="0">
                <a:solidFill>
                  <a:srgbClr val="2A3F9C"/>
                </a:solidFill>
                <a:latin typeface="Arial" charset="0"/>
              </a:rPr>
              <a:t>Mitigation (avoiding the unmanageable</a:t>
            </a:r>
            <a:r>
              <a:rPr lang="en-US" sz="2800" dirty="0" smtClean="0">
                <a:solidFill>
                  <a:srgbClr val="2A3F9C"/>
                </a:solidFill>
                <a:latin typeface="Arial" charset="0"/>
              </a:rPr>
              <a:t>)</a:t>
            </a:r>
            <a:endParaRPr lang="en-US" sz="2800" dirty="0" smtClean="0">
              <a:solidFill>
                <a:srgbClr val="2A3F9C"/>
              </a:solidFill>
              <a:latin typeface="Arial" charset="0"/>
            </a:endParaRPr>
          </a:p>
        </p:txBody>
      </p:sp>
      <p:sp>
        <p:nvSpPr>
          <p:cNvPr id="4" name="TextBox 3"/>
          <p:cNvSpPr txBox="1"/>
          <p:nvPr/>
        </p:nvSpPr>
        <p:spPr>
          <a:xfrm>
            <a:off x="533400" y="6011863"/>
            <a:ext cx="8413750" cy="846137"/>
          </a:xfrm>
          <a:prstGeom prst="rect">
            <a:avLst/>
          </a:prstGeom>
          <a:noFill/>
        </p:spPr>
        <p:txBody>
          <a:bodyPr wrap="none">
            <a:spAutoFit/>
          </a:bodyPr>
          <a:lstStyle/>
          <a:p>
            <a:pPr algn="ctr">
              <a:defRPr/>
            </a:pPr>
            <a:r>
              <a:rPr lang="en-US" sz="1400" i="1" dirty="0">
                <a:latin typeface="Arial" pitchFamily="-112" charset="0"/>
                <a:ea typeface="ＭＳ Ｐゴシック" pitchFamily="-112" charset="-128"/>
                <a:cs typeface="ＭＳ Ｐゴシック" pitchFamily="-112" charset="-128"/>
              </a:rPr>
              <a:t>Confronting Climate Change:  Avoiding the Unmanageable, Managing the Unavoidable,</a:t>
            </a:r>
          </a:p>
          <a:p>
            <a:pPr algn="ctr">
              <a:defRPr/>
            </a:pPr>
            <a:r>
              <a:rPr lang="en-US" sz="1400" dirty="0">
                <a:latin typeface="Arial" pitchFamily="-112" charset="0"/>
                <a:ea typeface="ＭＳ Ｐゴシック" pitchFamily="-112" charset="-128"/>
                <a:cs typeface="ＭＳ Ｐゴシック" pitchFamily="-112" charset="-128"/>
              </a:rPr>
              <a:t>Rosina </a:t>
            </a:r>
            <a:r>
              <a:rPr lang="en-US" sz="1400" dirty="0" err="1">
                <a:latin typeface="Arial" pitchFamily="-112" charset="0"/>
                <a:ea typeface="ＭＳ Ｐゴシック" pitchFamily="-112" charset="-128"/>
                <a:cs typeface="ＭＳ Ｐゴシック" pitchFamily="-112" charset="-128"/>
              </a:rPr>
              <a:t>Bierbaum</a:t>
            </a:r>
            <a:r>
              <a:rPr lang="en-US" sz="1400" dirty="0">
                <a:latin typeface="Arial" pitchFamily="-112" charset="0"/>
                <a:ea typeface="ＭＳ Ｐゴシック" pitchFamily="-112" charset="-128"/>
                <a:cs typeface="ＭＳ Ｐゴシック" pitchFamily="-112" charset="-128"/>
              </a:rPr>
              <a:t>, John P. </a:t>
            </a:r>
            <a:r>
              <a:rPr lang="en-US" sz="1400" dirty="0" err="1">
                <a:latin typeface="Arial" pitchFamily="-112" charset="0"/>
                <a:ea typeface="ＭＳ Ｐゴシック" pitchFamily="-112" charset="-128"/>
                <a:cs typeface="ＭＳ Ｐゴシック" pitchFamily="-112" charset="-128"/>
              </a:rPr>
              <a:t>Holdren</a:t>
            </a:r>
            <a:r>
              <a:rPr lang="en-US" sz="1400" dirty="0">
                <a:latin typeface="Arial" pitchFamily="-112" charset="0"/>
                <a:ea typeface="ＭＳ Ｐゴシック" pitchFamily="-112" charset="-128"/>
                <a:cs typeface="ＭＳ Ｐゴシック" pitchFamily="-112" charset="-128"/>
              </a:rPr>
              <a:t>, Michael </a:t>
            </a:r>
            <a:r>
              <a:rPr lang="en-US" sz="1400" dirty="0" err="1">
                <a:latin typeface="Arial" pitchFamily="-112" charset="0"/>
                <a:ea typeface="ＭＳ Ｐゴシック" pitchFamily="-112" charset="-128"/>
                <a:cs typeface="ＭＳ Ｐゴシック" pitchFamily="-112" charset="-128"/>
              </a:rPr>
              <a:t>MacCracken</a:t>
            </a:r>
            <a:r>
              <a:rPr lang="en-US" sz="1400" dirty="0">
                <a:latin typeface="Arial" pitchFamily="-112" charset="0"/>
                <a:ea typeface="ＭＳ Ｐゴシック" pitchFamily="-112" charset="-128"/>
                <a:cs typeface="ＭＳ Ｐゴシック" pitchFamily="-112" charset="-128"/>
              </a:rPr>
              <a:t>, Richard Moss, and Peter H. Raven.</a:t>
            </a:r>
          </a:p>
          <a:p>
            <a:pPr algn="ctr">
              <a:defRPr/>
            </a:pPr>
            <a:r>
              <a:rPr lang="en-US" sz="1050" dirty="0">
                <a:latin typeface="Arial" pitchFamily="-112" charset="0"/>
                <a:ea typeface="ＭＳ Ｐゴシック" pitchFamily="-112" charset="-128"/>
                <a:cs typeface="ＭＳ Ｐゴシック" pitchFamily="-112" charset="-128"/>
              </a:rPr>
              <a:t>http://www.globalproblems-globalsolutions-files.org/unf_website/PDF/climate%20_change_avoid_unmanagable_manage_unavoidable.pdf</a:t>
            </a:r>
          </a:p>
          <a:p>
            <a:pPr>
              <a:defRPr/>
            </a:pPr>
            <a:endParaRPr lang="en-US" sz="1050" dirty="0">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231672" y="1158925"/>
            <a:ext cx="6912328" cy="5699075"/>
            <a:chOff x="86" y="0"/>
            <a:chExt cx="5626" cy="4580"/>
          </a:xfrm>
        </p:grpSpPr>
        <p:pic>
          <p:nvPicPr>
            <p:cNvPr id="58371" name="Picture 4" descr="fl_1meter_lg"/>
            <p:cNvPicPr>
              <a:picLocks noChangeAspect="1" noChangeArrowheads="1"/>
            </p:cNvPicPr>
            <p:nvPr/>
          </p:nvPicPr>
          <p:blipFill>
            <a:blip r:embed="rId3"/>
            <a:srcRect/>
            <a:stretch>
              <a:fillRect/>
            </a:stretch>
          </p:blipFill>
          <p:spPr bwMode="auto">
            <a:xfrm>
              <a:off x="86" y="0"/>
              <a:ext cx="5626" cy="4580"/>
            </a:xfrm>
            <a:prstGeom prst="rect">
              <a:avLst/>
            </a:prstGeom>
            <a:noFill/>
            <a:ln w="9525">
              <a:noFill/>
              <a:miter lim="800000"/>
              <a:headEnd/>
              <a:tailEnd/>
            </a:ln>
          </p:spPr>
        </p:pic>
        <p:sp>
          <p:nvSpPr>
            <p:cNvPr id="58372" name="Text Box 8"/>
            <p:cNvSpPr txBox="1">
              <a:spLocks noChangeArrowheads="1"/>
            </p:cNvSpPr>
            <p:nvPr/>
          </p:nvSpPr>
          <p:spPr bwMode="auto">
            <a:xfrm>
              <a:off x="960" y="2736"/>
              <a:ext cx="2400" cy="9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chemeClr val="bg1"/>
                  </a:solidFill>
                </a:rPr>
                <a:t>1 meter will be hard to avoid, possibly within this century, just from thermal expansion and small glacier melt.</a:t>
              </a:r>
            </a:p>
          </p:txBody>
        </p:sp>
      </p:gr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8" name="Picture 9" descr="report-icons.png"/>
          <p:cNvPicPr>
            <a:picLocks noChangeAspect="1"/>
          </p:cNvPicPr>
          <p:nvPr/>
        </p:nvPicPr>
        <p:blipFill>
          <a:blip r:embed="rId2"/>
          <a:srcRect l="3333" t="9232" r="42500" b="12308"/>
          <a:stretch>
            <a:fillRect/>
          </a:stretch>
        </p:blipFill>
        <p:spPr bwMode="auto">
          <a:xfrm>
            <a:off x="489179" y="2206889"/>
            <a:ext cx="7725085" cy="2020541"/>
          </a:xfrm>
          <a:prstGeom prst="rect">
            <a:avLst/>
          </a:prstGeom>
          <a:noFill/>
          <a:ln w="9525">
            <a:noFill/>
            <a:miter lim="800000"/>
            <a:headEnd/>
            <a:tailEnd/>
          </a:ln>
        </p:spPr>
      </p:pic>
      <p:pic>
        <p:nvPicPr>
          <p:cNvPr id="60419" name="Picture 9" descr="report-icons.png"/>
          <p:cNvPicPr>
            <a:picLocks noChangeAspect="1"/>
          </p:cNvPicPr>
          <p:nvPr/>
        </p:nvPicPr>
        <p:blipFill>
          <a:blip r:embed="rId2"/>
          <a:srcRect l="56667" t="13846" r="3333" b="12308"/>
          <a:stretch>
            <a:fillRect/>
          </a:stretch>
        </p:blipFill>
        <p:spPr bwMode="auto">
          <a:xfrm>
            <a:off x="1981201" y="4695905"/>
            <a:ext cx="5074203" cy="1691401"/>
          </a:xfrm>
          <a:prstGeom prst="rect">
            <a:avLst/>
          </a:prstGeom>
          <a:noFill/>
          <a:ln w="9525">
            <a:noFill/>
            <a:miter lim="800000"/>
            <a:headEnd/>
            <a:tailEnd/>
          </a:ln>
        </p:spPr>
      </p:pic>
      <p:sp>
        <p:nvSpPr>
          <p:cNvPr id="5" name="TextBox 4"/>
          <p:cNvSpPr txBox="1"/>
          <p:nvPr/>
        </p:nvSpPr>
        <p:spPr>
          <a:xfrm>
            <a:off x="0" y="1084951"/>
            <a:ext cx="9144000" cy="954107"/>
          </a:xfrm>
          <a:prstGeom prst="rect">
            <a:avLst/>
          </a:prstGeom>
          <a:noFill/>
        </p:spPr>
        <p:txBody>
          <a:bodyPr wrap="square">
            <a:prstTxWarp prst="textNoShape">
              <a:avLst/>
            </a:prstTxWarp>
            <a:spAutoFit/>
          </a:bodyPr>
          <a:lstStyle/>
          <a:p>
            <a:pPr algn="ctr">
              <a:defRPr/>
            </a:pPr>
            <a:r>
              <a:rPr lang="en-US" sz="2800" b="1"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rPr>
              <a:t>Widespread climate-related impacts are occurring now and are expected to increase</a:t>
            </a:r>
            <a:endParaRPr lang="en-US" sz="2800"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endParaRPr>
          </a:p>
        </p:txBody>
      </p:sp>
      <p:sp>
        <p:nvSpPr>
          <p:cNvPr id="6" name="TextBox 5"/>
          <p:cNvSpPr txBox="1"/>
          <p:nvPr/>
        </p:nvSpPr>
        <p:spPr>
          <a:xfrm>
            <a:off x="341223" y="4227430"/>
            <a:ext cx="2207013" cy="369332"/>
          </a:xfrm>
          <a:prstGeom prst="rect">
            <a:avLst/>
          </a:prstGeom>
          <a:noFill/>
        </p:spPr>
        <p:txBody>
          <a:bodyPr wrap="square">
            <a:spAutoFit/>
          </a:bodyPr>
          <a:lstStyle/>
          <a:p>
            <a:pPr algn="ctr">
              <a:defRPr/>
            </a:pPr>
            <a:r>
              <a:rPr lang="en-US" dirty="0">
                <a:solidFill>
                  <a:srgbClr val="0067AC"/>
                </a:solidFill>
                <a:ea typeface="ＭＳ Ｐゴシック" pitchFamily="-111" charset="-128"/>
                <a:cs typeface="ＭＳ Ｐゴシック" pitchFamily="-111" charset="-128"/>
              </a:rPr>
              <a:t>Water Resources</a:t>
            </a:r>
          </a:p>
        </p:txBody>
      </p:sp>
      <p:sp>
        <p:nvSpPr>
          <p:cNvPr id="60422" name="TextBox 6"/>
          <p:cNvSpPr txBox="1">
            <a:spLocks noChangeArrowheads="1"/>
          </p:cNvSpPr>
          <p:nvPr/>
        </p:nvSpPr>
        <p:spPr bwMode="auto">
          <a:xfrm>
            <a:off x="1981201" y="4227430"/>
            <a:ext cx="2707868"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67AC"/>
                </a:solidFill>
              </a:rPr>
              <a:t>Energy Supply</a:t>
            </a:r>
            <a:r>
              <a:rPr lang="en-US" dirty="0" smtClean="0">
                <a:solidFill>
                  <a:srgbClr val="0067AC"/>
                </a:solidFill>
              </a:rPr>
              <a:t> &amp; </a:t>
            </a:r>
            <a:r>
              <a:rPr lang="en-US" dirty="0">
                <a:solidFill>
                  <a:srgbClr val="0067AC"/>
                </a:solidFill>
              </a:rPr>
              <a:t>Use</a:t>
            </a:r>
          </a:p>
        </p:txBody>
      </p:sp>
      <p:sp>
        <p:nvSpPr>
          <p:cNvPr id="60423" name="TextBox 7"/>
          <p:cNvSpPr txBox="1">
            <a:spLocks noChangeArrowheads="1"/>
          </p:cNvSpPr>
          <p:nvPr/>
        </p:nvSpPr>
        <p:spPr bwMode="auto">
          <a:xfrm>
            <a:off x="4388404" y="4227430"/>
            <a:ext cx="19812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Transportation</a:t>
            </a:r>
          </a:p>
        </p:txBody>
      </p:sp>
      <p:sp>
        <p:nvSpPr>
          <p:cNvPr id="60424" name="TextBox 8"/>
          <p:cNvSpPr txBox="1">
            <a:spLocks noChangeArrowheads="1"/>
          </p:cNvSpPr>
          <p:nvPr/>
        </p:nvSpPr>
        <p:spPr bwMode="auto">
          <a:xfrm>
            <a:off x="6369604" y="4227430"/>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Agriculture</a:t>
            </a:r>
          </a:p>
        </p:txBody>
      </p:sp>
      <p:sp>
        <p:nvSpPr>
          <p:cNvPr id="60425" name="TextBox 9"/>
          <p:cNvSpPr txBox="1">
            <a:spLocks noChangeArrowheads="1"/>
          </p:cNvSpPr>
          <p:nvPr/>
        </p:nvSpPr>
        <p:spPr bwMode="auto">
          <a:xfrm>
            <a:off x="1859996" y="6488668"/>
            <a:ext cx="17526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Ecosystems</a:t>
            </a:r>
          </a:p>
        </p:txBody>
      </p:sp>
      <p:sp>
        <p:nvSpPr>
          <p:cNvPr id="60426" name="TextBox 10"/>
          <p:cNvSpPr txBox="1">
            <a:spLocks noChangeArrowheads="1"/>
          </p:cNvSpPr>
          <p:nvPr/>
        </p:nvSpPr>
        <p:spPr bwMode="auto">
          <a:xfrm>
            <a:off x="3850869" y="6488668"/>
            <a:ext cx="1676400" cy="369332"/>
          </a:xfrm>
          <a:prstGeom prst="rect">
            <a:avLst/>
          </a:prstGeom>
          <a:noFill/>
          <a:ln w="9525">
            <a:noFill/>
            <a:miter lim="800000"/>
            <a:headEnd/>
            <a:tailEnd/>
          </a:ln>
        </p:spPr>
        <p:txBody>
          <a:bodyPr>
            <a:prstTxWarp prst="textNoShape">
              <a:avLst/>
            </a:prstTxWarp>
            <a:spAutoFit/>
          </a:bodyPr>
          <a:lstStyle/>
          <a:p>
            <a:r>
              <a:rPr lang="en-US" dirty="0">
                <a:solidFill>
                  <a:srgbClr val="0067AC"/>
                </a:solidFill>
              </a:rPr>
              <a:t>Human Health</a:t>
            </a:r>
          </a:p>
        </p:txBody>
      </p:sp>
      <p:sp>
        <p:nvSpPr>
          <p:cNvPr id="60427" name="TextBox 11"/>
          <p:cNvSpPr txBox="1">
            <a:spLocks noChangeArrowheads="1"/>
          </p:cNvSpPr>
          <p:nvPr/>
        </p:nvSpPr>
        <p:spPr bwMode="auto">
          <a:xfrm>
            <a:off x="5379004" y="6488668"/>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Society</a:t>
            </a:r>
          </a:p>
        </p:txBody>
      </p:sp>
      <p:sp>
        <p:nvSpPr>
          <p:cNvPr id="12" name="TextBox 11"/>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154424" y="2424716"/>
            <a:ext cx="6811102" cy="2123658"/>
          </a:xfrm>
          <a:prstGeom prst="rect">
            <a:avLst/>
          </a:prstGeom>
          <a:noFill/>
        </p:spPr>
        <p:txBody>
          <a:bodyPr wrap="square" rtlCol="0">
            <a:spAutoFit/>
          </a:bodyPr>
          <a:lstStyle/>
          <a:p>
            <a:r>
              <a:rPr lang="en-US" sz="4400" b="1" dirty="0" smtClean="0">
                <a:solidFill>
                  <a:srgbClr val="0067AC"/>
                </a:solidFill>
              </a:rPr>
              <a:t>Managing the Unavoidable:</a:t>
            </a:r>
          </a:p>
          <a:p>
            <a:endParaRPr lang="en-US" sz="4400" b="1" dirty="0" smtClean="0">
              <a:solidFill>
                <a:srgbClr val="0067AC"/>
              </a:solidFill>
            </a:endParaRPr>
          </a:p>
          <a:p>
            <a:r>
              <a:rPr lang="en-US" sz="4400" b="1" dirty="0" smtClean="0">
                <a:solidFill>
                  <a:srgbClr val="0067AC"/>
                </a:solidFill>
              </a:rPr>
              <a:t>Adapting to Climate Change</a:t>
            </a:r>
            <a:endParaRPr lang="en-US" sz="4400" b="1" dirty="0">
              <a:solidFill>
                <a:srgbClr val="0067AC"/>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4" name="Picture 2" descr="IA_frost_free_days_1893.gif"/>
          <p:cNvPicPr>
            <a:picLocks noChangeAspect="1"/>
          </p:cNvPicPr>
          <p:nvPr/>
        </p:nvPicPr>
        <p:blipFill>
          <a:blip r:embed="rId2"/>
          <a:srcRect/>
          <a:stretch>
            <a:fillRect/>
          </a:stretch>
        </p:blipFill>
        <p:spPr bwMode="auto">
          <a:xfrm>
            <a:off x="0" y="2034282"/>
            <a:ext cx="9144000" cy="4823717"/>
          </a:xfrm>
          <a:prstGeom prst="rect">
            <a:avLst/>
          </a:prstGeom>
          <a:noFill/>
          <a:ln w="9525">
            <a:noFill/>
            <a:miter lim="800000"/>
            <a:headEnd/>
            <a:tailEnd/>
          </a:ln>
        </p:spPr>
      </p:pic>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2" descr="dsm_tmin_1975_le0F"/>
          <p:cNvPicPr>
            <a:picLocks noChangeAspect="1" noChangeArrowheads="1"/>
          </p:cNvPicPr>
          <p:nvPr/>
        </p:nvPicPr>
        <p:blipFill>
          <a:blip r:embed="rId2"/>
          <a:srcRect/>
          <a:stretch>
            <a:fillRect/>
          </a:stretch>
        </p:blipFill>
        <p:spPr bwMode="auto">
          <a:xfrm>
            <a:off x="0" y="2039840"/>
            <a:ext cx="9175750" cy="4818160"/>
          </a:xfrm>
          <a:prstGeom prst="rect">
            <a:avLst/>
          </a:prstGeom>
          <a:noFill/>
          <a:ln w="9525">
            <a:noFill/>
            <a:miter lim="800000"/>
            <a:headEnd/>
            <a:tailEnd/>
          </a:ln>
        </p:spPr>
      </p:pic>
      <p:sp>
        <p:nvSpPr>
          <p:cNvPr id="71683" name="TextBox 2"/>
          <p:cNvSpPr txBox="1">
            <a:spLocks noChangeArrowheads="1"/>
          </p:cNvSpPr>
          <p:nvPr/>
        </p:nvSpPr>
        <p:spPr bwMode="auto">
          <a:xfrm>
            <a:off x="1524000" y="1331815"/>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descr="dsm_tmin_1975_le-10F"/>
          <p:cNvPicPr>
            <a:picLocks noChangeAspect="1" noChangeArrowheads="1"/>
          </p:cNvPicPr>
          <p:nvPr/>
        </p:nvPicPr>
        <p:blipFill>
          <a:blip r:embed="rId2"/>
          <a:srcRect/>
          <a:stretch>
            <a:fillRect/>
          </a:stretch>
        </p:blipFill>
        <p:spPr bwMode="auto">
          <a:xfrm>
            <a:off x="0" y="2059084"/>
            <a:ext cx="9158288" cy="4798916"/>
          </a:xfrm>
          <a:prstGeom prst="rect">
            <a:avLst/>
          </a:prstGeom>
          <a:noFill/>
          <a:ln w="9525">
            <a:noFill/>
            <a:miter lim="800000"/>
            <a:headEnd/>
            <a:tailEnd/>
          </a:ln>
        </p:spPr>
      </p:pic>
      <p:sp>
        <p:nvSpPr>
          <p:cNvPr id="72707" name="TextBox 2"/>
          <p:cNvSpPr txBox="1">
            <a:spLocks noChangeArrowheads="1"/>
          </p:cNvSpPr>
          <p:nvPr/>
        </p:nvSpPr>
        <p:spPr bwMode="auto">
          <a:xfrm>
            <a:off x="1524000" y="1351059"/>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239000" y="4833484"/>
            <a:ext cx="1143000" cy="646331"/>
          </a:xfrm>
          <a:prstGeom prst="rect">
            <a:avLst/>
          </a:prstGeom>
          <a:solidFill>
            <a:schemeClr val="bg1"/>
          </a:solidFill>
          <a:ln w="9525">
            <a:noFill/>
            <a:miter lim="800000"/>
            <a:headEnd/>
            <a:tailEnd/>
          </a:ln>
        </p:spPr>
        <p:txBody>
          <a:bodyPr>
            <a:prstTxWarp prst="textNoShape">
              <a:avLst/>
            </a:prstTxWarp>
            <a:spAutoFit/>
          </a:bodyPr>
          <a:lstStyle/>
          <a:p>
            <a:r>
              <a:rPr lang="en-US" sz="1800" dirty="0"/>
              <a:t>2009:  </a:t>
            </a:r>
            <a:r>
              <a:rPr lang="en-US" sz="1800" dirty="0" smtClean="0"/>
              <a:t>0</a:t>
            </a:r>
          </a:p>
          <a:p>
            <a:r>
              <a:rPr lang="en-US" dirty="0" smtClean="0"/>
              <a:t>2010:  0</a:t>
            </a:r>
            <a:endParaRPr lang="en-US" sz="1800" dirty="0"/>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239000" y="4833484"/>
            <a:ext cx="1143000" cy="646331"/>
          </a:xfrm>
          <a:prstGeom prst="rect">
            <a:avLst/>
          </a:prstGeom>
          <a:solidFill>
            <a:schemeClr val="bg1"/>
          </a:solidFill>
          <a:ln w="9525">
            <a:noFill/>
            <a:miter lim="800000"/>
            <a:headEnd/>
            <a:tailEnd/>
          </a:ln>
        </p:spPr>
        <p:txBody>
          <a:bodyPr>
            <a:prstTxWarp prst="textNoShape">
              <a:avLst/>
            </a:prstTxWarp>
            <a:spAutoFit/>
          </a:bodyPr>
          <a:lstStyle/>
          <a:p>
            <a:r>
              <a:rPr lang="en-US" sz="1800" dirty="0"/>
              <a:t>2009:  </a:t>
            </a:r>
            <a:r>
              <a:rPr lang="en-US" sz="1800" dirty="0" smtClean="0"/>
              <a:t>0</a:t>
            </a:r>
          </a:p>
          <a:p>
            <a:r>
              <a:rPr lang="en-US" dirty="0" smtClean="0"/>
              <a:t>2010:  0</a:t>
            </a:r>
            <a:endParaRPr lang="en-US" sz="1800" dirty="0"/>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81928" name="Left Brace 9"/>
          <p:cNvSpPr>
            <a:spLocks/>
          </p:cNvSpPr>
          <p:nvPr/>
        </p:nvSpPr>
        <p:spPr bwMode="auto">
          <a:xfrm rot="5400000">
            <a:off x="5905500" y="2251307"/>
            <a:ext cx="762000" cy="44958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81929" name="TextBox 11"/>
          <p:cNvSpPr txBox="1">
            <a:spLocks noChangeArrowheads="1"/>
          </p:cNvSpPr>
          <p:nvPr/>
        </p:nvSpPr>
        <p:spPr bwMode="auto">
          <a:xfrm>
            <a:off x="4343400" y="3600065"/>
            <a:ext cx="3810000" cy="369888"/>
          </a:xfrm>
          <a:prstGeom prst="rect">
            <a:avLst/>
          </a:prstGeom>
          <a:solidFill>
            <a:schemeClr val="bg1"/>
          </a:solidFill>
          <a:ln w="9525">
            <a:noFill/>
            <a:miter lim="800000"/>
            <a:headEnd/>
            <a:tailEnd/>
          </a:ln>
        </p:spPr>
        <p:txBody>
          <a:bodyPr>
            <a:prstTxWarp prst="textNoShape">
              <a:avLst/>
            </a:prstTxWarp>
            <a:spAutoFit/>
          </a:bodyPr>
          <a:lstStyle/>
          <a:p>
            <a:pPr algn="ctr"/>
            <a:r>
              <a:rPr lang="en-US" sz="1800" dirty="0"/>
              <a:t>6 days ≥ 100</a:t>
            </a:r>
            <a:r>
              <a:rPr lang="en-US" sz="1800" baseline="30000" dirty="0"/>
              <a:t>o</a:t>
            </a:r>
            <a:r>
              <a:rPr lang="en-US" sz="1800" dirty="0"/>
              <a:t>F in the last </a:t>
            </a:r>
            <a:r>
              <a:rPr lang="en-US" sz="1800" dirty="0" smtClean="0"/>
              <a:t>22 </a:t>
            </a:r>
            <a:r>
              <a:rPr lang="en-US" sz="1800" dirty="0"/>
              <a:t>years</a:t>
            </a:r>
          </a:p>
        </p:txBody>
      </p: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31.5”</a:t>
            </a: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0514"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FF0000"/>
                </a:solidFill>
              </a:rPr>
              <a:t>34.0”</a:t>
            </a:r>
            <a:endParaRPr lang="en-US" sz="1800"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29870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8% </a:t>
            </a:r>
            <a:r>
              <a:rPr lang="en-US"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639756"/>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b="1" dirty="0" smtClean="0">
                <a:solidFill>
                  <a:srgbClr val="3C4DE1"/>
                </a:solidFill>
                <a:latin typeface="Arial" pitchFamily="-111" charset="0"/>
                <a:ea typeface="ＭＳ Ｐゴシック" pitchFamily="-111" charset="-128"/>
                <a:cs typeface="ＭＳ Ｐゴシック" pitchFamily="-111" charset="-128"/>
              </a:rPr>
              <a:t>Climate 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3100741"/>
            <a:ext cx="8686800" cy="2921970"/>
          </a:xfrm>
        </p:spPr>
        <p:txBody>
          <a:bodyPr/>
          <a:lstStyle/>
          <a:p>
            <a:pPr marL="228600" indent="-228600" eaLnBrk="1" hangingPunct="1">
              <a:lnSpc>
                <a:spcPct val="90000"/>
              </a:lnSpc>
              <a:buFont typeface="Arial" pitchFamily="-111" charset="0"/>
              <a:buChar char="•"/>
              <a:tabLst>
                <a:tab pos="749300" algn="l"/>
              </a:tabLst>
              <a:defRPr/>
            </a:pPr>
            <a:endParaRPr lang="en-US" sz="2800" b="1" dirty="0" smtClean="0">
              <a:solidFill>
                <a:srgbClr val="FFFF00"/>
              </a:solidFill>
              <a:latin typeface="Times New Roman" pitchFamily="-111" charset="0"/>
              <a:ea typeface="Times New Roman" pitchFamily="-111" charset="0"/>
              <a:cs typeface="Times New Roman" pitchFamily="-111" charset="0"/>
            </a:endParaRPr>
          </a:p>
          <a:p>
            <a:pPr marL="228600" indent="-228600"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The scientific evidence clearly indicates that our climate is changing, and that human activities have been identified as a dominant contributing cause.</a:t>
            </a:r>
          </a:p>
          <a:p>
            <a:pPr marL="906463" lvl="2" indent="-336550" eaLnBrk="1" hangingPunct="1">
              <a:lnSpc>
                <a:spcPct val="90000"/>
              </a:lnSpc>
              <a:buFont typeface="Arial" pitchFamily="-111" charset="0"/>
              <a:buChar char="•"/>
              <a:tabLst>
                <a:tab pos="749300" algn="l"/>
              </a:tabLst>
              <a:defRPr/>
            </a:pPr>
            <a:endParaRPr lang="en-US" b="1" dirty="0" smtClean="0">
              <a:solidFill>
                <a:schemeClr val="tx1"/>
              </a:solidFill>
              <a:latin typeface="Arial" pitchFamily="-111" charset="0"/>
              <a:ea typeface="Courier New" pitchFamily="-111" charset="0"/>
              <a:cs typeface="Courier New" pitchFamily="-111" charset="0"/>
            </a:endParaRP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4"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6" name="TextBox 5"/>
          <p:cNvSpPr txBox="1">
            <a:spLocks noChangeArrowheads="1"/>
          </p:cNvSpPr>
          <p:nvPr/>
        </p:nvSpPr>
        <p:spPr bwMode="auto">
          <a:xfrm>
            <a:off x="6096000" y="2821781"/>
            <a:ext cx="11938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8 years</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72000" y="2857500"/>
            <a:ext cx="4381500" cy="12382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16" name="TextBox 15"/>
          <p:cNvSpPr txBox="1"/>
          <p:nvPr/>
        </p:nvSpPr>
        <p:spPr>
          <a:xfrm>
            <a:off x="5960533" y="3183467"/>
            <a:ext cx="41865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descr="crp_cold_season_precip_1896_inches 1"/>
          <p:cNvPicPr>
            <a:picLocks noChangeAspect="1" noChangeArrowheads="1"/>
          </p:cNvPicPr>
          <p:nvPr/>
        </p:nvPicPr>
        <p:blipFill>
          <a:blip r:embed="rId3"/>
          <a:srcRect/>
          <a:stretch>
            <a:fillRect/>
          </a:stretch>
        </p:blipFill>
        <p:spPr bwMode="auto">
          <a:xfrm>
            <a:off x="0" y="1763044"/>
            <a:ext cx="9182100" cy="5094955"/>
          </a:xfrm>
          <a:prstGeom prst="rect">
            <a:avLst/>
          </a:prstGeom>
          <a:noFill/>
          <a:ln w="9525">
            <a:noFill/>
            <a:miter lim="800000"/>
            <a:headEnd/>
            <a:tailEnd/>
          </a:ln>
        </p:spPr>
      </p:pic>
      <p:cxnSp>
        <p:nvCxnSpPr>
          <p:cNvPr id="72708" name="Straight Arrow Connector 5"/>
          <p:cNvCxnSpPr>
            <a:cxnSpLocks noChangeShapeType="1"/>
          </p:cNvCxnSpPr>
          <p:nvPr/>
        </p:nvCxnSpPr>
        <p:spPr bwMode="auto">
          <a:xfrm rot="16200000" flipV="1">
            <a:off x="533400" y="5105400"/>
            <a:ext cx="1066800" cy="762000"/>
          </a:xfrm>
          <a:prstGeom prst="straightConnector1">
            <a:avLst/>
          </a:prstGeom>
          <a:noFill/>
          <a:ln w="28575">
            <a:solidFill>
              <a:srgbClr val="FF0000"/>
            </a:solidFill>
            <a:round/>
            <a:headEnd/>
            <a:tailEnd type="arrow" w="med" len="med"/>
          </a:ln>
        </p:spPr>
      </p:cxnSp>
      <p:sp>
        <p:nvSpPr>
          <p:cNvPr id="72709" name="TextBox 3"/>
          <p:cNvSpPr txBox="1">
            <a:spLocks noChangeArrowheads="1"/>
          </p:cNvSpPr>
          <p:nvPr/>
        </p:nvSpPr>
        <p:spPr bwMode="auto">
          <a:xfrm>
            <a:off x="1447800" y="5872163"/>
            <a:ext cx="5873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7.8”</a:t>
            </a:r>
          </a:p>
        </p:txBody>
      </p:sp>
      <p:sp>
        <p:nvSpPr>
          <p:cNvPr id="72710" name="TextBox 9"/>
          <p:cNvSpPr txBox="1">
            <a:spLocks noChangeArrowheads="1"/>
          </p:cNvSpPr>
          <p:nvPr/>
        </p:nvSpPr>
        <p:spPr bwMode="auto">
          <a:xfrm>
            <a:off x="3581400" y="564118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51% increase</a:t>
            </a:r>
          </a:p>
        </p:txBody>
      </p:sp>
      <p:cxnSp>
        <p:nvCxnSpPr>
          <p:cNvPr id="72711" name="Straight Arrow Connector 7"/>
          <p:cNvCxnSpPr>
            <a:cxnSpLocks noChangeShapeType="1"/>
          </p:cNvCxnSpPr>
          <p:nvPr/>
        </p:nvCxnSpPr>
        <p:spPr bwMode="auto">
          <a:xfrm rot="5400000" flipH="1" flipV="1">
            <a:off x="7528719" y="4790282"/>
            <a:ext cx="1369219" cy="794544"/>
          </a:xfrm>
          <a:prstGeom prst="straightConnector1">
            <a:avLst/>
          </a:prstGeom>
          <a:noFill/>
          <a:ln w="28575">
            <a:solidFill>
              <a:srgbClr val="FF0000"/>
            </a:solidFill>
            <a:round/>
            <a:headEnd/>
            <a:tailEnd type="arrow" w="med" len="med"/>
          </a:ln>
        </p:spPr>
      </p:cxnSp>
      <p:sp>
        <p:nvSpPr>
          <p:cNvPr id="72712" name="TextBox 4"/>
          <p:cNvSpPr txBox="1">
            <a:spLocks noChangeArrowheads="1"/>
          </p:cNvSpPr>
          <p:nvPr/>
        </p:nvSpPr>
        <p:spPr bwMode="auto">
          <a:xfrm>
            <a:off x="7119143" y="5733256"/>
            <a:ext cx="696913"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11.8”</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4" name="Picture 2" descr="crp_warm_season_precip_1896_inches"/>
          <p:cNvPicPr>
            <a:picLocks noChangeAspect="1" noChangeArrowheads="1"/>
          </p:cNvPicPr>
          <p:nvPr/>
        </p:nvPicPr>
        <p:blipFill>
          <a:blip r:embed="rId3"/>
          <a:srcRect/>
          <a:stretch>
            <a:fillRect/>
          </a:stretch>
        </p:blipFill>
        <p:spPr bwMode="auto">
          <a:xfrm>
            <a:off x="0" y="1750716"/>
            <a:ext cx="9196388" cy="5107284"/>
          </a:xfrm>
          <a:prstGeom prst="rect">
            <a:avLst/>
          </a:prstGeom>
          <a:noFill/>
          <a:ln w="9525">
            <a:noFill/>
            <a:miter lim="800000"/>
            <a:headEnd/>
            <a:tailEnd/>
          </a:ln>
        </p:spPr>
      </p:pic>
      <p:cxnSp>
        <p:nvCxnSpPr>
          <p:cNvPr id="74756" name="Straight Arrow Connector 5"/>
          <p:cNvCxnSpPr>
            <a:cxnSpLocks noChangeShapeType="1"/>
          </p:cNvCxnSpPr>
          <p:nvPr/>
        </p:nvCxnSpPr>
        <p:spPr bwMode="auto">
          <a:xfrm rot="16200000" flipV="1">
            <a:off x="533400" y="5181600"/>
            <a:ext cx="1066800" cy="762000"/>
          </a:xfrm>
          <a:prstGeom prst="straightConnector1">
            <a:avLst/>
          </a:prstGeom>
          <a:noFill/>
          <a:ln w="28575">
            <a:solidFill>
              <a:srgbClr val="FF0000"/>
            </a:solidFill>
            <a:round/>
            <a:headEnd/>
            <a:tailEnd type="arrow" w="med" len="med"/>
          </a:ln>
        </p:spPr>
      </p:cxnSp>
      <p:sp>
        <p:nvSpPr>
          <p:cNvPr id="74757" name="TextBox 3"/>
          <p:cNvSpPr txBox="1">
            <a:spLocks noChangeArrowheads="1"/>
          </p:cNvSpPr>
          <p:nvPr/>
        </p:nvSpPr>
        <p:spPr bwMode="auto">
          <a:xfrm>
            <a:off x="1524000" y="591105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20.2”</a:t>
            </a:r>
          </a:p>
        </p:txBody>
      </p:sp>
      <p:sp>
        <p:nvSpPr>
          <p:cNvPr id="74758" name="TextBox 9"/>
          <p:cNvSpPr txBox="1">
            <a:spLocks noChangeArrowheads="1"/>
          </p:cNvSpPr>
          <p:nvPr/>
        </p:nvSpPr>
        <p:spPr bwMode="auto">
          <a:xfrm>
            <a:off x="3581400" y="5701506"/>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34% increase</a:t>
            </a:r>
          </a:p>
        </p:txBody>
      </p:sp>
      <p:cxnSp>
        <p:nvCxnSpPr>
          <p:cNvPr id="74759" name="Straight Arrow Connector 7"/>
          <p:cNvCxnSpPr>
            <a:cxnSpLocks noChangeShapeType="1"/>
          </p:cNvCxnSpPr>
          <p:nvPr/>
        </p:nvCxnSpPr>
        <p:spPr bwMode="auto">
          <a:xfrm rot="5400000" flipH="1" flipV="1">
            <a:off x="7552928" y="4689872"/>
            <a:ext cx="1175544" cy="939800"/>
          </a:xfrm>
          <a:prstGeom prst="straightConnector1">
            <a:avLst/>
          </a:prstGeom>
          <a:noFill/>
          <a:ln w="28575">
            <a:solidFill>
              <a:srgbClr val="FF0000"/>
            </a:solidFill>
            <a:round/>
            <a:headEnd/>
            <a:tailEnd type="arrow" w="med" len="med"/>
          </a:ln>
        </p:spPr>
      </p:cxnSp>
      <p:sp>
        <p:nvSpPr>
          <p:cNvPr id="74760" name="TextBox 4"/>
          <p:cNvSpPr txBox="1">
            <a:spLocks noChangeArrowheads="1"/>
          </p:cNvSpPr>
          <p:nvPr/>
        </p:nvSpPr>
        <p:spPr bwMode="auto">
          <a:xfrm>
            <a:off x="6959600" y="5747544"/>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26.8”</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79881" name="Oval 8"/>
          <p:cNvSpPr>
            <a:spLocks noChangeArrowheads="1"/>
          </p:cNvSpPr>
          <p:nvPr/>
        </p:nvSpPr>
        <p:spPr bwMode="auto">
          <a:xfrm>
            <a:off x="3886200" y="2374900"/>
            <a:ext cx="5224463" cy="1897063"/>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2" name="Oval 10"/>
          <p:cNvSpPr>
            <a:spLocks noChangeArrowheads="1"/>
          </p:cNvSpPr>
          <p:nvPr/>
        </p:nvSpPr>
        <p:spPr bwMode="auto">
          <a:xfrm>
            <a:off x="533400" y="3433763"/>
            <a:ext cx="1219200" cy="8382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3" name="TextBox 11"/>
          <p:cNvSpPr txBox="1">
            <a:spLocks noChangeArrowheads="1"/>
          </p:cNvSpPr>
          <p:nvPr/>
        </p:nvSpPr>
        <p:spPr bwMode="auto">
          <a:xfrm>
            <a:off x="914400" y="3576637"/>
            <a:ext cx="3556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2</a:t>
            </a:r>
          </a:p>
        </p:txBody>
      </p:sp>
      <p:sp>
        <p:nvSpPr>
          <p:cNvPr id="79884" name="TextBox 12"/>
          <p:cNvSpPr txBox="1">
            <a:spLocks noChangeArrowheads="1"/>
          </p:cNvSpPr>
          <p:nvPr/>
        </p:nvSpPr>
        <p:spPr bwMode="auto">
          <a:xfrm>
            <a:off x="5943600" y="2735263"/>
            <a:ext cx="41865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13</a:t>
            </a:r>
            <a:endParaRPr lang="en-US" dirty="0">
              <a:solidFill>
                <a:srgbClr val="FF0000"/>
              </a:solidFill>
            </a:endParaRPr>
          </a:p>
        </p:txBody>
      </p:sp>
      <p:sp>
        <p:nvSpPr>
          <p:cNvPr id="79885" name="TextBox 13"/>
          <p:cNvSpPr txBox="1">
            <a:spLocks noChangeArrowheads="1"/>
          </p:cNvSpPr>
          <p:nvPr/>
        </p:nvSpPr>
        <p:spPr bwMode="auto">
          <a:xfrm>
            <a:off x="990600" y="2735263"/>
            <a:ext cx="2743200" cy="830263"/>
          </a:xfrm>
          <a:prstGeom prst="rect">
            <a:avLst/>
          </a:prstGeom>
          <a:noFill/>
          <a:ln w="9525">
            <a:noFill/>
            <a:miter lim="800000"/>
            <a:headEnd/>
            <a:tailEnd/>
          </a:ln>
        </p:spPr>
        <p:txBody>
          <a:bodyPr>
            <a:prstTxWarp prst="textNoShape">
              <a:avLst/>
            </a:prstTxWarp>
            <a:spAutoFit/>
          </a:bodyPr>
          <a:lstStyle/>
          <a:p>
            <a:pPr algn="ctr"/>
            <a:r>
              <a:rPr lang="en-US" dirty="0">
                <a:solidFill>
                  <a:srgbClr val="FF0000"/>
                </a:solidFill>
              </a:rPr>
              <a:t>Years having more than 8 days</a:t>
            </a:r>
          </a:p>
        </p:txBody>
      </p: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7" name="Rectangle 16"/>
          <p:cNvSpPr/>
          <p:nvPr/>
        </p:nvSpPr>
        <p:spPr>
          <a:xfrm>
            <a:off x="8534400" y="379941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17"/>
          <p:cNvSpPr/>
          <p:nvPr/>
        </p:nvSpPr>
        <p:spPr>
          <a:xfrm>
            <a:off x="8604250" y="284056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2" name="Content Placeholder 2"/>
          <p:cNvSpPr>
            <a:spLocks noGrp="1"/>
          </p:cNvSpPr>
          <p:nvPr>
            <p:ph idx="4294967295"/>
          </p:nvPr>
        </p:nvSpPr>
        <p:spPr>
          <a:xfrm>
            <a:off x="152400" y="2143514"/>
            <a:ext cx="8382000" cy="4714486"/>
          </a:xfrm>
        </p:spPr>
        <p:txBody>
          <a:bodyPr>
            <a:normAutofit/>
          </a:bodyPr>
          <a:lstStyle/>
          <a:p>
            <a:pPr eaLnBrk="1" hangingPunct="1">
              <a:buFont typeface="Arial" pitchFamily="-111" charset="0"/>
              <a:buNone/>
              <a:defRPr/>
            </a:pPr>
            <a:r>
              <a:rPr lang="en-US" sz="2000" b="1" dirty="0" smtClean="0">
                <a:solidFill>
                  <a:srgbClr val="0067AC"/>
                </a:solidFill>
                <a:ea typeface="ＭＳ Ｐゴシック" pitchFamily="58" charset="-128"/>
              </a:rPr>
              <a:t>Temperature rise</a:t>
            </a:r>
          </a:p>
          <a:p>
            <a:pPr eaLnBrk="1" hangingPunct="1">
              <a:buFont typeface="Arial" pitchFamily="-111" charset="0"/>
              <a:buNone/>
              <a:defRPr/>
            </a:pPr>
            <a:r>
              <a:rPr lang="en-US" sz="2000" b="1" dirty="0" smtClean="0">
                <a:solidFill>
                  <a:srgbClr val="0067AC"/>
                </a:solidFill>
                <a:ea typeface="ＭＳ Ｐゴシック" pitchFamily="58" charset="-128"/>
              </a:rPr>
              <a:t>Sea-level rise</a:t>
            </a:r>
          </a:p>
          <a:p>
            <a:pPr eaLnBrk="1" hangingPunct="1">
              <a:buFont typeface="Arial" pitchFamily="-111" charset="0"/>
              <a:buNone/>
              <a:defRPr/>
            </a:pPr>
            <a:r>
              <a:rPr lang="en-US" sz="2000" b="1" dirty="0" smtClean="0">
                <a:solidFill>
                  <a:srgbClr val="0067AC"/>
                </a:solidFill>
                <a:ea typeface="ＭＳ Ｐゴシック" pitchFamily="58" charset="-128"/>
              </a:rPr>
              <a:t>Increase in heavy downpours</a:t>
            </a:r>
          </a:p>
          <a:p>
            <a:pPr eaLnBrk="1" hangingPunct="1">
              <a:buFont typeface="Arial" pitchFamily="-111" charset="0"/>
              <a:buNone/>
              <a:defRPr/>
            </a:pPr>
            <a:r>
              <a:rPr lang="en-US" sz="2000" b="1" dirty="0" smtClean="0">
                <a:solidFill>
                  <a:srgbClr val="0067AC"/>
                </a:solidFill>
                <a:ea typeface="ＭＳ Ｐゴシック" pitchFamily="58" charset="-128"/>
              </a:rPr>
              <a:t>Rapidly retreating glaciers</a:t>
            </a:r>
          </a:p>
          <a:p>
            <a:pPr eaLnBrk="1" hangingPunct="1">
              <a:buFont typeface="Arial" pitchFamily="-111" charset="0"/>
              <a:buNone/>
              <a:defRPr/>
            </a:pPr>
            <a:r>
              <a:rPr lang="en-US" sz="2000" b="1" dirty="0" smtClean="0">
                <a:solidFill>
                  <a:srgbClr val="0067AC"/>
                </a:solidFill>
                <a:ea typeface="ＭＳ Ｐゴシック" pitchFamily="58" charset="-128"/>
              </a:rPr>
              <a:t>Thawing permafrost</a:t>
            </a:r>
          </a:p>
          <a:p>
            <a:pPr eaLnBrk="1" hangingPunct="1">
              <a:buFont typeface="Arial" pitchFamily="-111" charset="0"/>
              <a:buNone/>
              <a:defRPr/>
            </a:pPr>
            <a:r>
              <a:rPr lang="en-US" sz="2000" b="1" dirty="0" smtClean="0">
                <a:solidFill>
                  <a:srgbClr val="0067AC"/>
                </a:solidFill>
                <a:ea typeface="ＭＳ Ｐゴシック" pitchFamily="58" charset="-128"/>
              </a:rPr>
              <a:t>Lengthening growing</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season</a:t>
            </a:r>
          </a:p>
          <a:p>
            <a:pPr eaLnBrk="1" hangingPunct="1">
              <a:buFont typeface="Arial" pitchFamily="-111" charset="0"/>
              <a:buNone/>
              <a:defRPr/>
            </a:pPr>
            <a:r>
              <a:rPr lang="en-US" sz="2000" b="1" dirty="0" smtClean="0">
                <a:solidFill>
                  <a:srgbClr val="0067AC"/>
                </a:solidFill>
                <a:ea typeface="ＭＳ Ｐゴシック" pitchFamily="58" charset="-128"/>
              </a:rPr>
              <a:t>Lengthening ice-free season</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in the ocean and on lakes</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and rivers</a:t>
            </a:r>
          </a:p>
          <a:p>
            <a:pPr eaLnBrk="1" hangingPunct="1">
              <a:buFont typeface="Arial" pitchFamily="-111" charset="0"/>
              <a:buNone/>
              <a:defRPr/>
            </a:pPr>
            <a:r>
              <a:rPr lang="en-US" sz="2000" b="1" dirty="0" smtClean="0">
                <a:solidFill>
                  <a:srgbClr val="0067AC"/>
                </a:solidFill>
                <a:ea typeface="ＭＳ Ｐゴシック" pitchFamily="58" charset="-128"/>
              </a:rPr>
              <a:t>Earlier snowmelt</a:t>
            </a:r>
          </a:p>
          <a:p>
            <a:pPr eaLnBrk="1" hangingPunct="1">
              <a:buFont typeface="Arial" pitchFamily="-111" charset="0"/>
              <a:buNone/>
              <a:defRPr/>
            </a:pPr>
            <a:r>
              <a:rPr lang="en-US" sz="2000" b="1" dirty="0" smtClean="0">
                <a:solidFill>
                  <a:srgbClr val="0067AC"/>
                </a:solidFill>
                <a:ea typeface="ＭＳ Ｐゴシック" pitchFamily="58" charset="-128"/>
              </a:rPr>
              <a:t>Changes in river flows</a:t>
            </a:r>
          </a:p>
          <a:p>
            <a:pPr eaLnBrk="1" hangingPunct="1">
              <a:buFont typeface="Arial" pitchFamily="-111" charset="0"/>
              <a:buNone/>
              <a:defRPr/>
            </a:pPr>
            <a:r>
              <a:rPr lang="en-US" sz="2000" b="1" dirty="0" smtClean="0">
                <a:solidFill>
                  <a:srgbClr val="0067AC"/>
                </a:solidFill>
                <a:ea typeface="ＭＳ Ｐゴシック" pitchFamily="58" charset="-128"/>
              </a:rPr>
              <a:t>Plants blooming earlier; animals, birds and fish moving northward</a:t>
            </a:r>
          </a:p>
          <a:p>
            <a:pPr eaLnBrk="1" hangingPunct="1">
              <a:buFont typeface="Arial" pitchFamily="-111" charset="0"/>
              <a:buNone/>
              <a:defRPr/>
            </a:pPr>
            <a:endParaRPr lang="en-US" sz="2300" b="1" dirty="0" smtClean="0">
              <a:solidFill>
                <a:srgbClr val="DAF3FE"/>
              </a:solidFill>
              <a:ea typeface="ＭＳ Ｐゴシック" pitchFamily="58" charset="-128"/>
            </a:endParaRPr>
          </a:p>
        </p:txBody>
      </p:sp>
      <p:sp>
        <p:nvSpPr>
          <p:cNvPr id="23560" name="TextBox 6"/>
          <p:cNvSpPr txBox="1">
            <a:spLocks noChangeArrowheads="1"/>
          </p:cNvSpPr>
          <p:nvPr/>
        </p:nvSpPr>
        <p:spPr bwMode="auto">
          <a:xfrm>
            <a:off x="0" y="1065601"/>
            <a:ext cx="8991600" cy="1077913"/>
          </a:xfrm>
          <a:prstGeom prst="rect">
            <a:avLst/>
          </a:prstGeom>
          <a:noFill/>
          <a:ln w="9525">
            <a:noFill/>
            <a:miter lim="800000"/>
            <a:headEnd/>
            <a:tailEnd/>
          </a:ln>
        </p:spPr>
        <p:txBody>
          <a:bodyPr>
            <a:prstTxWarp prst="textNoShape">
              <a:avLst/>
            </a:prstTxWarp>
            <a:spAutoFit/>
          </a:bodyPr>
          <a:lstStyle/>
          <a:p>
            <a:pPr algn="ctr">
              <a:defRPr/>
            </a:pPr>
            <a:r>
              <a:rPr lang="en-US" sz="32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Climate changes are underway in the U.S. and are projected to grow</a:t>
            </a:r>
          </a:p>
        </p:txBody>
      </p:sp>
      <p:pic>
        <p:nvPicPr>
          <p:cNvPr id="11" name="Picture 2" descr="Increases-in-heavy-precip_PAGE-32.gif"/>
          <p:cNvPicPr>
            <a:picLocks noChangeAspect="1"/>
          </p:cNvPicPr>
          <p:nvPr/>
        </p:nvPicPr>
        <p:blipFill>
          <a:blip r:embed="rId3"/>
          <a:srcRect l="4576" t="3703" r="3030" b="2864"/>
          <a:stretch>
            <a:fillRect/>
          </a:stretch>
        </p:blipFill>
        <p:spPr bwMode="auto">
          <a:xfrm>
            <a:off x="4495800" y="2143514"/>
            <a:ext cx="4487863" cy="4094163"/>
          </a:xfrm>
          <a:prstGeom prst="rect">
            <a:avLst/>
          </a:prstGeom>
          <a:solidFill>
            <a:schemeClr val="bg1"/>
          </a:solidFill>
          <a:ln w="28575">
            <a:solidFill>
              <a:schemeClr val="tx2">
                <a:lumMod val="40000"/>
                <a:lumOff val="60000"/>
              </a:schemeClr>
            </a:solid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ew Point Increase.gif"/>
          <p:cNvPicPr>
            <a:picLocks noChangeAspect="1"/>
          </p:cNvPicPr>
          <p:nvPr/>
        </p:nvPicPr>
        <p:blipFill>
          <a:blip r:embed="rId2"/>
          <a:stretch>
            <a:fillRect/>
          </a:stretch>
        </p:blipFill>
        <p:spPr>
          <a:xfrm>
            <a:off x="0" y="1109544"/>
            <a:ext cx="9144000" cy="5748456"/>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Why Small Changes in Rainfall Produce Much More Flooding</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charset="2"/>
              <a:buChar char="u"/>
            </a:pPr>
            <a:r>
              <a:rPr lang="en-US" dirty="0" smtClean="0">
                <a:solidFill>
                  <a:srgbClr val="0067AC"/>
                </a:solidFill>
              </a:rPr>
              <a:t>13% increase in atmospheric moisture in June-July-August</a:t>
            </a:r>
          </a:p>
          <a:p>
            <a:pPr>
              <a:buFont typeface="Wingdings" charset="2"/>
              <a:buChar char="u"/>
            </a:pPr>
            <a:r>
              <a:rPr lang="en-US" dirty="0" smtClean="0">
                <a:solidFill>
                  <a:srgbClr val="0067AC"/>
                </a:solidFill>
              </a:rPr>
              <a:t>~10% increase in average precipitation in Iowa</a:t>
            </a:r>
          </a:p>
          <a:p>
            <a:pPr>
              <a:buFont typeface="Wingdings" charset="2"/>
              <a:buChar char="u"/>
            </a:pPr>
            <a:r>
              <a:rPr lang="en-US" dirty="0" smtClean="0">
                <a:solidFill>
                  <a:srgbClr val="0067AC"/>
                </a:solidFill>
              </a:rPr>
              <a:t>~5-fold increase in high-precipitation events, mostly in June-July-August, that lead to runoff</a:t>
            </a:r>
          </a:p>
          <a:p>
            <a:pPr>
              <a:buFont typeface="Wingdings" charset="2"/>
              <a:buChar char="u"/>
            </a:pPr>
            <a:r>
              <a:rPr lang="en-US" dirty="0" smtClean="0">
                <a:solidFill>
                  <a:srgbClr val="0067AC"/>
                </a:solidFill>
              </a:rPr>
              <a:t>Iowa rivers and watersheds are oriented  NW-SE</a:t>
            </a:r>
          </a:p>
          <a:p>
            <a:pPr>
              <a:buFont typeface="Wingdings" charset="2"/>
              <a:buChar char="u"/>
            </a:pPr>
            <a:r>
              <a:rPr lang="en-US" dirty="0" smtClean="0">
                <a:solidFill>
                  <a:srgbClr val="0067AC"/>
                </a:solidFill>
              </a:rPr>
              <a:t>Rainfall patterns turn from SW-NE in March-May to W-E or NW-SE in mid summer</a:t>
            </a:r>
          </a:p>
          <a:p>
            <a:pPr>
              <a:buFont typeface="Wingdings" charset="2"/>
              <a:buChar char="u"/>
            </a:pPr>
            <a:r>
              <a:rPr lang="en-US" dirty="0" smtClean="0">
                <a:solidFill>
                  <a:srgbClr val="0067AC"/>
                </a:solidFill>
              </a:rPr>
              <a:t>More frequent floods are the result of one or more of the following</a:t>
            </a:r>
          </a:p>
          <a:p>
            <a:pPr lvl="2">
              <a:buFont typeface="Wingdings" charset="2"/>
              <a:buChar char="u"/>
            </a:pPr>
            <a:r>
              <a:rPr lang="en-US" dirty="0" smtClean="0">
                <a:solidFill>
                  <a:srgbClr val="708F24"/>
                </a:solidFill>
              </a:rPr>
              <a:t>More rain </a:t>
            </a:r>
          </a:p>
          <a:p>
            <a:pPr lvl="2">
              <a:buFont typeface="Wingdings" charset="2"/>
              <a:buChar char="u"/>
            </a:pPr>
            <a:r>
              <a:rPr lang="en-US" dirty="0" smtClean="0">
                <a:solidFill>
                  <a:srgbClr val="708F24"/>
                </a:solidFill>
              </a:rPr>
              <a:t>More intense rain events</a:t>
            </a:r>
          </a:p>
          <a:p>
            <a:pPr lvl="2">
              <a:buFont typeface="Wingdings" charset="2"/>
              <a:buChar char="u"/>
            </a:pPr>
            <a:r>
              <a:rPr lang="en-US" dirty="0" smtClean="0">
                <a:solidFill>
                  <a:srgbClr val="708F24"/>
                </a:solidFill>
              </a:rPr>
              <a:t>More rain in the summer</a:t>
            </a:r>
          </a:p>
          <a:p>
            <a:pPr lvl="2">
              <a:buFont typeface="Wingdings" charset="2"/>
              <a:buChar char="u"/>
            </a:pPr>
            <a:r>
              <a:rPr lang="en-US" dirty="0" smtClean="0">
                <a:solidFill>
                  <a:srgbClr val="708F24"/>
                </a:solidFill>
              </a:rPr>
              <a:t>Rainfall patterns more likely to align with streams and watersheds</a:t>
            </a:r>
          </a:p>
          <a:p>
            <a:pPr lvl="2">
              <a:buFont typeface="Wingdings" charset="2"/>
              <a:buChar char="u"/>
            </a:pPr>
            <a:r>
              <a:rPr lang="en-US" dirty="0" smtClean="0">
                <a:solidFill>
                  <a:srgbClr val="708F24"/>
                </a:solidFill>
              </a:rPr>
              <a:t>Streams amplify changes in precipitation by a factor of 2-4</a:t>
            </a:r>
            <a:endParaRPr lang="en-US" dirty="0">
              <a:solidFill>
                <a:srgbClr val="708F24"/>
              </a:solidFill>
            </a:endParaRPr>
          </a:p>
        </p:txBody>
      </p:sp>
      <p:sp>
        <p:nvSpPr>
          <p:cNvPr id="4" name="TextBox 3"/>
          <p:cNvSpPr txBox="1"/>
          <p:nvPr/>
        </p:nvSpPr>
        <p:spPr>
          <a:xfrm>
            <a:off x="1540934" y="6488668"/>
            <a:ext cx="5409391" cy="369332"/>
          </a:xfrm>
          <a:prstGeom prst="rect">
            <a:avLst/>
          </a:prstGeom>
          <a:noFill/>
        </p:spPr>
        <p:txBody>
          <a:bodyPr wrap="none" rtlCol="0">
            <a:spAutoFit/>
          </a:bodyPr>
          <a:lstStyle/>
          <a:p>
            <a:r>
              <a:rPr lang="en-US" b="1" dirty="0" smtClean="0">
                <a:solidFill>
                  <a:srgbClr val="FF0000"/>
                </a:solidFill>
              </a:rPr>
              <a:t>AND:  more subsurface drainage tile has been installed</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9664"/>
            <a:ext cx="8534400" cy="1143000"/>
          </a:xfrm>
        </p:spPr>
        <p:txBody>
          <a:bodyPr>
            <a:normAutofit fontScale="90000"/>
          </a:bodyPr>
          <a:lstStyle/>
          <a:p>
            <a:pPr>
              <a:defRPr/>
            </a:pPr>
            <a:r>
              <a:rPr lang="en-US" sz="3600" dirty="0" smtClean="0"/>
              <a:t>Iowa Agricultural </a:t>
            </a:r>
            <a:r>
              <a:rPr lang="en-US" sz="3600" dirty="0" smtClean="0"/>
              <a:t>Producers are Managing the Unavoidable:</a:t>
            </a:r>
            <a:endParaRPr lang="en-US" sz="36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67AC"/>
                </a:solidFill>
              </a:rPr>
              <a:t>Longer growing season:  </a:t>
            </a:r>
            <a:r>
              <a:rPr lang="en-US" sz="2000" dirty="0" smtClean="0">
                <a:solidFill>
                  <a:srgbClr val="708F24"/>
                </a:solidFill>
              </a:rPr>
              <a:t>plant earlier, plant longer season hybrids, harvest later</a:t>
            </a:r>
          </a:p>
          <a:p>
            <a:pPr>
              <a:buFont typeface="Wingdings" pitchFamily="-112" charset="2"/>
              <a:buChar char=""/>
              <a:defRPr/>
            </a:pPr>
            <a:r>
              <a:rPr lang="en-US" sz="2000" dirty="0" smtClean="0">
                <a:solidFill>
                  <a:srgbClr val="0067AC"/>
                </a:solidFill>
              </a:rPr>
              <a:t>Wetter springs</a:t>
            </a:r>
            <a:r>
              <a:rPr lang="en-US" sz="2000" dirty="0" smtClean="0">
                <a:solidFill>
                  <a:srgbClr val="708F24"/>
                </a:solidFill>
              </a:rPr>
              <a:t>:  larger machinery enables planting in smaller weather windows</a:t>
            </a:r>
          </a:p>
          <a:p>
            <a:pPr>
              <a:buFont typeface="Wingdings" pitchFamily="-112" charset="2"/>
              <a:buChar char=""/>
              <a:defRPr/>
            </a:pPr>
            <a:r>
              <a:rPr lang="en-US" sz="2000" dirty="0" smtClean="0">
                <a:solidFill>
                  <a:srgbClr val="0067AC"/>
                </a:solidFill>
              </a:rPr>
              <a:t>More summer precipitation</a:t>
            </a:r>
            <a:r>
              <a:rPr lang="en-US" sz="2000" dirty="0" smtClean="0">
                <a:solidFill>
                  <a:srgbClr val="708F24"/>
                </a:solidFill>
              </a:rPr>
              <a:t>:  higher planting densities for higher yields</a:t>
            </a:r>
          </a:p>
          <a:p>
            <a:pPr>
              <a:buFont typeface="Wingdings" pitchFamily="-112" charset="2"/>
              <a:buChar char=""/>
              <a:defRPr/>
            </a:pPr>
            <a:r>
              <a:rPr lang="en-US" sz="2000" dirty="0" smtClean="0">
                <a:solidFill>
                  <a:srgbClr val="0067AC"/>
                </a:solidFill>
              </a:rPr>
              <a:t>Wetter springs and summers:  </a:t>
            </a:r>
            <a:r>
              <a:rPr lang="en-US" sz="2000" dirty="0" smtClean="0">
                <a:solidFill>
                  <a:srgbClr val="708F24"/>
                </a:solidFill>
              </a:rPr>
              <a:t>more subsurface drainage tile is being installed, closer spacing, sloped surfaces</a:t>
            </a:r>
          </a:p>
          <a:p>
            <a:pPr>
              <a:buFont typeface="Wingdings" pitchFamily="-112" charset="2"/>
              <a:buChar char=""/>
              <a:defRPr/>
            </a:pPr>
            <a:r>
              <a:rPr lang="en-US" sz="2000" dirty="0" smtClean="0">
                <a:solidFill>
                  <a:srgbClr val="0067AC"/>
                </a:solidFill>
              </a:rPr>
              <a:t>Fewer extreme heat events:  </a:t>
            </a:r>
            <a:r>
              <a:rPr lang="en-US" sz="2000" dirty="0" smtClean="0">
                <a:solidFill>
                  <a:srgbClr val="708F24"/>
                </a:solidFill>
              </a:rPr>
              <a:t>higher planting densities, fewer pollination failures</a:t>
            </a:r>
          </a:p>
          <a:p>
            <a:pPr>
              <a:buFont typeface="Wingdings" pitchFamily="-112" charset="2"/>
              <a:buChar char=""/>
              <a:defRPr/>
            </a:pPr>
            <a:r>
              <a:rPr lang="en-US" sz="2000" dirty="0" smtClean="0">
                <a:solidFill>
                  <a:srgbClr val="0067AC"/>
                </a:solidFill>
              </a:rPr>
              <a:t>Higher humidity:</a:t>
            </a:r>
            <a:r>
              <a:rPr lang="en-US" sz="2000" dirty="0" smtClean="0">
                <a:solidFill>
                  <a:srgbClr val="C2251F"/>
                </a:solidFill>
              </a:rPr>
              <a:t>  </a:t>
            </a:r>
            <a:r>
              <a:rPr lang="en-US" sz="2000" dirty="0" smtClean="0">
                <a:solidFill>
                  <a:srgbClr val="708F24"/>
                </a:solidFill>
              </a:rPr>
              <a:t>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067AC"/>
                </a:solidFill>
              </a:rPr>
              <a:t>Drier autumns:</a:t>
            </a:r>
            <a:r>
              <a:rPr lang="en-US" sz="2000" dirty="0" smtClean="0">
                <a:solidFill>
                  <a:srgbClr val="020F62"/>
                </a:solidFill>
              </a:rPr>
              <a:t>  </a:t>
            </a:r>
            <a:r>
              <a:rPr lang="en-US" sz="2000" dirty="0" smtClean="0">
                <a:solidFill>
                  <a:srgbClr val="708F24"/>
                </a:solidFill>
              </a:rPr>
              <a:t>delay harvest to take advantage of natural dry-down conditions</a:t>
            </a:r>
            <a:r>
              <a:rPr lang="en-US" sz="2400" dirty="0" smtClean="0">
                <a:solidFill>
                  <a:srgbClr val="708F24"/>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85058" y="2424716"/>
            <a:ext cx="7561478" cy="2800767"/>
          </a:xfrm>
          <a:prstGeom prst="rect">
            <a:avLst/>
          </a:prstGeom>
          <a:noFill/>
        </p:spPr>
        <p:txBody>
          <a:bodyPr wrap="square" rtlCol="0">
            <a:spAutoFit/>
          </a:bodyPr>
          <a:lstStyle/>
          <a:p>
            <a:pPr algn="ctr"/>
            <a:r>
              <a:rPr lang="en-US" sz="4400" b="1" dirty="0" smtClean="0">
                <a:solidFill>
                  <a:srgbClr val="0067AC"/>
                </a:solidFill>
              </a:rPr>
              <a:t>Avoiding the Unmanageable :</a:t>
            </a:r>
          </a:p>
          <a:p>
            <a:pPr algn="ctr"/>
            <a:endParaRPr lang="en-US" sz="4400" b="1" dirty="0" smtClean="0">
              <a:solidFill>
                <a:srgbClr val="0067AC"/>
              </a:solidFill>
            </a:endParaRPr>
          </a:p>
          <a:p>
            <a:pPr algn="ctr"/>
            <a:r>
              <a:rPr lang="en-US" sz="4400" b="1" dirty="0" smtClean="0">
                <a:solidFill>
                  <a:srgbClr val="0067AC"/>
                </a:solidFill>
              </a:rPr>
              <a:t>Mitigating Impacts of Global Climate Change</a:t>
            </a:r>
            <a:endParaRPr lang="en-US" sz="4400" b="1" dirty="0">
              <a:solidFill>
                <a:srgbClr val="0067AC"/>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4.gif"/>
          <p:cNvPicPr>
            <a:picLocks noGrp="1" noChangeAspect="1"/>
          </p:cNvPicPr>
          <p:nvPr>
            <p:ph idx="1"/>
          </p:nvPr>
        </p:nvPicPr>
        <p:blipFill>
          <a:blip r:embed="rId2"/>
          <a:srcRect l="-20833" r="-20833"/>
          <a:stretch>
            <a:fillRect/>
          </a:stretch>
        </p:blipFill>
        <p:spPr>
          <a:xfrm>
            <a:off x="-1905000" y="0"/>
            <a:ext cx="12954000" cy="6858000"/>
          </a:xfrm>
        </p:spPr>
      </p:pic>
      <p:sp>
        <p:nvSpPr>
          <p:cNvPr id="105476"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5477"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5.gif"/>
          <p:cNvPicPr>
            <a:picLocks noGrp="1" noChangeAspect="1"/>
          </p:cNvPicPr>
          <p:nvPr>
            <p:ph idx="1"/>
          </p:nvPr>
        </p:nvPicPr>
        <p:blipFill>
          <a:blip r:embed="rId2"/>
          <a:srcRect l="-20833" r="-20833"/>
          <a:stretch>
            <a:fillRect/>
          </a:stretch>
        </p:blipFill>
        <p:spPr>
          <a:xfrm>
            <a:off x="-1905000" y="0"/>
            <a:ext cx="12954000" cy="6858000"/>
          </a:xfrm>
        </p:spPr>
      </p:pic>
      <p:sp>
        <p:nvSpPr>
          <p:cNvPr id="106500"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6501"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AR4-SREStempProj"/>
          <p:cNvPicPr>
            <a:picLocks noChangeAspect="1" noChangeArrowheads="1"/>
          </p:cNvPicPr>
          <p:nvPr/>
        </p:nvPicPr>
        <p:blipFill>
          <a:blip r:embed="rId3"/>
          <a:srcRect/>
          <a:stretch>
            <a:fillRect/>
          </a:stretch>
        </p:blipFill>
        <p:spPr bwMode="auto">
          <a:xfrm>
            <a:off x="0" y="0"/>
            <a:ext cx="9144000" cy="6553200"/>
          </a:xfrm>
          <a:prstGeom prst="rect">
            <a:avLst/>
          </a:prstGeom>
          <a:noFill/>
          <a:ln w="9525">
            <a:noFill/>
            <a:miter lim="800000"/>
            <a:headEnd/>
            <a:tailEnd/>
          </a:ln>
        </p:spPr>
      </p:pic>
      <p:sp>
        <p:nvSpPr>
          <p:cNvPr id="113667" name="Text Box 3"/>
          <p:cNvSpPr txBox="1">
            <a:spLocks noChangeArrowheads="1"/>
          </p:cNvSpPr>
          <p:nvPr/>
        </p:nvSpPr>
        <p:spPr bwMode="auto">
          <a:xfrm>
            <a:off x="0" y="6521450"/>
            <a:ext cx="9144000" cy="336550"/>
          </a:xfrm>
          <a:prstGeom prst="rect">
            <a:avLst/>
          </a:prstGeom>
          <a:solidFill>
            <a:schemeClr val="bg1"/>
          </a:solidFill>
          <a:ln w="12700">
            <a:noFill/>
            <a:miter lim="800000"/>
            <a:headEnd/>
            <a:tailEnd/>
          </a:ln>
        </p:spPr>
        <p:txBody>
          <a:bodyPr>
            <a:prstTxWarp prst="textNoShape">
              <a:avLst/>
            </a:prstTxWarp>
            <a:spAutoFit/>
          </a:bodyPr>
          <a:lstStyle/>
          <a:p>
            <a:pPr>
              <a:spcBef>
                <a:spcPct val="50000"/>
              </a:spcBef>
            </a:pPr>
            <a:r>
              <a:rPr lang="en-US" sz="1600">
                <a:solidFill>
                  <a:srgbClr val="AA0000"/>
                </a:solidFill>
              </a:rPr>
              <a:t>IPCC Fourth Assessment Report Summary for Policy Makers</a:t>
            </a:r>
          </a:p>
        </p:txBody>
      </p:sp>
      <p:cxnSp>
        <p:nvCxnSpPr>
          <p:cNvPr id="113668" name="Straight Connector 11"/>
          <p:cNvCxnSpPr>
            <a:cxnSpLocks noChangeShapeType="1"/>
          </p:cNvCxnSpPr>
          <p:nvPr/>
        </p:nvCxnSpPr>
        <p:spPr bwMode="auto">
          <a:xfrm>
            <a:off x="1371600" y="3886200"/>
            <a:ext cx="4953000" cy="1588"/>
          </a:xfrm>
          <a:prstGeom prst="line">
            <a:avLst/>
          </a:prstGeom>
          <a:noFill/>
          <a:ln w="57150">
            <a:solidFill>
              <a:srgbClr val="708F24"/>
            </a:solidFill>
            <a:round/>
            <a:headEnd/>
            <a:tailEnd/>
          </a:ln>
        </p:spPr>
      </p:cxnSp>
      <p:sp>
        <p:nvSpPr>
          <p:cNvPr id="113669" name="Rectangle 12"/>
          <p:cNvSpPr>
            <a:spLocks noChangeArrowheads="1"/>
          </p:cNvSpPr>
          <p:nvPr/>
        </p:nvSpPr>
        <p:spPr bwMode="auto">
          <a:xfrm>
            <a:off x="4724400" y="4648200"/>
            <a:ext cx="914400" cy="914400"/>
          </a:xfrm>
          <a:prstGeom prst="rect">
            <a:avLst/>
          </a:prstGeom>
          <a:solidFill>
            <a:schemeClr val="bg1"/>
          </a:solidFill>
          <a:ln w="9525">
            <a:noFill/>
            <a:round/>
            <a:headEnd/>
            <a:tailEnd/>
          </a:ln>
        </p:spPr>
        <p:txBody>
          <a:bodyPr>
            <a:prstTxWarp prst="textNoShape">
              <a:avLst/>
            </a:prstTxWarp>
          </a:bodyPr>
          <a:lstStyle/>
          <a:p>
            <a:pPr eaLnBrk="0" hangingPunct="0"/>
            <a:endParaRPr lang="en-US"/>
          </a:p>
        </p:txBody>
      </p:sp>
      <p:sp>
        <p:nvSpPr>
          <p:cNvPr id="113670" name="TextBox 13"/>
          <p:cNvSpPr txBox="1">
            <a:spLocks noChangeArrowheads="1"/>
          </p:cNvSpPr>
          <p:nvPr/>
        </p:nvSpPr>
        <p:spPr bwMode="auto">
          <a:xfrm>
            <a:off x="1600200" y="2590800"/>
            <a:ext cx="3659976" cy="584776"/>
          </a:xfrm>
          <a:prstGeom prst="rect">
            <a:avLst/>
          </a:prstGeom>
          <a:noFill/>
          <a:ln w="9525">
            <a:noFill/>
            <a:miter lim="800000"/>
            <a:headEnd/>
            <a:tailEnd/>
          </a:ln>
        </p:spPr>
        <p:txBody>
          <a:bodyPr wrap="none">
            <a:prstTxWarp prst="textNoShape">
              <a:avLst/>
            </a:prstTxWarp>
            <a:spAutoFit/>
          </a:bodyPr>
          <a:lstStyle/>
          <a:p>
            <a:r>
              <a:rPr lang="en-US" sz="1600" b="1" dirty="0">
                <a:solidFill>
                  <a:srgbClr val="708F24"/>
                </a:solidFill>
              </a:rPr>
              <a:t>Limit to avoid “dangerous anthropogenic </a:t>
            </a:r>
          </a:p>
          <a:p>
            <a:r>
              <a:rPr lang="en-US" sz="1600" b="1" dirty="0">
                <a:solidFill>
                  <a:srgbClr val="708F24"/>
                </a:solidFill>
              </a:rPr>
              <a:t>Interference” with the climate system</a:t>
            </a:r>
          </a:p>
        </p:txBody>
      </p:sp>
      <p:cxnSp>
        <p:nvCxnSpPr>
          <p:cNvPr id="113671" name="Straight Arrow Connector 15"/>
          <p:cNvCxnSpPr>
            <a:cxnSpLocks noChangeShapeType="1"/>
          </p:cNvCxnSpPr>
          <p:nvPr/>
        </p:nvCxnSpPr>
        <p:spPr bwMode="auto">
          <a:xfrm rot="16200000" flipH="1">
            <a:off x="2057400" y="3429000"/>
            <a:ext cx="609600" cy="304800"/>
          </a:xfrm>
          <a:prstGeom prst="straightConnector1">
            <a:avLst/>
          </a:prstGeom>
          <a:noFill/>
          <a:ln w="38100">
            <a:solidFill>
              <a:srgbClr val="708F24"/>
            </a:solidFill>
            <a:round/>
            <a:headEnd/>
            <a:tailEnd type="arrow" w="med" len="med"/>
          </a:ln>
        </p:spPr>
      </p:cxnSp>
      <p:sp>
        <p:nvSpPr>
          <p:cNvPr id="113672" name="Text Box 5"/>
          <p:cNvSpPr txBox="1">
            <a:spLocks noChangeArrowheads="1"/>
          </p:cNvSpPr>
          <p:nvPr/>
        </p:nvSpPr>
        <p:spPr bwMode="auto">
          <a:xfrm>
            <a:off x="2819400" y="533400"/>
            <a:ext cx="2438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B21524"/>
                </a:solidFill>
              </a:rPr>
              <a:t>Energy intensive</a:t>
            </a:r>
          </a:p>
        </p:txBody>
      </p:sp>
      <p:sp>
        <p:nvSpPr>
          <p:cNvPr id="113673" name="Text Box 4"/>
          <p:cNvSpPr txBox="1">
            <a:spLocks noChangeArrowheads="1"/>
          </p:cNvSpPr>
          <p:nvPr/>
        </p:nvSpPr>
        <p:spPr bwMode="auto">
          <a:xfrm>
            <a:off x="2819400" y="838200"/>
            <a:ext cx="32766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8000"/>
                </a:solidFill>
              </a:rPr>
              <a:t>Balanced fuel sources</a:t>
            </a:r>
          </a:p>
        </p:txBody>
      </p:sp>
      <p:sp>
        <p:nvSpPr>
          <p:cNvPr id="113674" name="Text Box 6"/>
          <p:cNvSpPr txBox="1">
            <a:spLocks noChangeArrowheads="1"/>
          </p:cNvSpPr>
          <p:nvPr/>
        </p:nvSpPr>
        <p:spPr bwMode="auto">
          <a:xfrm>
            <a:off x="2819400" y="1066800"/>
            <a:ext cx="3200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0090"/>
                </a:solidFill>
              </a:rPr>
              <a:t>More environmentally friendly</a:t>
            </a:r>
          </a:p>
        </p:txBody>
      </p:sp>
      <p:cxnSp>
        <p:nvCxnSpPr>
          <p:cNvPr id="113675" name="Straight Arrow Connector 14"/>
          <p:cNvCxnSpPr>
            <a:cxnSpLocks noChangeShapeType="1"/>
          </p:cNvCxnSpPr>
          <p:nvPr/>
        </p:nvCxnSpPr>
        <p:spPr bwMode="auto">
          <a:xfrm rot="5400000">
            <a:off x="877888" y="4533900"/>
            <a:ext cx="1293812" cy="1588"/>
          </a:xfrm>
          <a:prstGeom prst="straightConnector1">
            <a:avLst/>
          </a:prstGeom>
          <a:noFill/>
          <a:ln w="57150">
            <a:solidFill>
              <a:srgbClr val="B21524"/>
            </a:solidFill>
            <a:round/>
            <a:headEnd type="arrow" w="med" len="med"/>
            <a:tailEnd type="arrow" w="med" len="med"/>
          </a:ln>
        </p:spPr>
      </p:cxnSp>
      <p:sp>
        <p:nvSpPr>
          <p:cNvPr id="113676" name="TextBox 21"/>
          <p:cNvSpPr txBox="1">
            <a:spLocks noChangeArrowheads="1"/>
          </p:cNvSpPr>
          <p:nvPr/>
        </p:nvSpPr>
        <p:spPr bwMode="auto">
          <a:xfrm>
            <a:off x="1600200" y="4267200"/>
            <a:ext cx="1422400" cy="461963"/>
          </a:xfrm>
          <a:prstGeom prst="rect">
            <a:avLst/>
          </a:prstGeom>
          <a:noFill/>
          <a:ln w="9525">
            <a:noFill/>
            <a:miter lim="800000"/>
            <a:headEnd/>
            <a:tailEnd/>
          </a:ln>
        </p:spPr>
        <p:txBody>
          <a:bodyPr wrap="none">
            <a:prstTxWarp prst="textNoShape">
              <a:avLst/>
            </a:prstTxWarp>
            <a:spAutoFit/>
          </a:bodyPr>
          <a:lstStyle/>
          <a:p>
            <a:r>
              <a:rPr lang="en-US" b="1">
                <a:solidFill>
                  <a:srgbClr val="B21524"/>
                </a:solidFill>
              </a:rPr>
              <a:t>2</a:t>
            </a:r>
            <a:r>
              <a:rPr lang="en-US" b="1" baseline="30000">
                <a:solidFill>
                  <a:srgbClr val="B21524"/>
                </a:solidFill>
              </a:rPr>
              <a:t>o</a:t>
            </a:r>
            <a:r>
              <a:rPr lang="en-US" b="1">
                <a:solidFill>
                  <a:srgbClr val="B21524"/>
                </a:solidFill>
              </a:rPr>
              <a:t>C limit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26988" y="22860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26988" y="22860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09575" name="Rectangle 6"/>
          <p:cNvSpPr>
            <a:spLocks noChangeArrowheads="1"/>
          </p:cNvSpPr>
          <p:nvPr/>
        </p:nvSpPr>
        <p:spPr bwMode="auto">
          <a:xfrm>
            <a:off x="3886200" y="2559050"/>
            <a:ext cx="2667000" cy="1447800"/>
          </a:xfrm>
          <a:prstGeom prst="rect">
            <a:avLst/>
          </a:prstGeom>
          <a:solidFill>
            <a:srgbClr val="FFFFFF"/>
          </a:solidFill>
          <a:ln w="28575">
            <a:solidFill>
              <a:srgbClr val="FF0000"/>
            </a:solidFill>
            <a:round/>
            <a:headEnd/>
            <a:tailEnd/>
          </a:ln>
        </p:spPr>
        <p:txBody>
          <a:bodyPr>
            <a:prstTxWarp prst="textNoShape">
              <a:avLst/>
            </a:prstTxWarp>
          </a:bodyPr>
          <a:lstStyle/>
          <a:p>
            <a:pPr eaLnBrk="0" hangingPunct="0"/>
            <a:endParaRPr lang="en-US"/>
          </a:p>
        </p:txBody>
      </p:sp>
      <p:sp>
        <p:nvSpPr>
          <p:cNvPr id="109576" name="TextBox 7"/>
          <p:cNvSpPr txBox="1">
            <a:spLocks noChangeArrowheads="1"/>
          </p:cNvSpPr>
          <p:nvPr/>
        </p:nvSpPr>
        <p:spPr bwMode="auto">
          <a:xfrm>
            <a:off x="3886200" y="2559050"/>
            <a:ext cx="2667000" cy="1077218"/>
          </a:xfrm>
          <a:prstGeom prst="rect">
            <a:avLst/>
          </a:prstGeom>
          <a:noFill/>
          <a:ln w="9525">
            <a:noFill/>
            <a:miter lim="800000"/>
            <a:headEnd/>
            <a:tailEnd/>
          </a:ln>
        </p:spPr>
        <p:txBody>
          <a:bodyPr>
            <a:prstTxWarp prst="textNoShape">
              <a:avLst/>
            </a:prstTxWarp>
            <a:spAutoFit/>
          </a:bodyPr>
          <a:lstStyle/>
          <a:p>
            <a:r>
              <a:rPr lang="en-US" sz="1600" b="1" dirty="0">
                <a:solidFill>
                  <a:srgbClr val="708F24"/>
                </a:solidFill>
              </a:rPr>
              <a:t>Achieving this emission reduction scenario will provide a </a:t>
            </a:r>
            <a:r>
              <a:rPr lang="en-US" sz="1600" b="1" dirty="0">
                <a:solidFill>
                  <a:srgbClr val="FF0000"/>
                </a:solidFill>
              </a:rPr>
              <a:t>50%</a:t>
            </a:r>
            <a:r>
              <a:rPr lang="en-US" sz="1600" b="1" dirty="0">
                <a:solidFill>
                  <a:srgbClr val="708F24"/>
                </a:solidFill>
              </a:rPr>
              <a:t> chance </a:t>
            </a:r>
            <a:r>
              <a:rPr lang="en-US" sz="1600" b="1" dirty="0" smtClean="0">
                <a:solidFill>
                  <a:srgbClr val="708F24"/>
                </a:solidFill>
              </a:rPr>
              <a:t>of </a:t>
            </a:r>
            <a:r>
              <a:rPr lang="en-US" sz="1600" b="1" dirty="0">
                <a:solidFill>
                  <a:srgbClr val="708F24"/>
                </a:solidFill>
              </a:rPr>
              <a:t>not exceeding the 2</a:t>
            </a:r>
            <a:r>
              <a:rPr lang="en-US" sz="1600" b="1" baseline="30000" dirty="0">
                <a:solidFill>
                  <a:srgbClr val="708F24"/>
                </a:solidFill>
              </a:rPr>
              <a:t>o</a:t>
            </a:r>
            <a:r>
              <a:rPr lang="en-US" sz="1600" b="1" dirty="0">
                <a:solidFill>
                  <a:srgbClr val="708F24"/>
                </a:solidFill>
              </a:rPr>
              <a:t>C guardrail</a:t>
            </a:r>
          </a:p>
        </p:txBody>
      </p:sp>
      <p:cxnSp>
        <p:nvCxnSpPr>
          <p:cNvPr id="109577" name="Straight Arrow Connector 9"/>
          <p:cNvCxnSpPr>
            <a:cxnSpLocks noChangeShapeType="1"/>
          </p:cNvCxnSpPr>
          <p:nvPr/>
        </p:nvCxnSpPr>
        <p:spPr bwMode="auto">
          <a:xfrm rot="5400000">
            <a:off x="5334000" y="4464050"/>
            <a:ext cx="1219200" cy="304800"/>
          </a:xfrm>
          <a:prstGeom prst="straightConnector1">
            <a:avLst/>
          </a:prstGeom>
          <a:noFill/>
          <a:ln w="28575">
            <a:solidFill>
              <a:srgbClr val="FF0000"/>
            </a:solidFill>
            <a:round/>
            <a:headEnd/>
            <a:tailEnd type="arrow" w="med" len="med"/>
          </a:ln>
        </p:spPr>
      </p:cxn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1289050" y="5378450"/>
            <a:ext cx="412750" cy="284163"/>
          </a:xfrm>
          <a:prstGeom prst="rect">
            <a:avLst/>
          </a:prstGeom>
          <a:solidFill>
            <a:schemeClr val="tx1"/>
          </a:solidFill>
          <a:ln w="57150">
            <a:noFill/>
            <a:miter lim="800000"/>
            <a:headEnd/>
            <a:tailEnd/>
          </a:ln>
        </p:spPr>
        <p:txBody>
          <a:bodyPr wrap="none" anchor="ctr">
            <a:prstTxWarp prst="textNoShape">
              <a:avLst/>
            </a:prstTxWarp>
          </a:bodyPr>
          <a:lstStyle/>
          <a:p>
            <a:endParaRPr lang="en-US"/>
          </a:p>
        </p:txBody>
      </p:sp>
      <p:pic>
        <p:nvPicPr>
          <p:cNvPr id="115715"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0" y="2020888"/>
            <a:ext cx="9144000" cy="4208462"/>
          </a:xfrm>
          <a:prstGeom prst="rect">
            <a:avLst/>
          </a:prstGeom>
          <a:solidFill>
            <a:srgbClr val="FFFFFF"/>
          </a:solidFill>
          <a:ln w="57150">
            <a:solidFill>
              <a:srgbClr val="FFFF00"/>
            </a:solidFill>
            <a:miter lim="800000"/>
            <a:headEnd/>
            <a:tailEnd/>
          </a:ln>
        </p:spPr>
      </p:pic>
      <p:sp>
        <p:nvSpPr>
          <p:cNvPr id="2905093" name="Text Box 5"/>
          <p:cNvSpPr txBox="1">
            <a:spLocks noChangeArrowheads="1"/>
          </p:cNvSpPr>
          <p:nvPr/>
        </p:nvSpPr>
        <p:spPr bwMode="auto">
          <a:xfrm>
            <a:off x="650875" y="6229350"/>
            <a:ext cx="7645400" cy="3048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maximum temperature change over the 21</a:t>
            </a:r>
            <a:r>
              <a:rPr lang="en-US" sz="1400" baseline="300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st</a:t>
            </a: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century assuming 3</a:t>
            </a:r>
            <a:r>
              <a:rPr lang="en-US" sz="1400" baseline="30000" dirty="0">
                <a:solidFill>
                  <a:srgbClr val="212189"/>
                </a:solidFill>
                <a:latin typeface="Arial" pitchFamily="-112" charset="0"/>
                <a:ea typeface="ＭＳ Ｐゴシック" pitchFamily="-112" charset="-128"/>
                <a:cs typeface="ＭＳ Ｐゴシック" pitchFamily="-112" charset="-128"/>
              </a:rPr>
              <a:t>o</a:t>
            </a:r>
            <a:r>
              <a:rPr lang="en-US" sz="1400" dirty="0">
                <a:solidFill>
                  <a:srgbClr val="212189"/>
                </a:solidFill>
                <a:latin typeface="Arial" pitchFamily="-112" charset="0"/>
                <a:ea typeface="ＭＳ Ｐゴシック" pitchFamily="-112" charset="-128"/>
                <a:cs typeface="ＭＳ Ｐゴシック" pitchFamily="-112" charset="-128"/>
              </a:rPr>
              <a:t>C</a:t>
            </a: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climate sensitivity</a:t>
            </a:r>
          </a:p>
        </p:txBody>
      </p:sp>
      <p:sp>
        <p:nvSpPr>
          <p:cNvPr id="115717" name="Text Box 6"/>
          <p:cNvSpPr txBox="1">
            <a:spLocks noChangeArrowheads="1"/>
          </p:cNvSpPr>
          <p:nvPr/>
        </p:nvSpPr>
        <p:spPr bwMode="auto">
          <a:xfrm>
            <a:off x="7073900" y="2020888"/>
            <a:ext cx="979488"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2.0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18" name="Text Box 7"/>
          <p:cNvSpPr txBox="1">
            <a:spLocks noChangeArrowheads="1"/>
          </p:cNvSpPr>
          <p:nvPr/>
        </p:nvSpPr>
        <p:spPr bwMode="auto">
          <a:xfrm>
            <a:off x="4473575"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3.0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19" name="Text Box 8"/>
          <p:cNvSpPr txBox="1">
            <a:spLocks noChangeArrowheads="1"/>
          </p:cNvSpPr>
          <p:nvPr/>
        </p:nvSpPr>
        <p:spPr bwMode="auto">
          <a:xfrm>
            <a:off x="2778125"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4.0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20" name="Text Box 9"/>
          <p:cNvSpPr txBox="1">
            <a:spLocks noChangeArrowheads="1"/>
          </p:cNvSpPr>
          <p:nvPr/>
        </p:nvSpPr>
        <p:spPr bwMode="auto">
          <a:xfrm>
            <a:off x="1538288"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4.5</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2905099" name="Rectangle 11"/>
          <p:cNvSpPr>
            <a:spLocks noGrp="1" noChangeArrowheads="1"/>
          </p:cNvSpPr>
          <p:nvPr>
            <p:ph type="title"/>
          </p:nvPr>
        </p:nvSpPr>
        <p:spPr>
          <a:xfrm>
            <a:off x="0" y="1047750"/>
            <a:ext cx="9144000" cy="895350"/>
          </a:xfrm>
        </p:spPr>
        <p:txBody>
          <a:bodyPr/>
          <a:lstStyle/>
          <a:p>
            <a:pPr algn="ctr">
              <a:defRPr/>
            </a:pPr>
            <a:r>
              <a:rPr lang="en-US" dirty="0"/>
              <a:t>Share of Carbon-Free Energy</a:t>
            </a:r>
          </a:p>
        </p:txBody>
      </p:sp>
      <p:sp>
        <p:nvSpPr>
          <p:cNvPr id="115722" name="TextBox 9"/>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984"/>
            <a:ext cx="9144000" cy="1143000"/>
          </a:xfrm>
        </p:spPr>
        <p:txBody>
          <a:bodyPr/>
          <a:lstStyle/>
          <a:p>
            <a:pPr algn="ctr">
              <a:defRPr/>
            </a:pPr>
            <a:r>
              <a:rPr lang="en-US" dirty="0" smtClean="0">
                <a:solidFill>
                  <a:srgbClr val="000090"/>
                </a:solidFill>
              </a:rPr>
              <a:t> </a:t>
            </a:r>
            <a:r>
              <a:rPr lang="en-US" b="1" dirty="0" smtClean="0">
                <a:solidFill>
                  <a:srgbClr val="000090"/>
                </a:solidFill>
              </a:rPr>
              <a:t>“Big Fixes” for Climate</a:t>
            </a:r>
            <a:br>
              <a:rPr lang="en-US" b="1" dirty="0" smtClean="0">
                <a:solidFill>
                  <a:srgbClr val="000090"/>
                </a:solidFill>
              </a:rPr>
            </a:br>
            <a:r>
              <a:rPr lang="en-US" sz="2400" i="0" dirty="0" smtClean="0">
                <a:solidFill>
                  <a:srgbClr val="000090"/>
                </a:solidFill>
              </a:rPr>
              <a:t>UCAR Quarterly , Fall 2006</a:t>
            </a:r>
            <a:endParaRPr lang="en-US" sz="2400" i="0" dirty="0">
              <a:solidFill>
                <a:srgbClr val="000090"/>
              </a:solidFill>
            </a:endParaRPr>
          </a:p>
        </p:txBody>
      </p:sp>
      <p:sp>
        <p:nvSpPr>
          <p:cNvPr id="3" name="Content Placeholder 2"/>
          <p:cNvSpPr>
            <a:spLocks noGrp="1"/>
          </p:cNvSpPr>
          <p:nvPr>
            <p:ph idx="1"/>
          </p:nvPr>
        </p:nvSpPr>
        <p:spPr>
          <a:xfrm>
            <a:off x="634933" y="2743200"/>
            <a:ext cx="8356667" cy="4114800"/>
          </a:xfrm>
        </p:spPr>
        <p:txBody>
          <a:bodyPr>
            <a:normAutofit/>
          </a:bodyPr>
          <a:lstStyle/>
          <a:p>
            <a:pPr>
              <a:buFont typeface="Wingdings" pitchFamily="-112" charset="2"/>
              <a:buChar char=""/>
              <a:defRPr/>
            </a:pPr>
            <a:r>
              <a:rPr lang="en-US" sz="2400" dirty="0" smtClean="0">
                <a:solidFill>
                  <a:srgbClr val="708F24"/>
                </a:solidFill>
              </a:rPr>
              <a:t>Sprinkle iron dust in the polar oceans</a:t>
            </a:r>
          </a:p>
          <a:p>
            <a:pPr>
              <a:buFont typeface="Wingdings" pitchFamily="-112" charset="2"/>
              <a:buChar char=""/>
              <a:defRPr/>
            </a:pPr>
            <a:r>
              <a:rPr lang="en-US" sz="2400" dirty="0" smtClean="0">
                <a:solidFill>
                  <a:srgbClr val="708F24"/>
                </a:solidFill>
              </a:rPr>
              <a:t>Inject large amounts of sulfate aerosol into the stratosphere</a:t>
            </a:r>
          </a:p>
          <a:p>
            <a:pPr>
              <a:buFont typeface="Wingdings" pitchFamily="-112" charset="2"/>
              <a:buChar char=""/>
              <a:defRPr/>
            </a:pPr>
            <a:r>
              <a:rPr lang="en-US" sz="2400" dirty="0" smtClean="0">
                <a:solidFill>
                  <a:srgbClr val="708F24"/>
                </a:solidFill>
              </a:rPr>
              <a:t>Launch saltwater spray to modify marine stratus clouds</a:t>
            </a:r>
          </a:p>
          <a:p>
            <a:pPr>
              <a:buFont typeface="Wingdings" pitchFamily="-112" charset="2"/>
              <a:buChar char=""/>
              <a:defRPr/>
            </a:pPr>
            <a:r>
              <a:rPr lang="en-US" sz="2400" dirty="0" smtClean="0">
                <a:solidFill>
                  <a:srgbClr val="708F24"/>
                </a:solidFill>
              </a:rPr>
              <a:t>Position 16,000,000,000,000 transparent, sunlight-refracting shades that would be deployed at the inner </a:t>
            </a:r>
            <a:r>
              <a:rPr lang="en-US" sz="2400" dirty="0" err="1" smtClean="0">
                <a:solidFill>
                  <a:srgbClr val="708F24"/>
                </a:solidFill>
              </a:rPr>
              <a:t>Lagrangian</a:t>
            </a:r>
            <a:r>
              <a:rPr lang="en-US" sz="2400" dirty="0" smtClean="0">
                <a:solidFill>
                  <a:srgbClr val="708F24"/>
                </a:solidFill>
              </a:rPr>
              <a:t> point of gravitational balance, about 1.5 million km from Earth toward the Sun. 20 launchers would each need to loft 800,000 screens every five minutes for ten years.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3"/>
          <p:cNvPicPr>
            <a:picLocks noChangeAspect="1"/>
          </p:cNvPicPr>
          <p:nvPr/>
        </p:nvPicPr>
        <p:blipFill>
          <a:blip r:embed="rId2"/>
          <a:srcRect/>
          <a:stretch>
            <a:fillRect/>
          </a:stretch>
        </p:blipFill>
        <p:spPr bwMode="auto">
          <a:xfrm>
            <a:off x="0" y="0"/>
            <a:ext cx="9144000" cy="6400800"/>
          </a:xfrm>
          <a:prstGeom prst="rect">
            <a:avLst/>
          </a:prstGeom>
          <a:noFill/>
          <a:ln w="9525">
            <a:noFill/>
            <a:miter lim="800000"/>
            <a:headEnd/>
            <a:tailEnd/>
          </a:ln>
        </p:spPr>
      </p:pic>
      <p:sp>
        <p:nvSpPr>
          <p:cNvPr id="118787" name="TextBox 4"/>
          <p:cNvSpPr txBox="1">
            <a:spLocks noChangeArrowheads="1"/>
          </p:cNvSpPr>
          <p:nvPr/>
        </p:nvSpPr>
        <p:spPr bwMode="auto">
          <a:xfrm>
            <a:off x="5943600" y="6096000"/>
            <a:ext cx="3200400" cy="307975"/>
          </a:xfrm>
          <a:prstGeom prst="rect">
            <a:avLst/>
          </a:prstGeom>
          <a:noFill/>
          <a:ln w="9525">
            <a:noFill/>
            <a:miter lim="800000"/>
            <a:headEnd/>
            <a:tailEnd/>
          </a:ln>
        </p:spPr>
        <p:txBody>
          <a:bodyPr>
            <a:prstTxWarp prst="textNoShape">
              <a:avLst/>
            </a:prstTxWarp>
            <a:spAutoFit/>
          </a:bodyPr>
          <a:lstStyle/>
          <a:p>
            <a:r>
              <a:rPr lang="en-US" sz="1400" i="1">
                <a:solidFill>
                  <a:schemeClr val="bg1"/>
                </a:solidFill>
              </a:rPr>
              <a:t>Illustration courtesy John MacNeill</a:t>
            </a:r>
            <a:endParaRPr lang="en-US" sz="140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3"/>
          <p:cNvPicPr>
            <a:picLocks noChangeAspect="1"/>
          </p:cNvPicPr>
          <p:nvPr/>
        </p:nvPicPr>
        <p:blipFill>
          <a:blip r:embed="rId2"/>
          <a:srcRect/>
          <a:stretch>
            <a:fillRect/>
          </a:stretch>
        </p:blipFill>
        <p:spPr bwMode="auto">
          <a:xfrm>
            <a:off x="0" y="1174130"/>
            <a:ext cx="5541235" cy="5683870"/>
          </a:xfrm>
          <a:prstGeom prst="rect">
            <a:avLst/>
          </a:prstGeom>
          <a:noFill/>
          <a:ln w="9525">
            <a:noFill/>
            <a:miter lim="800000"/>
            <a:headEnd/>
            <a:tailEnd/>
          </a:ln>
        </p:spPr>
      </p:pic>
      <p:sp>
        <p:nvSpPr>
          <p:cNvPr id="119811" name="TextBox 4"/>
          <p:cNvSpPr txBox="1">
            <a:spLocks noChangeArrowheads="1"/>
          </p:cNvSpPr>
          <p:nvPr/>
        </p:nvSpPr>
        <p:spPr bwMode="auto">
          <a:xfrm>
            <a:off x="5849082" y="2405062"/>
            <a:ext cx="3142518" cy="4093428"/>
          </a:xfrm>
          <a:prstGeom prst="rect">
            <a:avLst/>
          </a:prstGeom>
          <a:noFill/>
          <a:ln w="9525">
            <a:noFill/>
            <a:miter lim="800000"/>
            <a:headEnd/>
            <a:tailEnd/>
          </a:ln>
        </p:spPr>
        <p:txBody>
          <a:bodyPr wrap="square">
            <a:prstTxWarp prst="textNoShape">
              <a:avLst/>
            </a:prstTxWarp>
            <a:spAutoFit/>
          </a:bodyPr>
          <a:lstStyle/>
          <a:p>
            <a:r>
              <a:rPr lang="en-US" sz="2000" i="1" dirty="0">
                <a:solidFill>
                  <a:srgbClr val="708F24"/>
                </a:solidFill>
              </a:rPr>
              <a:t>A few of the 16 trillion sunlight-refracting shades proposed for deployment. Each mirror would span less than a square meter. The use of refraction rather than reflection would diminish sunlight-induced pressure from that would otherwise shift the shades' orbit. (Image courtesy of Roger Angel, UA Steward Observatory.)</a:t>
            </a:r>
            <a:endParaRPr lang="en-US" sz="2000" dirty="0">
              <a:solidFill>
                <a:srgbClr val="708F24"/>
              </a:solidFill>
            </a:endParaRPr>
          </a:p>
        </p:txBody>
      </p:sp>
      <p:sp>
        <p:nvSpPr>
          <p:cNvPr id="119812" name="TextBox 5"/>
          <p:cNvSpPr txBox="1">
            <a:spLocks noChangeArrowheads="1"/>
          </p:cNvSpPr>
          <p:nvPr/>
        </p:nvSpPr>
        <p:spPr bwMode="auto">
          <a:xfrm>
            <a:off x="5562600" y="1174130"/>
            <a:ext cx="3581400" cy="523220"/>
          </a:xfrm>
          <a:prstGeom prst="rect">
            <a:avLst/>
          </a:prstGeom>
          <a:noFill/>
          <a:ln w="9525">
            <a:noFill/>
            <a:miter lim="800000"/>
            <a:headEnd/>
            <a:tailEnd/>
          </a:ln>
        </p:spPr>
        <p:txBody>
          <a:bodyPr wrap="square">
            <a:prstTxWarp prst="textNoShape">
              <a:avLst/>
            </a:prstTxWarp>
            <a:spAutoFit/>
          </a:bodyPr>
          <a:lstStyle/>
          <a:p>
            <a:pPr algn="ctr"/>
            <a:r>
              <a:rPr lang="en-US" sz="2800" b="1" dirty="0">
                <a:solidFill>
                  <a:srgbClr val="0067AC"/>
                </a:solidFill>
              </a:rPr>
              <a:t>Big Fixes for Climate </a:t>
            </a:r>
          </a:p>
        </p:txBody>
      </p:sp>
      <p:sp>
        <p:nvSpPr>
          <p:cNvPr id="119813" name="TextBox 6"/>
          <p:cNvSpPr txBox="1">
            <a:spLocks noChangeArrowheads="1"/>
          </p:cNvSpPr>
          <p:nvPr/>
        </p:nvSpPr>
        <p:spPr bwMode="auto">
          <a:xfrm>
            <a:off x="5562600" y="1758731"/>
            <a:ext cx="3429000" cy="646331"/>
          </a:xfrm>
          <a:prstGeom prst="rect">
            <a:avLst/>
          </a:prstGeom>
          <a:noFill/>
          <a:ln w="9525">
            <a:noFill/>
            <a:miter lim="800000"/>
            <a:headEnd/>
            <a:tailEnd/>
          </a:ln>
        </p:spPr>
        <p:txBody>
          <a:bodyPr wrap="square">
            <a:prstTxWarp prst="textNoShape">
              <a:avLst/>
            </a:prstTxWarp>
            <a:spAutoFit/>
          </a:bodyPr>
          <a:lstStyle/>
          <a:p>
            <a:pPr algn="ctr"/>
            <a:r>
              <a:rPr lang="en-US" b="1" dirty="0">
                <a:solidFill>
                  <a:srgbClr val="0067AC"/>
                </a:solidFill>
              </a:rPr>
              <a:t>UCAR Quarterly </a:t>
            </a:r>
          </a:p>
          <a:p>
            <a:pPr algn="ctr"/>
            <a:r>
              <a:rPr lang="en-US" b="1" dirty="0">
                <a:solidFill>
                  <a:srgbClr val="0067AC"/>
                </a:solidFill>
              </a:rPr>
              <a:t>Fall 2006</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0" y="1068028"/>
            <a:ext cx="9144000" cy="712019"/>
          </a:xfrm>
        </p:spPr>
        <p:txBody>
          <a:bodyPr/>
          <a:lstStyle/>
          <a:p>
            <a:pPr algn="ctr">
              <a:defRPr/>
            </a:pPr>
            <a:r>
              <a:rPr lang="en-US" b="1" dirty="0" smtClean="0"/>
              <a:t>Summary</a:t>
            </a:r>
            <a:endParaRPr lang="en-US" b="1" dirty="0"/>
          </a:p>
        </p:txBody>
      </p:sp>
      <p:sp>
        <p:nvSpPr>
          <p:cNvPr id="7" name="Content Placeholder 6"/>
          <p:cNvSpPr>
            <a:spLocks noGrp="1"/>
          </p:cNvSpPr>
          <p:nvPr>
            <p:ph idx="1"/>
          </p:nvPr>
        </p:nvSpPr>
        <p:spPr>
          <a:xfrm>
            <a:off x="461770" y="1780047"/>
            <a:ext cx="8377430" cy="5077953"/>
          </a:xfrm>
        </p:spPr>
        <p:txBody>
          <a:bodyPr>
            <a:normAutofit/>
          </a:bodyPr>
          <a:lstStyle/>
          <a:p>
            <a:pPr>
              <a:buFont typeface="Wingdings" pitchFamily="-112" charset="2"/>
              <a:buChar char=""/>
              <a:defRPr/>
            </a:pPr>
            <a:r>
              <a:rPr lang="en-US" sz="2000" dirty="0" smtClean="0">
                <a:solidFill>
                  <a:srgbClr val="708F24"/>
                </a:solidFill>
              </a:rPr>
              <a:t>Global temperature trends of the 20C cannot be explained on the basis of natural variation alone</a:t>
            </a:r>
          </a:p>
          <a:p>
            <a:pPr>
              <a:buFont typeface="Wingdings" pitchFamily="-112" charset="2"/>
              <a:buChar char=""/>
              <a:defRPr/>
            </a:pPr>
            <a:r>
              <a:rPr lang="en-US" sz="2000" dirty="0" smtClean="0">
                <a:solidFill>
                  <a:srgbClr val="708F24"/>
                </a:solidFill>
              </a:rPr>
              <a:t>Only when the influences of greenhouse gases and sulfate aerosols are included can the trends be explained</a:t>
            </a:r>
          </a:p>
          <a:p>
            <a:pPr>
              <a:buFont typeface="Wingdings" pitchFamily="-112" charset="2"/>
              <a:buChar char=""/>
              <a:defRPr/>
            </a:pPr>
            <a:r>
              <a:rPr lang="en-US" sz="2000" dirty="0" smtClean="0">
                <a:solidFill>
                  <a:srgbClr val="708F24"/>
                </a:solidFill>
              </a:rPr>
              <a:t>Models that explain these trends, when projected into the future, indicate a 1.5-6.5</a:t>
            </a:r>
            <a:r>
              <a:rPr lang="en-US" sz="2000" baseline="30000" dirty="0" smtClean="0">
                <a:solidFill>
                  <a:srgbClr val="708F24"/>
                </a:solidFill>
              </a:rPr>
              <a:t>o</a:t>
            </a:r>
            <a:r>
              <a:rPr lang="en-US" sz="2000" dirty="0" smtClean="0">
                <a:solidFill>
                  <a:srgbClr val="708F24"/>
                </a:solidFill>
              </a:rPr>
              <a:t>C warming over the </a:t>
            </a:r>
            <a:r>
              <a:rPr lang="en-US" sz="2000" dirty="0" smtClean="0">
                <a:solidFill>
                  <a:srgbClr val="708F24"/>
                </a:solidFill>
              </a:rPr>
              <a:t>21C</a:t>
            </a:r>
          </a:p>
          <a:p>
            <a:pPr>
              <a:buFont typeface="Wingdings" pitchFamily="-112" charset="2"/>
              <a:buChar char=""/>
              <a:defRPr/>
            </a:pPr>
            <a:r>
              <a:rPr lang="en-US" sz="2000" b="1" dirty="0" smtClean="0">
                <a:solidFill>
                  <a:srgbClr val="708F24"/>
                </a:solidFill>
              </a:rPr>
              <a:t>Societies are now engaged in managing the unavoidable</a:t>
            </a:r>
            <a:endParaRPr lang="en-US" sz="2000" b="1" dirty="0" smtClean="0">
              <a:solidFill>
                <a:srgbClr val="708F24"/>
              </a:solidFill>
            </a:endParaRPr>
          </a:p>
          <a:p>
            <a:pPr>
              <a:buFont typeface="Wingdings" pitchFamily="-112" charset="2"/>
              <a:buChar char=""/>
              <a:defRPr/>
            </a:pPr>
            <a:r>
              <a:rPr lang="en-US" sz="2000" dirty="0" smtClean="0">
                <a:solidFill>
                  <a:srgbClr val="708F24"/>
                </a:solidFill>
              </a:rPr>
              <a:t>Substantial adverse consequences to sea-level rise, food production, fresh-water supplies, severe weather events,</a:t>
            </a:r>
            <a:r>
              <a:rPr lang="en-US" sz="2000" dirty="0" smtClean="0">
                <a:solidFill>
                  <a:srgbClr val="708F24"/>
                </a:solidFill>
              </a:rPr>
              <a:t> environmental degradation and </a:t>
            </a:r>
            <a:r>
              <a:rPr lang="en-US" sz="2000" dirty="0" smtClean="0">
                <a:solidFill>
                  <a:srgbClr val="708F24"/>
                </a:solidFill>
              </a:rPr>
              <a:t>human health will occur for temperature increases above 2</a:t>
            </a:r>
            <a:r>
              <a:rPr lang="en-US" sz="2000" baseline="30000" dirty="0" smtClean="0">
                <a:solidFill>
                  <a:srgbClr val="708F24"/>
                </a:solidFill>
              </a:rPr>
              <a:t>o</a:t>
            </a:r>
            <a:r>
              <a:rPr lang="en-US" sz="2000" dirty="0" smtClean="0">
                <a:solidFill>
                  <a:srgbClr val="708F24"/>
                </a:solidFill>
              </a:rPr>
              <a:t>C</a:t>
            </a:r>
          </a:p>
          <a:p>
            <a:pPr>
              <a:buFont typeface="Wingdings" pitchFamily="-112" charset="2"/>
              <a:buChar char=""/>
              <a:defRPr/>
            </a:pPr>
            <a:r>
              <a:rPr lang="en-US" sz="2000" dirty="0" smtClean="0">
                <a:solidFill>
                  <a:srgbClr val="708F24"/>
                </a:solidFill>
              </a:rPr>
              <a:t>“Big Fixes” have big negative side </a:t>
            </a:r>
            <a:r>
              <a:rPr lang="en-US" sz="2000" dirty="0" smtClean="0">
                <a:solidFill>
                  <a:srgbClr val="708F24"/>
                </a:solidFill>
              </a:rPr>
              <a:t>effects</a:t>
            </a:r>
          </a:p>
          <a:p>
            <a:pPr>
              <a:buFont typeface="Wingdings" pitchFamily="-112" charset="2"/>
              <a:buChar char=""/>
              <a:defRPr/>
            </a:pPr>
            <a:r>
              <a:rPr lang="en-US" sz="2000" b="1" dirty="0" smtClean="0">
                <a:solidFill>
                  <a:srgbClr val="708F24"/>
                </a:solidFill>
              </a:rPr>
              <a:t>The major challenge to our global society is to figure out how to avoid the unmanageable</a:t>
            </a:r>
            <a:r>
              <a:rPr lang="en-US" sz="2000" b="1" dirty="0" smtClean="0">
                <a:solidFill>
                  <a:srgbClr val="708F24"/>
                </a:solidFill>
              </a:rPr>
              <a:t> </a:t>
            </a:r>
          </a:p>
          <a:p>
            <a:pPr>
              <a:buFont typeface="Wingdings" pitchFamily="-112" charset="2"/>
              <a:buChar char=""/>
              <a:defRPr/>
            </a:pPr>
            <a:endParaRPr lang="en-US"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9200" y="912345"/>
            <a:ext cx="7772400" cy="1143000"/>
          </a:xfrm>
        </p:spPr>
        <p:txBody>
          <a:bodyPr/>
          <a:lstStyle/>
          <a:p>
            <a:pPr>
              <a:defRPr/>
            </a:pPr>
            <a:r>
              <a:rPr lang="en-US" dirty="0">
                <a:latin typeface="Arial" pitchFamily="-112" charset="0"/>
              </a:rPr>
              <a:t>For More Information</a:t>
            </a:r>
            <a:endParaRPr lang="en-US" dirty="0"/>
          </a:p>
        </p:txBody>
      </p:sp>
      <p:sp>
        <p:nvSpPr>
          <p:cNvPr id="86019" name="Rectangle 3"/>
          <p:cNvSpPr>
            <a:spLocks noGrp="1" noChangeArrowheads="1"/>
          </p:cNvSpPr>
          <p:nvPr>
            <p:ph type="body" idx="1"/>
          </p:nvPr>
        </p:nvSpPr>
        <p:spPr>
          <a:xfrm>
            <a:off x="2171700" y="2286000"/>
            <a:ext cx="5867400" cy="4114800"/>
          </a:xfrm>
        </p:spPr>
        <p:txBody>
          <a:bodyPr>
            <a:normAutofit fontScale="92500" lnSpcReduction="10000"/>
          </a:bodyPr>
          <a:lstStyle/>
          <a:p>
            <a:pPr>
              <a:lnSpc>
                <a:spcPct val="90000"/>
              </a:lnSpc>
              <a:buFont typeface="Wingdings" pitchFamily="-112" charset="2"/>
              <a:buChar char=""/>
              <a:defRPr/>
            </a:pPr>
            <a:r>
              <a:rPr lang="en-US" sz="2000" dirty="0" smtClean="0">
                <a:solidFill>
                  <a:srgbClr val="708F24"/>
                </a:solidFill>
                <a:latin typeface="Arial" pitchFamily="-112" charset="0"/>
              </a:rPr>
              <a:t>Contact </a:t>
            </a:r>
            <a:r>
              <a:rPr lang="en-US" sz="2000" dirty="0">
                <a:solidFill>
                  <a:srgbClr val="708F24"/>
                </a:solidFill>
                <a:latin typeface="Arial" pitchFamily="-112" charset="0"/>
              </a:rPr>
              <a:t>me directly: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latin typeface="Arial" pitchFamily="-112" charset="0"/>
                <a:hlinkClick r:id="rId3"/>
              </a:rPr>
              <a:t>gstakle@iastate.</a:t>
            </a:r>
            <a:r>
              <a:rPr lang="en-US" sz="2000" dirty="0" smtClean="0">
                <a:solidFill>
                  <a:srgbClr val="708F24"/>
                </a:solidFill>
                <a:latin typeface="Arial" pitchFamily="-112" charset="0"/>
                <a:hlinkClick r:id="rId3"/>
              </a:rPr>
              <a:t>edu</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Current research on regional climate and climate change is being conducted at Iowa State </a:t>
            </a:r>
            <a:r>
              <a:rPr lang="en-US" sz="2000" dirty="0" smtClean="0">
                <a:solidFill>
                  <a:srgbClr val="708F24"/>
                </a:solidFill>
                <a:latin typeface="Arial" pitchFamily="-112" charset="0"/>
              </a:rPr>
              <a:t>University </a:t>
            </a:r>
            <a:r>
              <a:rPr lang="en-US" sz="2000" dirty="0">
                <a:solidFill>
                  <a:srgbClr val="708F24"/>
                </a:solidFill>
                <a:latin typeface="Arial" pitchFamily="-112" charset="0"/>
              </a:rPr>
              <a:t>under the Regional Climate Modeling Laboratory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4"/>
              </a:rPr>
              <a:t>http://rcmlab.agron.iastate.edu</a:t>
            </a:r>
            <a:r>
              <a:rPr lang="en-US" sz="2000" dirty="0" smtClean="0">
                <a:solidFill>
                  <a:srgbClr val="708F24"/>
                </a:solidFill>
                <a:hlinkClick r:id="rId4"/>
              </a:rPr>
              <a:t>/</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North American Regional Climate Change Assessment Program</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5"/>
              </a:rPr>
              <a:t>http://www.narccap.ucar.edu</a:t>
            </a:r>
            <a:r>
              <a:rPr lang="en-US" sz="2000" dirty="0" smtClean="0">
                <a:solidFill>
                  <a:srgbClr val="708F24"/>
                </a:solidFill>
                <a:hlinkClick r:id="rId5"/>
              </a:rPr>
              <a:t>/</a:t>
            </a:r>
            <a:endParaRPr lang="en-US" sz="2000" dirty="0" smtClean="0">
              <a:solidFill>
                <a:srgbClr val="708F24"/>
              </a:solidFill>
            </a:endParaRPr>
          </a:p>
          <a:p>
            <a:pPr>
              <a:lnSpc>
                <a:spcPct val="90000"/>
              </a:lnSpc>
              <a:buFont typeface="Wingdings" pitchFamily="-112" charset="2"/>
              <a:buChar char=""/>
              <a:defRPr/>
            </a:pPr>
            <a:r>
              <a:rPr lang="en-US" sz="2000" dirty="0" smtClean="0">
                <a:solidFill>
                  <a:srgbClr val="708F24"/>
                </a:solidFill>
                <a:latin typeface="Arial" pitchFamily="-112" charset="0"/>
              </a:rPr>
              <a:t>For current activities on the ISU campus, regionally and nationally relating to climate change see the Climate Science Initiative website:</a:t>
            </a:r>
          </a:p>
          <a:p>
            <a:pPr>
              <a:lnSpc>
                <a:spcPct val="90000"/>
              </a:lnSpc>
              <a:buFont typeface="Monotype Sorts" pitchFamily="-112" charset="2"/>
              <a:buNone/>
              <a:defRPr/>
            </a:pPr>
            <a:r>
              <a:rPr lang="en-US" sz="2000" dirty="0" smtClean="0">
                <a:solidFill>
                  <a:srgbClr val="708F24"/>
                </a:solidFill>
                <a:latin typeface="Arial" pitchFamily="-112" charset="0"/>
              </a:rPr>
              <a:t>			</a:t>
            </a:r>
            <a:r>
              <a:rPr lang="en-US" sz="2000" dirty="0" smtClean="0">
                <a:solidFill>
                  <a:srgbClr val="708F24"/>
                </a:solidFill>
                <a:latin typeface="Arial" pitchFamily="-112" charset="0"/>
                <a:hlinkClick r:id="rId6"/>
              </a:rPr>
              <a:t>http://climate.engineering.iastate.edu/</a:t>
            </a:r>
            <a:endParaRPr lang="en-US" sz="2000" dirty="0" smtClean="0">
              <a:solidFill>
                <a:srgbClr val="708F24"/>
              </a:solidFill>
              <a:latin typeface="Arial" pitchFamily="-112" charset="0"/>
            </a:endParaRPr>
          </a:p>
          <a:p>
            <a:pPr>
              <a:lnSpc>
                <a:spcPct val="90000"/>
              </a:lnSpc>
              <a:buFont typeface="Monotype Sorts" pitchFamily="-112" charset="2"/>
              <a:buNone/>
              <a:defRPr/>
            </a:pPr>
            <a:endParaRPr lang="en-US" sz="1600" dirty="0" smtClean="0">
              <a:latin typeface="Arial" pitchFamily="-112" charset="0"/>
            </a:endParaRPr>
          </a:p>
          <a:p>
            <a:pPr>
              <a:lnSpc>
                <a:spcPct val="90000"/>
              </a:lnSpc>
              <a:buFont typeface="Monotype Sorts" pitchFamily="-112" charset="2"/>
              <a:buNone/>
              <a:defRPr/>
            </a:pPr>
            <a:endParaRPr lang="en-US" sz="1600" dirty="0">
              <a:latin typeface="Arial" pitchFamily="-112" charset="0"/>
            </a:endParaRPr>
          </a:p>
        </p:txBody>
      </p:sp>
      <p:sp>
        <p:nvSpPr>
          <p:cNvPr id="97284" name="Text Box 4"/>
          <p:cNvSpPr txBox="1">
            <a:spLocks noChangeArrowheads="1"/>
          </p:cNvSpPr>
          <p:nvPr/>
        </p:nvSpPr>
        <p:spPr bwMode="auto">
          <a:xfrm>
            <a:off x="0" y="6400800"/>
            <a:ext cx="5105400" cy="369332"/>
          </a:xfrm>
          <a:prstGeom prst="rect">
            <a:avLst/>
          </a:prstGeom>
          <a:noFill/>
          <a:ln w="12700">
            <a:noFill/>
            <a:miter lim="800000"/>
            <a:headEnd/>
            <a:tailEnd/>
          </a:ln>
        </p:spPr>
        <p:txBody>
          <a:bodyPr>
            <a:prstTxWarp prst="textNoShape">
              <a:avLst/>
            </a:prstTxWarp>
            <a:spAutoFit/>
          </a:bodyPr>
          <a:lstStyle/>
          <a:p>
            <a:pPr>
              <a:spcBef>
                <a:spcPct val="50000"/>
              </a:spcBef>
            </a:pPr>
            <a:r>
              <a:rPr lang="en-US" dirty="0">
                <a:solidFill>
                  <a:srgbClr val="708F24"/>
                </a:solidFill>
              </a:rPr>
              <a:t>Or just Google </a:t>
            </a:r>
            <a:r>
              <a:rPr lang="en-US" sz="1800" dirty="0">
                <a:solidFill>
                  <a:srgbClr val="708F24"/>
                </a:solidFill>
                <a:latin typeface="Engravers MT" pitchFamily="29" charset="0"/>
              </a:rPr>
              <a:t>Eugene Takle</a:t>
            </a:r>
            <a:endParaRPr lang="en-US" dirty="0">
              <a:solidFill>
                <a:srgbClr val="708F24"/>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0395"/>
            <a:ext cx="8229600" cy="1143001"/>
          </a:xfrm>
        </p:spPr>
        <p:txBody>
          <a:bodyPr>
            <a:normAutofit fontScale="90000"/>
          </a:bodyPr>
          <a:lstStyle/>
          <a:p>
            <a:pPr>
              <a:defRPr/>
            </a:pPr>
            <a:r>
              <a:rPr lang="en-US" sz="3600" b="1" dirty="0" smtClean="0">
                <a:ea typeface="ＭＳ Ｐゴシック" pitchFamily="-107" charset="-128"/>
                <a:cs typeface="ＭＳ Ｐゴシック" pitchFamily="-107" charset="-128"/>
              </a:rPr>
              <a:t>Temperature </a:t>
            </a:r>
            <a:r>
              <a:rPr lang="en-US" dirty="0" smtClean="0">
                <a:ea typeface="ＭＳ Ｐゴシック" pitchFamily="-107" charset="-128"/>
                <a:cs typeface="ＭＳ Ｐゴシック" pitchFamily="-107" charset="-128"/>
              </a:rPr>
              <a:t>C</a:t>
            </a:r>
            <a:r>
              <a:rPr lang="en-US" sz="3600" b="1" dirty="0" smtClean="0">
                <a:ea typeface="ＭＳ Ｐゴシック" pitchFamily="-107" charset="-128"/>
                <a:cs typeface="ＭＳ Ｐゴシック" pitchFamily="-107" charset="-128"/>
              </a:rPr>
              <a:t>hanges are Not </a:t>
            </a:r>
            <a:r>
              <a:rPr lang="en-US" sz="3600" b="1" dirty="0">
                <a:ea typeface="ＭＳ Ｐゴシック" pitchFamily="-107" charset="-128"/>
                <a:cs typeface="ＭＳ Ｐゴシック" pitchFamily="-107" charset="-128"/>
              </a:rPr>
              <a:t/>
            </a:r>
            <a:br>
              <a:rPr lang="en-US" sz="3600" b="1" dirty="0">
                <a:ea typeface="ＭＳ Ｐゴシック" pitchFamily="-107" charset="-128"/>
                <a:cs typeface="ＭＳ Ｐゴシック" pitchFamily="-107" charset="-128"/>
              </a:rPr>
            </a:br>
            <a:r>
              <a:rPr lang="en-US" sz="3600" b="1" dirty="0">
                <a:ea typeface="ＭＳ Ｐゴシック" pitchFamily="-107" charset="-128"/>
                <a:cs typeface="ＭＳ Ｐゴシック" pitchFamily="-107" charset="-128"/>
              </a:rPr>
              <a:t>Uniform Around the Globe</a:t>
            </a:r>
          </a:p>
        </p:txBody>
      </p:sp>
      <p:pic>
        <p:nvPicPr>
          <p:cNvPr id="16387" name="Picture 2" descr="ftp://ncdcftp.ncdc.noaa.gov/pub/upload/7days/tmean.1900.2009.ann.gif"/>
          <p:cNvPicPr>
            <a:picLocks noChangeAspect="1" noChangeArrowheads="1"/>
          </p:cNvPicPr>
          <p:nvPr/>
        </p:nvPicPr>
        <p:blipFill>
          <a:blip r:embed="rId2"/>
          <a:srcRect t="7524" b="7524"/>
          <a:stretch>
            <a:fillRect/>
          </a:stretch>
        </p:blipFill>
        <p:spPr bwMode="auto">
          <a:xfrm>
            <a:off x="2169378" y="2213396"/>
            <a:ext cx="6974622" cy="4582493"/>
          </a:xfrm>
          <a:prstGeom prst="rect">
            <a:avLst/>
          </a:prstGeom>
          <a:ln>
            <a:noFill/>
          </a:ln>
          <a:effectLst>
            <a:outerShdw blurRad="292100" dist="139700" dir="2700000" algn="tl" rotWithShape="0">
              <a:srgbClr val="333333">
                <a:alpha val="65000"/>
              </a:srgbClr>
            </a:outerShdw>
          </a:effectLst>
        </p:spPr>
      </p:pic>
      <p:sp>
        <p:nvSpPr>
          <p:cNvPr id="27652" name="TextBox 3"/>
          <p:cNvSpPr txBox="1">
            <a:spLocks noChangeArrowheads="1"/>
          </p:cNvSpPr>
          <p:nvPr/>
        </p:nvSpPr>
        <p:spPr bwMode="auto">
          <a:xfrm>
            <a:off x="0" y="6488112"/>
            <a:ext cx="3200400" cy="307777"/>
          </a:xfrm>
          <a:prstGeom prst="rect">
            <a:avLst/>
          </a:prstGeom>
          <a:noFill/>
          <a:ln w="9525">
            <a:noFill/>
            <a:miter lim="800000"/>
            <a:headEnd/>
            <a:tailEnd/>
          </a:ln>
        </p:spPr>
        <p:txBody>
          <a:bodyPr>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latin typeface="Calibri" pitchFamily="-111" charset="0"/>
              </a:rPr>
              <a:t>Heat is trapped in the atmosphere.</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latin typeface="Calibri" pitchFamily="-111" charset="0"/>
              </a:rPr>
              <a:t>Keeps average temperatures at 12.8</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 instead of –29</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a:t>
            </a: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2471</Words>
  <Application>Microsoft Macintosh PowerPoint</Application>
  <PresentationFormat>On-screen Show (4:3)</PresentationFormat>
  <Paragraphs>336</Paragraphs>
  <Slides>64</Slides>
  <Notes>29</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Office Theme</vt:lpstr>
      <vt:lpstr>Bitmap Image</vt:lpstr>
      <vt:lpstr>Slide 1</vt:lpstr>
      <vt:lpstr>Addressing Global Climate Change: Avoiding the Unmanageable, Managing the Unavoidable </vt:lpstr>
      <vt:lpstr>Outline</vt:lpstr>
      <vt:lpstr> Climate change is one of the most important issues facing humanity </vt:lpstr>
      <vt:lpstr>Slide 5</vt:lpstr>
      <vt:lpstr>Slide 6</vt:lpstr>
      <vt:lpstr>Temperature Changes are Not  Uniform Around the Globe</vt:lpstr>
      <vt:lpstr>Conditions today are unusual in the context of the last 2,000 years …</vt:lpstr>
      <vt:lpstr>Why does the Earth warm? 1. Natural causes</vt:lpstr>
      <vt:lpstr>Why does the Earth warm? 2. Human causes</vt:lpstr>
      <vt:lpstr>Natural factors affect climate</vt:lpstr>
      <vt:lpstr>Slide 12</vt:lpstr>
      <vt:lpstr>Slide 13</vt:lpstr>
      <vt:lpstr>Slide 14</vt:lpstr>
      <vt:lpstr>Slide 15</vt:lpstr>
      <vt:lpstr>Slide 16</vt:lpstr>
      <vt:lpstr>Slide 17</vt:lpstr>
      <vt:lpstr>Slide 18</vt:lpstr>
      <vt:lpstr>Slide 19</vt:lpstr>
      <vt:lpstr>We have Moved Outside the Range of Historical Variation</vt:lpstr>
      <vt:lpstr>Slide 21</vt:lpstr>
      <vt:lpstr>Slide 22</vt:lpstr>
      <vt:lpstr>Slide 23</vt:lpstr>
      <vt:lpstr>Slide 24</vt:lpstr>
      <vt:lpstr>Slide 25</vt:lpstr>
      <vt:lpstr>Slide 26</vt:lpstr>
      <vt:lpstr>Slide 27</vt:lpstr>
      <vt:lpstr>Projected Change in Precipitation: 2081-2099 </vt:lpstr>
      <vt:lpstr>Extreme weather events become more common</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Why Small Changes in Rainfall Produce Much More Flooding</vt:lpstr>
      <vt:lpstr>Iowa Agricultural Producers are Managing the Unavoidable:</vt:lpstr>
      <vt:lpstr>Slide 53</vt:lpstr>
      <vt:lpstr>Slide 54</vt:lpstr>
      <vt:lpstr>Slide 55</vt:lpstr>
      <vt:lpstr>Slide 56</vt:lpstr>
      <vt:lpstr>Long-Term Stabilization Profiles</vt:lpstr>
      <vt:lpstr>Long-Term Stabilization Profiles</vt:lpstr>
      <vt:lpstr>Share of Carbon-Free Energy</vt:lpstr>
      <vt:lpstr> “Big Fixes” for Climate UCAR Quarterly , Fall 2006</vt:lpstr>
      <vt:lpstr>Slide 61</vt:lpstr>
      <vt:lpstr>Slide 62</vt:lpstr>
      <vt:lpstr>Summary</vt:lpstr>
      <vt:lpstr>For More Information</vt:lpstr>
    </vt:vector>
  </TitlesOfParts>
  <Company>Iowa State University - ECM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41</cp:revision>
  <dcterms:created xsi:type="dcterms:W3CDTF">2010-09-20T14:51:40Z</dcterms:created>
  <dcterms:modified xsi:type="dcterms:W3CDTF">2010-09-20T16:48:33Z</dcterms:modified>
</cp:coreProperties>
</file>