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embeddings/oleObject2.bin" ContentType="application/vnd.openxmlformats-officedocument.oleObject"/>
  <Override PartName="/ppt/charts/chart2.xml" ContentType="application/vnd.openxmlformats-officedocument.drawingml.char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drawings/drawing1.xml" ContentType="application/vnd.openxmlformats-officedocument.drawingml.chartshape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pdf" ContentType="application/pdf"/>
  <Override PartName="/ppt/notesSlides/notesSlide20.xml" ContentType="application/vnd.openxmlformats-officedocument.presentationml.notes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5"/>
  </p:notesMasterIdLst>
  <p:sldIdLst>
    <p:sldId id="383" r:id="rId2"/>
    <p:sldId id="256" r:id="rId3"/>
    <p:sldId id="384" r:id="rId4"/>
    <p:sldId id="276" r:id="rId5"/>
    <p:sldId id="278" r:id="rId6"/>
    <p:sldId id="279" r:id="rId7"/>
    <p:sldId id="280" r:id="rId8"/>
    <p:sldId id="283" r:id="rId9"/>
    <p:sldId id="284" r:id="rId10"/>
    <p:sldId id="285" r:id="rId11"/>
    <p:sldId id="330" r:id="rId12"/>
    <p:sldId id="331" r:id="rId13"/>
    <p:sldId id="332" r:id="rId14"/>
    <p:sldId id="334" r:id="rId15"/>
    <p:sldId id="290" r:id="rId16"/>
    <p:sldId id="291" r:id="rId17"/>
    <p:sldId id="359" r:id="rId18"/>
    <p:sldId id="360" r:id="rId19"/>
    <p:sldId id="361" r:id="rId20"/>
    <p:sldId id="385" r:id="rId21"/>
    <p:sldId id="363" r:id="rId22"/>
    <p:sldId id="364" r:id="rId23"/>
    <p:sldId id="295" r:id="rId24"/>
    <p:sldId id="400" r:id="rId25"/>
    <p:sldId id="398" r:id="rId26"/>
    <p:sldId id="399" r:id="rId27"/>
    <p:sldId id="405" r:id="rId28"/>
    <p:sldId id="350" r:id="rId29"/>
    <p:sldId id="406" r:id="rId30"/>
    <p:sldId id="407" r:id="rId31"/>
    <p:sldId id="381" r:id="rId32"/>
    <p:sldId id="382" r:id="rId33"/>
    <p:sldId id="395" r:id="rId34"/>
    <p:sldId id="358" r:id="rId35"/>
    <p:sldId id="389" r:id="rId36"/>
    <p:sldId id="326" r:id="rId37"/>
    <p:sldId id="408" r:id="rId38"/>
    <p:sldId id="325" r:id="rId39"/>
    <p:sldId id="313" r:id="rId40"/>
    <p:sldId id="327" r:id="rId41"/>
    <p:sldId id="315" r:id="rId42"/>
    <p:sldId id="390" r:id="rId43"/>
    <p:sldId id="316" r:id="rId44"/>
    <p:sldId id="317" r:id="rId45"/>
    <p:sldId id="318" r:id="rId46"/>
    <p:sldId id="328" r:id="rId47"/>
    <p:sldId id="320" r:id="rId48"/>
    <p:sldId id="391" r:id="rId49"/>
    <p:sldId id="392" r:id="rId50"/>
    <p:sldId id="393" r:id="rId51"/>
    <p:sldId id="335" r:id="rId52"/>
    <p:sldId id="351" r:id="rId53"/>
    <p:sldId id="401" r:id="rId54"/>
    <p:sldId id="404" r:id="rId55"/>
    <p:sldId id="402" r:id="rId56"/>
    <p:sldId id="403" r:id="rId57"/>
    <p:sldId id="368" r:id="rId58"/>
    <p:sldId id="369" r:id="rId59"/>
    <p:sldId id="380" r:id="rId60"/>
    <p:sldId id="394" r:id="rId61"/>
    <p:sldId id="379" r:id="rId62"/>
    <p:sldId id="397" r:id="rId63"/>
    <p:sldId id="37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4DE1"/>
    <a:srgbClr val="4457FF"/>
    <a:srgbClr val="0067AC"/>
    <a:srgbClr val="708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p:scale>
          <a:sx n="66" d="100"/>
          <a:sy n="66" d="100"/>
        </p:scale>
        <p:origin x="-1568" y="-232"/>
      </p:cViewPr>
      <p:guideLst>
        <p:guide orient="horz" pos="2160"/>
        <p:guide pos="2880"/>
      </p:guideLst>
    </p:cSldViewPr>
  </p:slideViewPr>
  <p:notesTextViewPr>
    <p:cViewPr>
      <p:scale>
        <a:sx n="75" d="100"/>
        <a:sy n="75" d="100"/>
      </p:scale>
      <p:origin x="0" y="0"/>
    </p:cViewPr>
  </p:notesTextViewPr>
  <p:sorterViewPr>
    <p:cViewPr>
      <p:scale>
        <a:sx n="66" d="100"/>
        <a:sy n="66" d="100"/>
      </p:scale>
      <p:origin x="0" y="2808"/>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tableStyles" Target="tableStyles.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theme" Target="theme/theme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printerSettings" Target="printerSettings/printerSettings1.bin"/><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notesMaster" Target="notesMasters/notesMaster1.xml"/><Relationship Id="rId67" Type="http://schemas.openxmlformats.org/officeDocument/2006/relationships/presProps" Target="presProp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viewProps" Target="viewProp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genetakle:Documents:Microsoft%20User%20Data:Saved%20Attachments:dsm-est-0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600" b="1" i="0" u="none" strike="noStrike" baseline="0">
                <a:solidFill>
                  <a:srgbClr val="000000"/>
                </a:solidFill>
                <a:latin typeface="Calibri"/>
                <a:ea typeface="Calibri"/>
                <a:cs typeface="Calibri"/>
              </a:defRPr>
            </a:pPr>
            <a:r>
              <a:rPr lang="en-US"/>
              <a:t>Des Moines Annual Precipitation (inches)</a:t>
            </a:r>
          </a:p>
        </c:rich>
      </c:tx>
      <c:layout>
        <c:manualLayout>
          <c:xMode val="edge"/>
          <c:yMode val="edge"/>
          <c:x val="0.130555555555556"/>
          <c:y val="0.0231481481481481"/>
        </c:manualLayout>
      </c:layout>
      <c:spPr>
        <a:noFill/>
        <a:ln w="25400">
          <a:noFill/>
        </a:ln>
      </c:spPr>
    </c:title>
    <c:plotArea>
      <c:layout>
        <c:manualLayout>
          <c:layoutTarget val="inner"/>
          <c:xMode val="edge"/>
          <c:yMode val="edge"/>
          <c:x val="0.0888888888888889"/>
          <c:y val="0.342592592592593"/>
          <c:w val="0.880555555555555"/>
          <c:h val="0.486111111111111"/>
        </c:manualLayout>
      </c:layout>
      <c:lineChart>
        <c:grouping val="standard"/>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trendline>
          <c:trendline>
            <c:spPr>
              <a:ln w="25400"/>
            </c:spPr>
            <c:trendlineType val="linear"/>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er>
        <c:marker val="1"/>
        <c:axId val="479692168"/>
        <c:axId val="511586568"/>
      </c:lineChart>
      <c:catAx>
        <c:axId val="479692168"/>
        <c:scaling>
          <c:orientation val="minMax"/>
        </c:scaling>
        <c:axPos val="b"/>
        <c:numFmt formatCode="General" sourceLinked="1"/>
        <c:maj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11586568"/>
        <c:crosses val="autoZero"/>
        <c:lblAlgn val="ctr"/>
        <c:lblOffset val="100"/>
        <c:tickLblSkip val="20"/>
        <c:tickMarkSkip val="10"/>
      </c:catAx>
      <c:valAx>
        <c:axId val="511586568"/>
        <c:scaling>
          <c:orientation val="minMax"/>
        </c:scaling>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479692168"/>
        <c:crosses val="autoZero"/>
        <c:crossBetween val="between"/>
      </c:valAx>
      <c:spPr>
        <a:solidFill>
          <a:srgbClr val="FFFFFF"/>
        </a:solidFill>
        <a:ln w="25400">
          <a:noFill/>
        </a:ln>
      </c:spPr>
    </c:plotArea>
    <c:plotVisOnly val="1"/>
    <c:dispBlanksAs val="gap"/>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600" b="1" i="0" u="none" strike="noStrike" baseline="0">
                <a:solidFill>
                  <a:srgbClr val="000000"/>
                </a:solidFill>
                <a:latin typeface="Calibri"/>
                <a:ea typeface="Calibri"/>
                <a:cs typeface="Calibri"/>
              </a:defRPr>
            </a:pPr>
            <a:r>
              <a:rPr lang="en-US" sz="4000" dirty="0"/>
              <a:t>Des Moines Annual Precipitation (inches)</a:t>
            </a:r>
          </a:p>
        </c:rich>
      </c:tx>
      <c:layout>
        <c:manualLayout>
          <c:xMode val="edge"/>
          <c:yMode val="edge"/>
          <c:x val="0.147222222222222"/>
          <c:y val="0.00102431886279701"/>
        </c:manualLayout>
      </c:layout>
      <c:spPr>
        <a:noFill/>
        <a:ln w="25400">
          <a:noFill/>
        </a:ln>
      </c:spPr>
    </c:title>
    <c:plotArea>
      <c:layout>
        <c:manualLayout>
          <c:layoutTarget val="inner"/>
          <c:xMode val="edge"/>
          <c:yMode val="edge"/>
          <c:x val="0.0875"/>
          <c:y val="0.349229844610132"/>
          <c:w val="0.880555555555555"/>
          <c:h val="0.486111111111111"/>
        </c:manualLayout>
      </c:layout>
      <c:lineChart>
        <c:grouping val="standard"/>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trendline>
          <c:trendline>
            <c:spPr>
              <a:ln w="25400"/>
            </c:spPr>
            <c:trendlineType val="linear"/>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er>
        <c:marker val="1"/>
        <c:axId val="69085384"/>
        <c:axId val="568400792"/>
      </c:lineChart>
      <c:catAx>
        <c:axId val="69085384"/>
        <c:scaling>
          <c:orientation val="minMax"/>
        </c:scaling>
        <c:axPos val="b"/>
        <c:numFmt formatCode="General" sourceLinked="1"/>
        <c:maj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68400792"/>
        <c:crosses val="autoZero"/>
        <c:lblAlgn val="ctr"/>
        <c:lblOffset val="100"/>
        <c:tickLblSkip val="20"/>
        <c:tickMarkSkip val="10"/>
      </c:catAx>
      <c:valAx>
        <c:axId val="568400792"/>
        <c:scaling>
          <c:orientation val="minMax"/>
        </c:scaling>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9085384"/>
        <c:crosses val="autoZero"/>
        <c:crossBetween val="between"/>
      </c:valAx>
      <c:spPr>
        <a:solidFill>
          <a:srgbClr val="FFFFFF"/>
        </a:solidFill>
        <a:ln w="25400">
          <a:noFill/>
        </a:ln>
      </c:spPr>
    </c:plotArea>
    <c:plotVisOnly val="1"/>
    <c:dispBlanksAs val="gap"/>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title>
    <c:plotArea>
      <c:layout/>
      <c:scatterChart>
        <c:scatterStyle val="lineMarker"/>
        <c:ser>
          <c:idx val="0"/>
          <c:order val="0"/>
          <c:trendline>
            <c:trendlineType val="linear"/>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er>
        <c:axId val="532902056"/>
        <c:axId val="511240120"/>
      </c:scatterChart>
      <c:valAx>
        <c:axId val="532902056"/>
        <c:scaling>
          <c:orientation val="minMax"/>
        </c:scaling>
        <c:axPos val="b"/>
        <c:numFmt formatCode="General" sourceLinked="1"/>
        <c:tickLblPos val="nextTo"/>
        <c:crossAx val="511240120"/>
        <c:crosses val="autoZero"/>
        <c:crossBetween val="midCat"/>
      </c:valAx>
      <c:valAx>
        <c:axId val="511240120"/>
        <c:scaling>
          <c:orientation val="minMax"/>
        </c:scaling>
        <c:axPos val="l"/>
        <c:majorGridlines/>
        <c:numFmt formatCode="General" sourceLinked="1"/>
        <c:tickLblPos val="nextTo"/>
        <c:crossAx val="532902056"/>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title>
    <c:plotArea>
      <c:layout/>
      <c:scatterChart>
        <c:scatterStyle val="lineMarker"/>
        <c:ser>
          <c:idx val="0"/>
          <c:order val="0"/>
          <c:trendline>
            <c:trendlineType val="linear"/>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er>
        <c:axId val="511107000"/>
        <c:axId val="494613592"/>
      </c:scatterChart>
      <c:valAx>
        <c:axId val="511107000"/>
        <c:scaling>
          <c:orientation val="minMax"/>
        </c:scaling>
        <c:axPos val="b"/>
        <c:numFmt formatCode="General" sourceLinked="1"/>
        <c:tickLblPos val="nextTo"/>
        <c:crossAx val="494613592"/>
        <c:crosses val="autoZero"/>
        <c:crossBetween val="midCat"/>
      </c:valAx>
      <c:valAx>
        <c:axId val="494613592"/>
        <c:scaling>
          <c:orientation val="minMax"/>
        </c:scaling>
        <c:axPos val="l"/>
        <c:majorGridlines/>
        <c:numFmt formatCode="General" sourceLinked="1"/>
        <c:tickLblPos val="nextTo"/>
        <c:crossAx val="511107000"/>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ict"/></Relationships>
</file>

<file path=ppt/drawings/_rels/vmlDrawing3.vml.rels><?xml version="1.0" encoding="UTF-8" standalone="yes"?>
<Relationships xmlns="http://schemas.openxmlformats.org/package/2006/relationships"><Relationship Id="rId4" Type="http://schemas.openxmlformats.org/officeDocument/2006/relationships/image" Target="../media/image36.pict"/><Relationship Id="rId1" Type="http://schemas.openxmlformats.org/officeDocument/2006/relationships/image" Target="../media/image33.pict"/><Relationship Id="rId2" Type="http://schemas.openxmlformats.org/officeDocument/2006/relationships/image" Target="../media/image34.pict"/><Relationship Id="rId3" Type="http://schemas.openxmlformats.org/officeDocument/2006/relationships/image" Target="../media/image35.pict"/></Relationships>
</file>

<file path=ppt/drawings/_rels/vmlDrawing4.vml.rels><?xml version="1.0" encoding="UTF-8" standalone="yes"?>
<Relationships xmlns="http://schemas.openxmlformats.org/package/2006/relationships"><Relationship Id="rId4" Type="http://schemas.openxmlformats.org/officeDocument/2006/relationships/image" Target="../media/image40.pict"/><Relationship Id="rId1" Type="http://schemas.openxmlformats.org/officeDocument/2006/relationships/image" Target="../media/image37.pict"/><Relationship Id="rId2" Type="http://schemas.openxmlformats.org/officeDocument/2006/relationships/image" Target="../media/image38.pict"/><Relationship Id="rId3" Type="http://schemas.openxmlformats.org/officeDocument/2006/relationships/image" Target="../media/image39.pict"/></Relationships>
</file>

<file path=ppt/drawings/drawing1.xml><?xml version="1.0" encoding="utf-8"?>
<c:userShapes xmlns:c="http://schemas.openxmlformats.org/drawingml/2006/chart">
  <cdr:relSizeAnchor xmlns:cdr="http://schemas.openxmlformats.org/drawingml/2006/chartDrawing">
    <cdr:from>
      <cdr:x>0.13333</cdr:x>
      <cdr:y>0.68732</cdr:y>
    </cdr:from>
    <cdr:to>
      <cdr:x>0.20556</cdr:x>
      <cdr:y>0.75811</cdr:y>
    </cdr:to>
    <cdr:sp macro="" textlink="">
      <cdr:nvSpPr>
        <cdr:cNvPr id="2" name="TextBox 1"/>
        <cdr:cNvSpPr txBox="1"/>
      </cdr:nvSpPr>
      <cdr:spPr>
        <a:xfrm xmlns:a="http://schemas.openxmlformats.org/drawingml/2006/main">
          <a:off x="1219200" y="3945466"/>
          <a:ext cx="660400" cy="406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solidFill>
                <a:srgbClr val="FF0000"/>
              </a:solidFill>
            </a:rPr>
            <a:t>31.9</a:t>
          </a:r>
          <a:endParaRPr lang="en-US" sz="2000" b="1" dirty="0">
            <a:solidFill>
              <a:srgbClr val="FF0000"/>
            </a:solidFill>
          </a:endParaRPr>
        </a:p>
      </cdr:txBody>
    </cdr:sp>
  </cdr:relSizeAnchor>
  <cdr:relSizeAnchor xmlns:cdr="http://schemas.openxmlformats.org/drawingml/2006/chartDrawing">
    <cdr:from>
      <cdr:x>0.87072</cdr:x>
      <cdr:y>0.69027</cdr:y>
    </cdr:from>
    <cdr:to>
      <cdr:x>0.93381</cdr:x>
      <cdr:y>0.76991</cdr:y>
    </cdr:to>
    <cdr:sp macro="" textlink="">
      <cdr:nvSpPr>
        <cdr:cNvPr id="3" name="TextBox 2"/>
        <cdr:cNvSpPr txBox="1"/>
      </cdr:nvSpPr>
      <cdr:spPr>
        <a:xfrm xmlns:a="http://schemas.openxmlformats.org/drawingml/2006/main">
          <a:off x="7961870" y="3962401"/>
          <a:ext cx="576892" cy="4571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33.8</a:t>
          </a:r>
          <a:endParaRPr lang="en-US" sz="2000" b="1" dirty="0">
            <a:solidFill>
              <a:srgbClr val="FF0000"/>
            </a:solidFill>
          </a:endParaRPr>
        </a:p>
      </cdr:txBody>
    </cdr:sp>
  </cdr:relSizeAnchor>
  <cdr:relSizeAnchor xmlns:cdr="http://schemas.openxmlformats.org/drawingml/2006/chartDrawing">
    <cdr:from>
      <cdr:x>0.4</cdr:x>
      <cdr:y>0.67552</cdr:y>
    </cdr:from>
    <cdr:to>
      <cdr:x>0.5</cdr:x>
      <cdr:y>0.83481</cdr:y>
    </cdr:to>
    <cdr:sp macro="" textlink="">
      <cdr:nvSpPr>
        <cdr:cNvPr id="4" name="TextBox 3"/>
        <cdr:cNvSpPr txBox="1"/>
      </cdr:nvSpPr>
      <cdr:spPr>
        <a:xfrm xmlns:a="http://schemas.openxmlformats.org/drawingml/2006/main">
          <a:off x="3657600" y="387773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FF0000"/>
              </a:solidFill>
            </a:rPr>
            <a:t>6% Increase</a:t>
          </a:r>
          <a:endParaRPr lang="en-US" sz="2800" b="1" dirty="0">
            <a:solidFill>
              <a:srgbClr val="FF0000"/>
            </a:solidFill>
          </a:endParaRPr>
        </a:p>
      </cdr:txBody>
    </cdr:sp>
  </cdr:relSizeAnchor>
  <cdr:relSizeAnchor xmlns:cdr="http://schemas.openxmlformats.org/drawingml/2006/chartDrawing">
    <cdr:from>
      <cdr:x>0.08194</cdr:x>
      <cdr:y>0.3833</cdr:y>
    </cdr:from>
    <cdr:to>
      <cdr:x>0.55972</cdr:x>
      <cdr:y>0.52046</cdr:y>
    </cdr:to>
    <cdr:sp macro="" textlink="">
      <cdr:nvSpPr>
        <cdr:cNvPr id="5" name="Oval 4"/>
        <cdr:cNvSpPr/>
      </cdr:nvSpPr>
      <cdr:spPr>
        <a:xfrm xmlns:a="http://schemas.openxmlformats.org/drawingml/2006/main">
          <a:off x="749259" y="2200275"/>
          <a:ext cx="4368821" cy="7874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0.5752</cdr:x>
      <cdr:y>0.36283</cdr:y>
    </cdr:from>
    <cdr:to>
      <cdr:x>0.99409</cdr:x>
      <cdr:y>0.53319</cdr:y>
    </cdr:to>
    <cdr:sp macro="" textlink="">
      <cdr:nvSpPr>
        <cdr:cNvPr id="6" name="Oval 5"/>
        <cdr:cNvSpPr/>
      </cdr:nvSpPr>
      <cdr:spPr>
        <a:xfrm xmlns:a="http://schemas.openxmlformats.org/drawingml/2006/main">
          <a:off x="5259616" y="2082801"/>
          <a:ext cx="3830381" cy="9779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0.30139</cdr:x>
      <cdr:y>0.3934</cdr:y>
    </cdr:from>
    <cdr:to>
      <cdr:x>0.40139</cdr:x>
      <cdr:y>0.55269</cdr:y>
    </cdr:to>
    <cdr:sp macro="" textlink="">
      <cdr:nvSpPr>
        <cdr:cNvPr id="7" name="TextBox 6"/>
        <cdr:cNvSpPr txBox="1"/>
      </cdr:nvSpPr>
      <cdr:spPr>
        <a:xfrm xmlns:a="http://schemas.openxmlformats.org/drawingml/2006/main">
          <a:off x="2755900" y="225825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7</a:t>
          </a:r>
          <a:endParaRPr lang="en-US" sz="2000" b="1" dirty="0">
            <a:solidFill>
              <a:srgbClr val="FF0000"/>
            </a:solidFill>
          </a:endParaRPr>
        </a:p>
      </cdr:txBody>
    </cdr:sp>
  </cdr:relSizeAnchor>
  <cdr:relSizeAnchor xmlns:cdr="http://schemas.openxmlformats.org/drawingml/2006/chartDrawing">
    <cdr:from>
      <cdr:x>0.75694</cdr:x>
      <cdr:y>0.3833</cdr:y>
    </cdr:from>
    <cdr:to>
      <cdr:x>0.85694</cdr:x>
      <cdr:y>0.54259</cdr:y>
    </cdr:to>
    <cdr:sp macro="" textlink="">
      <cdr:nvSpPr>
        <cdr:cNvPr id="8" name="TextBox 7"/>
        <cdr:cNvSpPr txBox="1"/>
      </cdr:nvSpPr>
      <cdr:spPr>
        <a:xfrm xmlns:a="http://schemas.openxmlformats.org/drawingml/2006/main">
          <a:off x="6921500" y="22002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10</a:t>
          </a:r>
          <a:endParaRPr lang="en-US"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1/25/11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16</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17</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19</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22</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34</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35</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40</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41</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42</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E17F75F-3689-9142-A311-43F0C38FD71E}" type="slidenum">
              <a:rPr lang="en-US">
                <a:latin typeface="Arial" pitchFamily="29" charset="0"/>
                <a:ea typeface="ＭＳ Ｐゴシック" pitchFamily="29" charset="-128"/>
                <a:cs typeface="ＭＳ Ｐゴシック" pitchFamily="29" charset="-128"/>
              </a:rPr>
              <a:pPr/>
              <a:t>43</a:t>
            </a:fld>
            <a:endParaRPr lang="en-US">
              <a:latin typeface="Arial" pitchFamily="29" charset="0"/>
              <a:ea typeface="ＭＳ Ｐゴシック" pitchFamily="29" charset="-128"/>
              <a:cs typeface="ＭＳ Ｐゴシック" pitchFamily="29" charset="-128"/>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4C3F15-FCEE-9D43-B460-CE4079EA2817}" type="slidenum">
              <a:rPr lang="en-US">
                <a:latin typeface="Arial" pitchFamily="29" charset="0"/>
                <a:ea typeface="ＭＳ Ｐゴシック" pitchFamily="29" charset="-128"/>
                <a:cs typeface="ＭＳ Ｐゴシック" pitchFamily="29" charset="-128"/>
              </a:rPr>
              <a:pPr/>
              <a:t>44</a:t>
            </a:fld>
            <a:endParaRPr lang="en-US">
              <a:latin typeface="Arial" pitchFamily="29" charset="0"/>
              <a:ea typeface="ＭＳ Ｐゴシック" pitchFamily="29" charset="-128"/>
              <a:cs typeface="ＭＳ Ｐゴシック" pitchFamily="29" charset="-128"/>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46</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47</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61</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62</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12048FF-0097-4543-8830-06C9749D9D04}" type="slidenum">
              <a:rPr lang="en-US">
                <a:latin typeface="Arial" pitchFamily="34" charset="0"/>
                <a:ea typeface="ＭＳ Ｐゴシック" pitchFamily="34" charset="-128"/>
                <a:cs typeface="ＭＳ Ｐゴシック" pitchFamily="34" charset="-128"/>
              </a:rPr>
              <a:pPr/>
              <a:t>63</a:t>
            </a:fld>
            <a:endParaRPr lang="en-US">
              <a:latin typeface="Arial" pitchFamily="34" charset="0"/>
              <a:ea typeface="ＭＳ Ｐゴシック" pitchFamily="34" charset="-128"/>
              <a:cs typeface="ＭＳ Ｐゴシック" pitchFamily="34"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a:latin typeface="Arial" pitchFamily="34" charset="0"/>
                <a:ea typeface="ＭＳ Ｐゴシック" pitchFamily="34" charset="-128"/>
                <a:cs typeface="ＭＳ Ｐゴシック" pitchFamily="34" charset="-128"/>
              </a:rPr>
              <a:t>Add temperature numbers here as well!!</a:t>
            </a:r>
          </a:p>
          <a:p>
            <a:endParaRPr lang="en-US">
              <a:latin typeface="Arial" pitchFamily="34" charset="0"/>
              <a:ea typeface="ＭＳ Ｐゴシック" pitchFamily="34" charset="-128"/>
              <a:cs typeface="ＭＳ Ｐゴシック" pitchFamily="34" charset="-128"/>
            </a:endParaRPr>
          </a:p>
          <a:p>
            <a:endParaRPr lang="en-US">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4</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5</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8</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9</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10</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pdf"/><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1/25/11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1/25/11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1/25/11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1/25/11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1/25/11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mc:AlternateContent xmlns:ma="http://schemas.microsoft.com/office/mac/drawingml/2008/main">
          <mc:Choice Requires="ma">
            <p:blipFill>
              <a:blip r:embed="rId2"/>
              <a:stretch>
                <a:fillRect/>
              </a:stretch>
            </p:blipFill>
          </mc:Choice>
          <mc:Fallback xmlns:ma="http://schemas.microsoft.com/office/mac/drawingml/2008/main" xmlns="" xmlns:a="http://schemas.openxmlformats.org/drawingml/2006/main" xmlns:r="http://schemas.openxmlformats.org/officeDocument/2006/relationships" xmlns:p="http://schemas.openxmlformats.org/presentationml/2006/main" xmlns:mc="http://schemas.openxmlformats.org/markup-compatibility/2006" xmlns:mv="urn:schemas-microsoft-com:mac:vml">
            <p:blipFill>
              <a:blip r:embed="rId3"/>
              <a:stretch>
                <a:fillRect/>
              </a:stretch>
            </p:blipFill>
          </mc:Fallback>
        </mc:AlternateContent>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1/25/11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4"/>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1/25/11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1/25/11</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3"/>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 id="2147483667" r:id="rId10"/>
    <p:sldLayoutId id="2147483668" r:id="rId11"/>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4" Type="http://schemas.openxmlformats.org/officeDocument/2006/relationships/image" Target="../media/image11.png"/><Relationship Id="rId5" Type="http://schemas.openxmlformats.org/officeDocument/2006/relationships/image" Target="../media/image12.png"/><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8.xml"/><Relationship Id="rId6"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6" Type="http://schemas.openxmlformats.org/officeDocument/2006/relationships/image" Target="../media/image26.png"/><Relationship Id="rId4" Type="http://schemas.openxmlformats.org/officeDocument/2006/relationships/image" Target="../media/image24.png"/><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3.jpeg"/><Relationship Id="rId5"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3" Type="http://schemas.openxmlformats.org/officeDocument/2006/relationships/oleObject" Target="???" TargetMode="Externa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oleObject" Target="???" TargetMode="Externa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oleObject" Target="???" TargetMode="Externa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4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4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4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4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3" Type="http://schemas.openxmlformats.org/officeDocument/2006/relationships/image" Target="../media/image5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5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5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3" Type="http://schemas.openxmlformats.org/officeDocument/2006/relationships/chart" Target="../charts/chart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6" Type="http://schemas.openxmlformats.org/officeDocument/2006/relationships/hyperlink" Target="http://climate.agron.iastate.edu/" TargetMode="External"/><Relationship Id="rId4" Type="http://schemas.openxmlformats.org/officeDocument/2006/relationships/hyperlink" Target="http://rcmlab.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gstakle@iastate.edu" TargetMode="External"/><Relationship Id="rId5" Type="http://schemas.openxmlformats.org/officeDocument/2006/relationships/hyperlink" Target="http://www.narccap.ucar.edu/"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5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57.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57.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8.pd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p:oleObj spid="_x0000_s56322" name="Bitmap Image" r:id="rId6" imgW="4439270" imgH="2657846" progId="">
              <p:embed/>
            </p:oleObj>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p:oleObj spid="_x0000_s56323" name="Bitmap Image" r:id="rId7" imgW="3048426" imgH="800212" progId="">
              <p:embed/>
            </p:oleObj>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ctrTitle"/>
          </p:nvPr>
        </p:nvSpPr>
        <p:spPr>
          <a:xfrm>
            <a:off x="0" y="1320800"/>
            <a:ext cx="9144000" cy="1470025"/>
          </a:xfrm>
        </p:spPr>
        <p:txBody>
          <a:bodyPr>
            <a:noAutofit/>
          </a:bodyPr>
          <a:lstStyle/>
          <a:p>
            <a:r>
              <a:rPr lang="en-US" sz="4000" dirty="0" smtClean="0">
                <a:solidFill>
                  <a:schemeClr val="bg1"/>
                </a:solidFill>
                <a:ea typeface="Consolas"/>
              </a:rPr>
              <a:t>Climate Change:  </a:t>
            </a:r>
            <a:br>
              <a:rPr lang="en-US" sz="4000" dirty="0" smtClean="0">
                <a:solidFill>
                  <a:schemeClr val="bg1"/>
                </a:solidFill>
                <a:ea typeface="Consolas"/>
              </a:rPr>
            </a:br>
            <a:r>
              <a:rPr lang="en-US" sz="4000" dirty="0" smtClean="0"/>
              <a:t>Implications for </a:t>
            </a:r>
            <a:r>
              <a:rPr lang="en-US" sz="4000" dirty="0" err="1" smtClean="0"/>
              <a:t>Turfgrass</a:t>
            </a:r>
            <a:r>
              <a:rPr lang="en-US" sz="4000" dirty="0" smtClean="0"/>
              <a:t> Managers</a:t>
            </a:r>
            <a:endParaRPr lang="en-US" sz="4000" dirty="0">
              <a:solidFill>
                <a:schemeClr val="bg1"/>
              </a:solidFill>
            </a:endParaRPr>
          </a:p>
        </p:txBody>
      </p:sp>
      <p:sp>
        <p:nvSpPr>
          <p:cNvPr id="15" name="Subtitle 14"/>
          <p:cNvSpPr>
            <a:spLocks noGrp="1"/>
          </p:cNvSpPr>
          <p:nvPr>
            <p:ph type="subTitle" idx="1"/>
          </p:nvPr>
        </p:nvSpPr>
        <p:spPr>
          <a:xfrm>
            <a:off x="1262519" y="3513762"/>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5" name="Text Box 4"/>
          <p:cNvSpPr txBox="1">
            <a:spLocks noChangeArrowheads="1"/>
          </p:cNvSpPr>
          <p:nvPr/>
        </p:nvSpPr>
        <p:spPr bwMode="auto">
          <a:xfrm>
            <a:off x="3797712" y="5486400"/>
            <a:ext cx="1723549" cy="1169551"/>
          </a:xfrm>
          <a:prstGeom prst="rect">
            <a:avLst/>
          </a:prstGeom>
          <a:noFill/>
          <a:ln w="12700">
            <a:noFill/>
            <a:miter lim="800000"/>
            <a:headEnd/>
            <a:tailEnd/>
          </a:ln>
        </p:spPr>
        <p:txBody>
          <a:bodyPr wrap="none">
            <a:prstTxWarp prst="textNoShape">
              <a:avLst/>
            </a:prstTxWarp>
            <a:spAutoFit/>
          </a:bodyPr>
          <a:lstStyle/>
          <a:p>
            <a:pPr algn="ctr"/>
            <a:endParaRPr lang="en-US" sz="1400" dirty="0" smtClean="0"/>
          </a:p>
          <a:p>
            <a:pPr algn="ctr"/>
            <a:r>
              <a:rPr lang="en-US" sz="1400" dirty="0" err="1" smtClean="0">
                <a:solidFill>
                  <a:schemeClr val="bg1"/>
                </a:solidFill>
              </a:rPr>
              <a:t>Turfgrass</a:t>
            </a:r>
            <a:r>
              <a:rPr lang="en-US" sz="1400" dirty="0" smtClean="0">
                <a:solidFill>
                  <a:schemeClr val="bg1"/>
                </a:solidFill>
              </a:rPr>
              <a:t> Managers </a:t>
            </a:r>
          </a:p>
          <a:p>
            <a:pPr algn="ctr"/>
            <a:r>
              <a:rPr lang="en-US" sz="1400" dirty="0" smtClean="0">
                <a:solidFill>
                  <a:schemeClr val="bg1"/>
                </a:solidFill>
              </a:rPr>
              <a:t>Lawn Care Workshop</a:t>
            </a:r>
          </a:p>
          <a:p>
            <a:pPr algn="ctr"/>
            <a:r>
              <a:rPr lang="en-US" sz="1400" dirty="0" smtClean="0">
                <a:solidFill>
                  <a:schemeClr val="bg1"/>
                </a:solidFill>
              </a:rPr>
              <a:t>Des Moines, IA</a:t>
            </a:r>
          </a:p>
          <a:p>
            <a:pPr algn="ctr"/>
            <a:r>
              <a:rPr lang="en-US" sz="1400" dirty="0" smtClean="0">
                <a:solidFill>
                  <a:schemeClr val="bg1"/>
                </a:solidFill>
              </a:rPr>
              <a:t>18 January 2011</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7606" y="4792662"/>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773239" y="4129882"/>
            <a:ext cx="1325563" cy="1"/>
          </a:xfrm>
          <a:prstGeom prst="straightConnector1">
            <a:avLst/>
          </a:prstGeom>
          <a:noFill/>
          <a:ln w="57150">
            <a:solidFill>
              <a:schemeClr val="bg1"/>
            </a:solidFill>
            <a:round/>
            <a:headEnd/>
            <a:tailEnd type="arrow" w="med" len="med"/>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0" y="1219200"/>
            <a:ext cx="6527790" cy="5638800"/>
          </a:xfrm>
          <a:prstGeom prst="rect">
            <a:avLst/>
          </a:prstGeom>
        </p:spPr>
      </p:pic>
      <p:sp>
        <p:nvSpPr>
          <p:cNvPr id="4" name="TextBox 3"/>
          <p:cNvSpPr txBox="1"/>
          <p:nvPr/>
        </p:nvSpPr>
        <p:spPr>
          <a:xfrm>
            <a:off x="6620933" y="3232954"/>
            <a:ext cx="2523067" cy="1938992"/>
          </a:xfrm>
          <a:prstGeom prst="rect">
            <a:avLst/>
          </a:prstGeom>
          <a:noFill/>
        </p:spPr>
        <p:txBody>
          <a:bodyPr wrap="square" rtlCol="0">
            <a:spAutoFit/>
          </a:bodyPr>
          <a:lstStyle/>
          <a:p>
            <a:r>
              <a:rPr lang="en-US" sz="2400" b="1" dirty="0" smtClean="0">
                <a:solidFill>
                  <a:srgbClr val="FF0000"/>
                </a:solidFill>
              </a:rPr>
              <a:t>2010 had the highest global total precipitation in the 111 year record</a:t>
            </a:r>
            <a:endParaRPr lang="en-US" sz="2400" b="1" dirty="0">
              <a:solidFill>
                <a:srgbClr val="FF0000"/>
              </a:solidFill>
            </a:endParaRPr>
          </a:p>
        </p:txBody>
      </p:sp>
      <p:cxnSp>
        <p:nvCxnSpPr>
          <p:cNvPr id="5" name="Straight Arrow Connector 4"/>
          <p:cNvCxnSpPr/>
          <p:nvPr/>
        </p:nvCxnSpPr>
        <p:spPr>
          <a:xfrm rot="10800000">
            <a:off x="5752880" y="2369354"/>
            <a:ext cx="1587710" cy="863601"/>
          </a:xfrm>
          <a:prstGeom prst="straightConnector1">
            <a:avLst/>
          </a:prstGeom>
          <a:ln w="571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pic>
        <p:nvPicPr>
          <p:cNvPr id="4" name="Picture 3" descr="graphic for publicity[1].jpg"/>
          <p:cNvPicPr/>
          <p:nvPr/>
        </p:nvPicPr>
        <p:blipFill>
          <a:blip r:embed="rId3"/>
          <a:stretch>
            <a:fillRect/>
          </a:stretch>
        </p:blipFill>
        <p:spPr>
          <a:xfrm>
            <a:off x="1102359" y="1155735"/>
            <a:ext cx="6703907" cy="5702265"/>
          </a:xfrm>
          <a:prstGeom prst="rect">
            <a:avLst/>
          </a:prstGeom>
        </p:spPr>
      </p:pic>
      <p:sp>
        <p:nvSpPr>
          <p:cNvPr id="5" name="TextBox 4"/>
          <p:cNvSpPr txBox="1"/>
          <p:nvPr/>
        </p:nvSpPr>
        <p:spPr>
          <a:xfrm>
            <a:off x="694267" y="6350000"/>
            <a:ext cx="7552266" cy="369332"/>
          </a:xfrm>
          <a:prstGeom prst="rect">
            <a:avLst/>
          </a:prstGeom>
          <a:noFill/>
        </p:spPr>
        <p:txBody>
          <a:bodyPr wrap="square" rtlCol="0">
            <a:spAutoFit/>
          </a:bodyPr>
          <a:lstStyle/>
          <a:p>
            <a:pPr algn="ctr"/>
            <a:r>
              <a:rPr lang="en-US" b="1" dirty="0" smtClean="0">
                <a:solidFill>
                  <a:schemeClr val="bg1"/>
                </a:solidFill>
              </a:rPr>
              <a:t>http://</a:t>
            </a:r>
            <a:r>
              <a:rPr lang="en-US" b="1" dirty="0" err="1" smtClean="0">
                <a:solidFill>
                  <a:schemeClr val="bg1"/>
                </a:solidFill>
              </a:rPr>
              <a:t>climate.engineering.iastate.edu/CSPPublications.html</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ontents.tiff"/>
          <p:cNvPicPr>
            <a:picLocks noChangeAspect="1"/>
          </p:cNvPicPr>
          <p:nvPr/>
        </p:nvPicPr>
        <p:blipFill>
          <a:blip r:embed="rId2"/>
          <a:stretch>
            <a:fillRect/>
          </a:stretch>
        </p:blipFill>
        <p:spPr>
          <a:xfrm>
            <a:off x="0" y="1168400"/>
            <a:ext cx="9144000" cy="56896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75458" name="Object 2"/>
          <p:cNvGraphicFramePr>
            <a:graphicFrameLocks noChangeAspect="1"/>
          </p:cNvGraphicFramePr>
          <p:nvPr/>
        </p:nvGraphicFramePr>
        <p:xfrm>
          <a:off x="0" y="1520257"/>
          <a:ext cx="9144000" cy="4900845"/>
        </p:xfrm>
        <a:graphic>
          <a:graphicData uri="http://schemas.openxmlformats.org/presentationml/2006/ole">
            <p:oleObj spid="_x0000_s140290" name="Document" r:id="rId3" imgW="5473700" imgH="2933700" progId="Word.Document.12">
              <p:link updateAutomatic="1"/>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77506" name="Object 2"/>
          <p:cNvGraphicFramePr>
            <a:graphicFrameLocks noChangeAspect="1"/>
          </p:cNvGraphicFramePr>
          <p:nvPr/>
        </p:nvGraphicFramePr>
        <p:xfrm>
          <a:off x="0" y="1234017"/>
          <a:ext cx="4626376" cy="2406650"/>
        </p:xfrm>
        <a:graphic>
          <a:graphicData uri="http://schemas.openxmlformats.org/presentationml/2006/ole">
            <p:oleObj spid="_x0000_s141314" name="Document" r:id="rId3" imgW="2514600" imgH="1308100" progId="Word.Document.12">
              <p:link updateAutomatic="1"/>
            </p:oleObj>
          </a:graphicData>
        </a:graphic>
      </p:graphicFrame>
      <p:graphicFrame>
        <p:nvGraphicFramePr>
          <p:cNvPr id="277507" name="Object 3"/>
          <p:cNvGraphicFramePr>
            <a:graphicFrameLocks noChangeAspect="1"/>
          </p:cNvGraphicFramePr>
          <p:nvPr/>
        </p:nvGraphicFramePr>
        <p:xfrm>
          <a:off x="4540990" y="1234017"/>
          <a:ext cx="4603010" cy="2406650"/>
        </p:xfrm>
        <a:graphic>
          <a:graphicData uri="http://schemas.openxmlformats.org/presentationml/2006/ole">
            <p:oleObj spid="_x0000_s141315" name="Document" r:id="rId3" imgW="2501900" imgH="1308100" progId="Word.Document.12">
              <p:link updateAutomatic="1"/>
            </p:oleObj>
          </a:graphicData>
        </a:graphic>
      </p:graphicFrame>
      <p:graphicFrame>
        <p:nvGraphicFramePr>
          <p:cNvPr id="277508" name="Object 4"/>
          <p:cNvGraphicFramePr>
            <a:graphicFrameLocks noChangeAspect="1"/>
          </p:cNvGraphicFramePr>
          <p:nvPr/>
        </p:nvGraphicFramePr>
        <p:xfrm>
          <a:off x="16275" y="4013200"/>
          <a:ext cx="4610101" cy="2421467"/>
        </p:xfrm>
        <a:graphic>
          <a:graphicData uri="http://schemas.openxmlformats.org/presentationml/2006/ole">
            <p:oleObj spid="_x0000_s141316" name="Document" r:id="rId3" imgW="2514600" imgH="1320800" progId="Word.Document.12">
              <p:link updateAutomatic="1"/>
            </p:oleObj>
          </a:graphicData>
        </a:graphic>
      </p:graphicFrame>
      <p:graphicFrame>
        <p:nvGraphicFramePr>
          <p:cNvPr id="277509" name="Object 5"/>
          <p:cNvGraphicFramePr>
            <a:graphicFrameLocks noChangeAspect="1"/>
          </p:cNvGraphicFramePr>
          <p:nvPr/>
        </p:nvGraphicFramePr>
        <p:xfrm>
          <a:off x="4513555" y="4025900"/>
          <a:ext cx="4630445" cy="2408767"/>
        </p:xfrm>
        <a:graphic>
          <a:graphicData uri="http://schemas.openxmlformats.org/presentationml/2006/ole">
            <p:oleObj spid="_x0000_s141317" name="Document" r:id="rId3" imgW="2514600" imgH="1308100" progId="Word.Document.12">
              <p:link updateAutomatic="1"/>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3048000" y="2057399"/>
            <a:ext cx="6096000" cy="4331533"/>
          </a:xfrm>
        </p:spPr>
        <p:txBody>
          <a:bodyPr>
            <a:normAutofit fontScale="92500"/>
          </a:bodyPr>
          <a:lstStyle/>
          <a:p>
            <a:pPr>
              <a:lnSpc>
                <a:spcPct val="90000"/>
              </a:lnSpc>
              <a:buFont typeface="Wingdings" charset="2"/>
              <a:buChar char=""/>
              <a:defRPr/>
            </a:pPr>
            <a:r>
              <a:rPr lang="en-US" sz="28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2800" dirty="0" smtClean="0">
                <a:solidFill>
                  <a:srgbClr val="2A3F9C"/>
                </a:solidFill>
                <a:latin typeface="Arial" charset="0"/>
              </a:rPr>
              <a:t>Projected future changes in global and US temperatures and precipitation</a:t>
            </a:r>
          </a:p>
          <a:p>
            <a:pPr>
              <a:lnSpc>
                <a:spcPct val="90000"/>
              </a:lnSpc>
              <a:buFont typeface="Wingdings" charset="2"/>
              <a:buChar char=""/>
              <a:defRPr/>
            </a:pPr>
            <a:r>
              <a:rPr lang="en-US" dirty="0" smtClean="0">
                <a:solidFill>
                  <a:srgbClr val="2A3F9C"/>
                </a:solidFill>
                <a:latin typeface="Arial" charset="0"/>
              </a:rPr>
              <a:t>Climate change in Iowa</a:t>
            </a:r>
          </a:p>
          <a:p>
            <a:pPr>
              <a:lnSpc>
                <a:spcPct val="90000"/>
              </a:lnSpc>
              <a:buFont typeface="Wingdings" charset="2"/>
              <a:buChar char=""/>
              <a:defRPr/>
            </a:pPr>
            <a:r>
              <a:rPr lang="en-US" sz="2800" dirty="0" smtClean="0">
                <a:solidFill>
                  <a:srgbClr val="2A3F9C"/>
                </a:solidFill>
                <a:latin typeface="Arial" charset="0"/>
              </a:rPr>
              <a:t>Not much research </a:t>
            </a:r>
            <a:r>
              <a:rPr lang="en-US" dirty="0" smtClean="0">
                <a:solidFill>
                  <a:srgbClr val="2A3F9C"/>
                </a:solidFill>
                <a:latin typeface="Arial" charset="0"/>
              </a:rPr>
              <a:t>specifically relating climate change to </a:t>
            </a:r>
            <a:r>
              <a:rPr lang="en-US" dirty="0" err="1" smtClean="0">
                <a:solidFill>
                  <a:srgbClr val="2A3F9C"/>
                </a:solidFill>
                <a:latin typeface="Arial" charset="0"/>
              </a:rPr>
              <a:t>turfgrass</a:t>
            </a:r>
            <a:r>
              <a:rPr lang="en-US" dirty="0" smtClean="0">
                <a:solidFill>
                  <a:srgbClr val="2A3F9C"/>
                </a:solidFill>
                <a:latin typeface="Arial" charset="0"/>
              </a:rPr>
              <a:t> management:  learn from agriculture</a:t>
            </a:r>
            <a:endParaRPr lang="en-US" sz="2800" dirty="0" smtClean="0">
              <a:solidFill>
                <a:srgbClr val="2A3F9C"/>
              </a:solidFill>
              <a:latin typeface="Arial" charset="0"/>
            </a:endParaRPr>
          </a:p>
          <a:p>
            <a:pPr>
              <a:lnSpc>
                <a:spcPct val="90000"/>
              </a:lnSpc>
              <a:buFont typeface="Wingdings" charset="2"/>
              <a:buChar char=""/>
              <a:defRPr/>
            </a:pPr>
            <a:r>
              <a:rPr lang="en-US" dirty="0" smtClean="0">
                <a:solidFill>
                  <a:srgbClr val="2A3F9C"/>
                </a:solidFill>
                <a:latin typeface="Arial" charset="0"/>
              </a:rPr>
              <a:t>Adapting to a changing climate will become more difficult</a:t>
            </a:r>
            <a:endParaRPr lang="en-US" sz="2800" dirty="0" smtClean="0">
              <a:solidFill>
                <a:srgbClr val="2A3F9C"/>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p:oleObj spid="_x0000_s142338" name="Document" r:id="rId3" imgW="2743200" imgH="1422400" progId="Word.Document.12">
              <p:link updateAutomatic="1"/>
            </p:oleObj>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p:oleObj spid="_x0000_s142339" name="Document" r:id="rId3" imgW="2743200" imgH="1447800" progId="Word.Document.12">
              <p:link updateAutomatic="1"/>
            </p:oleObj>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p:oleObj spid="_x0000_s142340" name="Document" r:id="rId3" imgW="2730500" imgH="1447800" progId="Word.Document.12">
              <p:link updateAutomatic="1"/>
            </p:oleObj>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p:oleObj spid="_x0000_s142341" name="Document" r:id="rId3" imgW="2730500" imgH="1447800" progId="Word.Document.12">
              <p:link updateAutomatic="1"/>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1" descr="Plant Hardiness Zone.tif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9395" name="TextBox 4"/>
          <p:cNvSpPr txBox="1">
            <a:spLocks noChangeArrowheads="1"/>
          </p:cNvSpPr>
          <p:nvPr/>
        </p:nvSpPr>
        <p:spPr bwMode="auto">
          <a:xfrm>
            <a:off x="0" y="6611938"/>
            <a:ext cx="9144000" cy="246062"/>
          </a:xfrm>
          <a:prstGeom prst="rect">
            <a:avLst/>
          </a:prstGeom>
          <a:noFill/>
          <a:ln w="9525">
            <a:noFill/>
            <a:miter lim="800000"/>
            <a:headEnd/>
            <a:tailEnd/>
          </a:ln>
        </p:spPr>
        <p:txBody>
          <a:bodyPr>
            <a:prstTxWarp prst="textNoShape">
              <a:avLst/>
            </a:prstTxWarp>
            <a:spAutoFit/>
          </a:bodyPr>
          <a:lstStyle/>
          <a:p>
            <a:pPr algn="ctr"/>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81928" name="Left Brace 9"/>
          <p:cNvSpPr>
            <a:spLocks/>
          </p:cNvSpPr>
          <p:nvPr/>
        </p:nvSpPr>
        <p:spPr bwMode="auto">
          <a:xfrm rot="5400000">
            <a:off x="5905500" y="2251307"/>
            <a:ext cx="762000" cy="44958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81929" name="TextBox 11"/>
          <p:cNvSpPr txBox="1">
            <a:spLocks noChangeArrowheads="1"/>
          </p:cNvSpPr>
          <p:nvPr/>
        </p:nvSpPr>
        <p:spPr bwMode="auto">
          <a:xfrm>
            <a:off x="4343400" y="3600065"/>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22 </a:t>
            </a:r>
            <a:r>
              <a:rPr lang="en-US" sz="1800" dirty="0"/>
              <a:t>years</a:t>
            </a:r>
          </a:p>
        </p:txBody>
      </p: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051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3</a:t>
            </a:r>
            <a:r>
              <a:rPr lang="en-US" dirty="0" smtClean="0">
                <a:solidFill>
                  <a:srgbClr val="FF0000"/>
                </a:solidFill>
              </a:rPr>
              <a:t>0</a:t>
            </a:r>
            <a:r>
              <a:rPr lang="en-US" sz="1800" dirty="0" smtClean="0">
                <a:solidFill>
                  <a:srgbClr val="FF0000"/>
                </a:solidFill>
              </a:rPr>
              <a:t>.8”</a:t>
            </a:r>
            <a:endParaRPr lang="en-US" sz="1800"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15697"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10</a:t>
            </a:r>
            <a:r>
              <a:rPr lang="en-US" dirty="0" smtClean="0">
                <a:solidFill>
                  <a:srgbClr val="FF0000"/>
                </a:solidFill>
              </a:rPr>
              <a:t>%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crp_cold_season_precip_1896_inches 1"/>
          <p:cNvPicPr>
            <a:picLocks noChangeAspect="1" noChangeArrowheads="1"/>
          </p:cNvPicPr>
          <p:nvPr/>
        </p:nvPicPr>
        <p:blipFill>
          <a:blip r:embed="rId3"/>
          <a:srcRect/>
          <a:stretch>
            <a:fillRect/>
          </a:stretch>
        </p:blipFill>
        <p:spPr bwMode="auto">
          <a:xfrm>
            <a:off x="0" y="1763044"/>
            <a:ext cx="9182100" cy="5094955"/>
          </a:xfrm>
          <a:prstGeom prst="rect">
            <a:avLst/>
          </a:prstGeom>
          <a:noFill/>
          <a:ln w="9525">
            <a:noFill/>
            <a:miter lim="800000"/>
            <a:headEnd/>
            <a:tailEnd/>
          </a:ln>
        </p:spPr>
      </p:pic>
      <p:cxnSp>
        <p:nvCxnSpPr>
          <p:cNvPr id="72708" name="Straight Arrow Connector 5"/>
          <p:cNvCxnSpPr>
            <a:cxnSpLocks noChangeShapeType="1"/>
          </p:cNvCxnSpPr>
          <p:nvPr/>
        </p:nvCxnSpPr>
        <p:spPr bwMode="auto">
          <a:xfrm rot="16200000" flipV="1">
            <a:off x="533400" y="5105400"/>
            <a:ext cx="1066800" cy="762000"/>
          </a:xfrm>
          <a:prstGeom prst="straightConnector1">
            <a:avLst/>
          </a:prstGeom>
          <a:noFill/>
          <a:ln w="28575">
            <a:solidFill>
              <a:srgbClr val="FF0000"/>
            </a:solidFill>
            <a:round/>
            <a:headEnd/>
            <a:tailEnd type="arrow" w="med" len="med"/>
          </a:ln>
        </p:spPr>
      </p:cxnSp>
      <p:sp>
        <p:nvSpPr>
          <p:cNvPr id="72709" name="TextBox 3"/>
          <p:cNvSpPr txBox="1">
            <a:spLocks noChangeArrowheads="1"/>
          </p:cNvSpPr>
          <p:nvPr/>
        </p:nvSpPr>
        <p:spPr bwMode="auto">
          <a:xfrm>
            <a:off x="1447800" y="5872163"/>
            <a:ext cx="5873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7.8”</a:t>
            </a:r>
          </a:p>
        </p:txBody>
      </p:sp>
      <p:sp>
        <p:nvSpPr>
          <p:cNvPr id="72710" name="TextBox 9"/>
          <p:cNvSpPr txBox="1">
            <a:spLocks noChangeArrowheads="1"/>
          </p:cNvSpPr>
          <p:nvPr/>
        </p:nvSpPr>
        <p:spPr bwMode="auto">
          <a:xfrm>
            <a:off x="3581400" y="564118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51% increase</a:t>
            </a:r>
          </a:p>
        </p:txBody>
      </p:sp>
      <p:cxnSp>
        <p:nvCxnSpPr>
          <p:cNvPr id="72711" name="Straight Arrow Connector 7"/>
          <p:cNvCxnSpPr>
            <a:cxnSpLocks noChangeShapeType="1"/>
          </p:cNvCxnSpPr>
          <p:nvPr/>
        </p:nvCxnSpPr>
        <p:spPr bwMode="auto">
          <a:xfrm rot="5400000" flipH="1" flipV="1">
            <a:off x="7528719" y="4790282"/>
            <a:ext cx="1369219" cy="794544"/>
          </a:xfrm>
          <a:prstGeom prst="straightConnector1">
            <a:avLst/>
          </a:prstGeom>
          <a:noFill/>
          <a:ln w="28575">
            <a:solidFill>
              <a:srgbClr val="FF0000"/>
            </a:solidFill>
            <a:round/>
            <a:headEnd/>
            <a:tailEnd type="arrow" w="med" len="med"/>
          </a:ln>
        </p:spPr>
      </p:cxnSp>
      <p:sp>
        <p:nvSpPr>
          <p:cNvPr id="72712" name="TextBox 4"/>
          <p:cNvSpPr txBox="1">
            <a:spLocks noChangeArrowheads="1"/>
          </p:cNvSpPr>
          <p:nvPr/>
        </p:nvSpPr>
        <p:spPr bwMode="auto">
          <a:xfrm>
            <a:off x="7119143" y="5733256"/>
            <a:ext cx="696913"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11.8”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rp_warm_season_precip_1896_inches"/>
          <p:cNvPicPr>
            <a:picLocks noChangeAspect="1" noChangeArrowheads="1"/>
          </p:cNvPicPr>
          <p:nvPr/>
        </p:nvPicPr>
        <p:blipFill>
          <a:blip r:embed="rId3"/>
          <a:srcRect/>
          <a:stretch>
            <a:fillRect/>
          </a:stretch>
        </p:blipFill>
        <p:spPr bwMode="auto">
          <a:xfrm>
            <a:off x="0" y="1750716"/>
            <a:ext cx="9196388" cy="5107284"/>
          </a:xfrm>
          <a:prstGeom prst="rect">
            <a:avLst/>
          </a:prstGeom>
          <a:noFill/>
          <a:ln w="9525">
            <a:noFill/>
            <a:miter lim="800000"/>
            <a:headEnd/>
            <a:tailEnd/>
          </a:ln>
        </p:spPr>
      </p:pic>
      <p:cxnSp>
        <p:nvCxnSpPr>
          <p:cNvPr id="74756" name="Straight Arrow Connector 5"/>
          <p:cNvCxnSpPr>
            <a:cxnSpLocks noChangeShapeType="1"/>
          </p:cNvCxnSpPr>
          <p:nvPr/>
        </p:nvCxnSpPr>
        <p:spPr bwMode="auto">
          <a:xfrm rot="16200000" flipV="1">
            <a:off x="533400" y="5181600"/>
            <a:ext cx="1066800" cy="762000"/>
          </a:xfrm>
          <a:prstGeom prst="straightConnector1">
            <a:avLst/>
          </a:prstGeom>
          <a:noFill/>
          <a:ln w="28575">
            <a:solidFill>
              <a:srgbClr val="FF0000"/>
            </a:solidFill>
            <a:round/>
            <a:headEnd/>
            <a:tailEnd type="arrow" w="med" len="med"/>
          </a:ln>
        </p:spPr>
      </p:cxnSp>
      <p:sp>
        <p:nvSpPr>
          <p:cNvPr id="74757" name="TextBox 3"/>
          <p:cNvSpPr txBox="1">
            <a:spLocks noChangeArrowheads="1"/>
          </p:cNvSpPr>
          <p:nvPr/>
        </p:nvSpPr>
        <p:spPr bwMode="auto">
          <a:xfrm>
            <a:off x="1524000" y="591105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20.2”</a:t>
            </a:r>
          </a:p>
        </p:txBody>
      </p:sp>
      <p:sp>
        <p:nvSpPr>
          <p:cNvPr id="74758" name="TextBox 9"/>
          <p:cNvSpPr txBox="1">
            <a:spLocks noChangeArrowheads="1"/>
          </p:cNvSpPr>
          <p:nvPr/>
        </p:nvSpPr>
        <p:spPr bwMode="auto">
          <a:xfrm>
            <a:off x="3581400" y="5701506"/>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34% increase</a:t>
            </a:r>
          </a:p>
        </p:txBody>
      </p:sp>
      <p:cxnSp>
        <p:nvCxnSpPr>
          <p:cNvPr id="74759" name="Straight Arrow Connector 7"/>
          <p:cNvCxnSpPr>
            <a:cxnSpLocks noChangeShapeType="1"/>
          </p:cNvCxnSpPr>
          <p:nvPr/>
        </p:nvCxnSpPr>
        <p:spPr bwMode="auto">
          <a:xfrm rot="5400000" flipH="1" flipV="1">
            <a:off x="7552928" y="4689872"/>
            <a:ext cx="1175544" cy="939800"/>
          </a:xfrm>
          <a:prstGeom prst="straightConnector1">
            <a:avLst/>
          </a:prstGeom>
          <a:noFill/>
          <a:ln w="28575">
            <a:solidFill>
              <a:srgbClr val="FF0000"/>
            </a:solidFill>
            <a:round/>
            <a:headEnd/>
            <a:tailEnd type="arrow" w="med" len="med"/>
          </a:ln>
        </p:spPr>
      </p:cxnSp>
      <p:sp>
        <p:nvSpPr>
          <p:cNvPr id="74760" name="TextBox 4"/>
          <p:cNvSpPr txBox="1">
            <a:spLocks noChangeArrowheads="1"/>
          </p:cNvSpPr>
          <p:nvPr/>
        </p:nvSpPr>
        <p:spPr bwMode="auto">
          <a:xfrm>
            <a:off x="6959600" y="5747544"/>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26.8”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79881" name="Oval 8"/>
          <p:cNvSpPr>
            <a:spLocks noChangeArrowheads="1"/>
          </p:cNvSpPr>
          <p:nvPr/>
        </p:nvSpPr>
        <p:spPr bwMode="auto">
          <a:xfrm>
            <a:off x="3886200" y="2374900"/>
            <a:ext cx="5224463" cy="1897063"/>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2"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3"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79884" name="TextBox 12"/>
          <p:cNvSpPr txBox="1">
            <a:spLocks noChangeArrowheads="1"/>
          </p:cNvSpPr>
          <p:nvPr/>
        </p:nvSpPr>
        <p:spPr bwMode="auto">
          <a:xfrm>
            <a:off x="5943600" y="2735263"/>
            <a:ext cx="41865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13</a:t>
            </a:r>
            <a:endParaRPr lang="en-US" dirty="0">
              <a:solidFill>
                <a:srgbClr val="FF0000"/>
              </a:solidFill>
            </a:endParaRPr>
          </a:p>
        </p:txBody>
      </p:sp>
      <p:sp>
        <p:nvSpPr>
          <p:cNvPr id="79885"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231467" y="292946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1117600"/>
          <a:ext cx="9144000" cy="574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8642146">
            <a:off x="8849884" y="3540974"/>
            <a:ext cx="91096" cy="65868"/>
          </a:xfrm>
          <a:prstGeom prst="rect">
            <a:avLst/>
          </a:prstGeom>
          <a:solidFill>
            <a:srgbClr val="708F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61870" y="3129633"/>
            <a:ext cx="774571" cy="246221"/>
          </a:xfrm>
          <a:prstGeom prst="rect">
            <a:avLst/>
          </a:prstGeom>
          <a:noFill/>
        </p:spPr>
        <p:txBody>
          <a:bodyPr wrap="none" rtlCol="0">
            <a:spAutoFit/>
          </a:bodyPr>
          <a:lstStyle/>
          <a:p>
            <a:r>
              <a:rPr lang="en-US" sz="1000" dirty="0" smtClean="0">
                <a:solidFill>
                  <a:srgbClr val="708F24"/>
                </a:solidFill>
              </a:rPr>
              <a:t>2010 so far</a:t>
            </a:r>
            <a:endParaRPr lang="en-US" sz="1000" dirty="0">
              <a:solidFill>
                <a:srgbClr val="708F24"/>
              </a:solidFill>
            </a:endParaRPr>
          </a:p>
        </p:txBody>
      </p:sp>
      <p:cxnSp>
        <p:nvCxnSpPr>
          <p:cNvPr id="9" name="Straight Arrow Connector 8"/>
          <p:cNvCxnSpPr/>
          <p:nvPr/>
        </p:nvCxnSpPr>
        <p:spPr>
          <a:xfrm>
            <a:off x="8636000" y="3317875"/>
            <a:ext cx="204763" cy="20002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V="1">
            <a:off x="738718" y="4531783"/>
            <a:ext cx="577851" cy="41698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401831" y="4590269"/>
            <a:ext cx="673101" cy="204764"/>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36136" y="2406247"/>
            <a:ext cx="7399863" cy="523220"/>
          </a:xfrm>
          <a:prstGeom prst="rect">
            <a:avLst/>
          </a:prstGeom>
          <a:noFill/>
        </p:spPr>
        <p:txBody>
          <a:bodyPr wrap="square" rtlCol="0">
            <a:spAutoFit/>
          </a:bodyPr>
          <a:lstStyle/>
          <a:p>
            <a:r>
              <a:rPr lang="en-US" sz="2800" b="1" dirty="0" smtClean="0">
                <a:solidFill>
                  <a:srgbClr val="FF0000"/>
                </a:solidFill>
              </a:rPr>
              <a:t>Years with more than 40 inches:  43% Increase</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209098" y="1950432"/>
            <a:ext cx="1534870" cy="276999"/>
          </a:xfrm>
          <a:prstGeom prst="rect">
            <a:avLst/>
          </a:prstGeom>
          <a:noFill/>
        </p:spPr>
        <p:txBody>
          <a:bodyPr wrap="none" rtlCol="0">
            <a:spAutoFit/>
          </a:bodyPr>
          <a:lstStyle/>
          <a:p>
            <a:r>
              <a:rPr lang="en-US" sz="1200" dirty="0" smtClean="0">
                <a:solidFill>
                  <a:srgbClr val="708F24"/>
                </a:solidFill>
              </a:rPr>
              <a:t>2010 through Sept 27</a:t>
            </a:r>
            <a:endParaRPr lang="en-US" sz="1200" dirty="0">
              <a:solidFill>
                <a:srgbClr val="708F24"/>
              </a:solidFill>
            </a:endParaRPr>
          </a:p>
        </p:txBody>
      </p:sp>
      <p:sp>
        <p:nvSpPr>
          <p:cNvPr id="10" name="Straight Arrow Connector 9"/>
          <p:cNvSpPr/>
          <p:nvPr/>
        </p:nvSpPr>
        <p:spPr>
          <a:xfrm>
            <a:off x="7680468" y="2135993"/>
            <a:ext cx="511032" cy="15000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3"/>
          <p:cNvSpPr txBox="1">
            <a:spLocks noChangeArrowheads="1"/>
          </p:cNvSpPr>
          <p:nvPr/>
        </p:nvSpPr>
        <p:spPr bwMode="auto">
          <a:xfrm>
            <a:off x="322878" y="1996598"/>
            <a:ext cx="4061707" cy="461665"/>
          </a:xfrm>
          <a:prstGeom prst="rect">
            <a:avLst/>
          </a:prstGeom>
          <a:noFill/>
          <a:ln w="9525">
            <a:noFill/>
            <a:miter lim="800000"/>
            <a:headEnd/>
            <a:tailEnd/>
          </a:ln>
        </p:spPr>
        <p:txBody>
          <a:bodyPr wrap="square">
            <a:prstTxWarp prst="textNoShape">
              <a:avLst/>
            </a:prstTxWarp>
            <a:spAutoFit/>
          </a:bodyPr>
          <a:lstStyle/>
          <a:p>
            <a:pPr algn="ctr"/>
            <a:r>
              <a:rPr lang="en-US" sz="2400" b="1" dirty="0">
                <a:solidFill>
                  <a:srgbClr val="FF0000"/>
                </a:solidFill>
              </a:rPr>
              <a:t>Years having more than 8 days</a:t>
            </a:r>
          </a:p>
        </p:txBody>
      </p:sp>
      <p:sp>
        <p:nvSpPr>
          <p:cNvPr id="4" name="Oval 3"/>
          <p:cNvSpPr/>
          <p:nvPr/>
        </p:nvSpPr>
        <p:spPr>
          <a:xfrm>
            <a:off x="1062568" y="2674286"/>
            <a:ext cx="1820333"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902200" y="1816100"/>
            <a:ext cx="3750733" cy="16383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79600" y="2750784"/>
            <a:ext cx="301660"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7" name="TextBox 6"/>
          <p:cNvSpPr txBox="1"/>
          <p:nvPr/>
        </p:nvSpPr>
        <p:spPr>
          <a:xfrm>
            <a:off x="6612466" y="2304954"/>
            <a:ext cx="301660"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8" name="TextBox 7"/>
          <p:cNvSpPr txBox="1"/>
          <p:nvPr/>
        </p:nvSpPr>
        <p:spPr>
          <a:xfrm>
            <a:off x="6209098" y="1950432"/>
            <a:ext cx="1534870" cy="276999"/>
          </a:xfrm>
          <a:prstGeom prst="rect">
            <a:avLst/>
          </a:prstGeom>
          <a:noFill/>
        </p:spPr>
        <p:txBody>
          <a:bodyPr wrap="none" rtlCol="0">
            <a:spAutoFit/>
          </a:bodyPr>
          <a:lstStyle/>
          <a:p>
            <a:r>
              <a:rPr lang="en-US" sz="1200" dirty="0" smtClean="0">
                <a:solidFill>
                  <a:srgbClr val="708F24"/>
                </a:solidFill>
              </a:rPr>
              <a:t>2010 through Sept 27</a:t>
            </a:r>
            <a:endParaRPr lang="en-US" sz="1200" dirty="0">
              <a:solidFill>
                <a:srgbClr val="708F24"/>
              </a:solidFill>
            </a:endParaRPr>
          </a:p>
        </p:txBody>
      </p:sp>
      <p:sp>
        <p:nvSpPr>
          <p:cNvPr id="10" name="Straight Arrow Connector 9"/>
          <p:cNvSpPr/>
          <p:nvPr/>
        </p:nvSpPr>
        <p:spPr>
          <a:xfrm>
            <a:off x="7680468" y="2135993"/>
            <a:ext cx="511032" cy="15000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
        <p:nvSpPr>
          <p:cNvPr id="21" name="TextBox 20"/>
          <p:cNvSpPr txBox="1"/>
          <p:nvPr/>
        </p:nvSpPr>
        <p:spPr>
          <a:xfrm rot="21247943">
            <a:off x="3121288" y="2566119"/>
            <a:ext cx="1556836" cy="369332"/>
          </a:xfrm>
          <a:prstGeom prst="rect">
            <a:avLst/>
          </a:prstGeom>
          <a:noFill/>
        </p:spPr>
        <p:txBody>
          <a:bodyPr wrap="none" rtlCol="0">
            <a:spAutoFit/>
          </a:bodyPr>
          <a:lstStyle/>
          <a:p>
            <a:r>
              <a:rPr lang="en-US" b="1" dirty="0" smtClean="0">
                <a:solidFill>
                  <a:srgbClr val="FF0000"/>
                </a:solidFill>
              </a:rPr>
              <a:t>350% Increase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9664"/>
            <a:ext cx="8534400" cy="1143000"/>
          </a:xfrm>
        </p:spPr>
        <p:txBody>
          <a:bodyPr>
            <a:normAutofit fontScale="90000"/>
          </a:bodyPr>
          <a:lstStyle/>
          <a:p>
            <a:pPr>
              <a:defRPr/>
            </a:pPr>
            <a:r>
              <a:rPr lang="en-US" sz="3600" dirty="0" smtClean="0"/>
              <a:t>Iowa Agricultural Producers are </a:t>
            </a:r>
            <a:r>
              <a:rPr lang="en-US" dirty="0" smtClean="0"/>
              <a:t>Adapting to Climate Change</a:t>
            </a:r>
            <a:r>
              <a:rPr lang="en-US" sz="3600" dirty="0" smtClean="0"/>
              <a:t>:</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78933"/>
            <a:ext cx="8534400" cy="1143000"/>
          </a:xfrm>
        </p:spPr>
        <p:txBody>
          <a:bodyPr>
            <a:normAutofit/>
          </a:bodyPr>
          <a:lstStyle/>
          <a:p>
            <a:pPr>
              <a:defRPr/>
            </a:pPr>
            <a:r>
              <a:rPr lang="en-US" dirty="0" smtClean="0"/>
              <a:t>Other Agricultural Impacts</a:t>
            </a:r>
            <a:r>
              <a:rPr lang="en-US" sz="3600" dirty="0" smtClean="0"/>
              <a:t>:</a:t>
            </a:r>
            <a:endParaRPr lang="en-US" sz="3600" dirty="0"/>
          </a:p>
        </p:txBody>
      </p:sp>
      <p:sp>
        <p:nvSpPr>
          <p:cNvPr id="3" name="Content Placeholder 2"/>
          <p:cNvSpPr>
            <a:spLocks noGrp="1"/>
          </p:cNvSpPr>
          <p:nvPr>
            <p:ph idx="1"/>
          </p:nvPr>
        </p:nvSpPr>
        <p:spPr>
          <a:xfrm>
            <a:off x="1371600" y="2167467"/>
            <a:ext cx="7391400" cy="4013475"/>
          </a:xfrm>
        </p:spPr>
        <p:txBody>
          <a:bodyPr>
            <a:normAutofit fontScale="92500" lnSpcReduction="20000"/>
          </a:bodyPr>
          <a:lstStyle/>
          <a:p>
            <a:pPr>
              <a:buFont typeface="Wingdings" pitchFamily="-112" charset="2"/>
              <a:buChar char=""/>
              <a:defRPr/>
            </a:pPr>
            <a:r>
              <a:rPr lang="en-US" sz="2000" dirty="0" smtClean="0">
                <a:solidFill>
                  <a:srgbClr val="0067AC"/>
                </a:solidFill>
              </a:rPr>
              <a:t>Carbon dioxide fertilization in field studies:  </a:t>
            </a:r>
            <a:r>
              <a:rPr lang="en-US" sz="2000" dirty="0" smtClean="0">
                <a:solidFill>
                  <a:srgbClr val="708F24"/>
                </a:solidFill>
              </a:rPr>
              <a:t>corn - little or none, soybeans – up to 14% </a:t>
            </a:r>
          </a:p>
          <a:p>
            <a:pPr>
              <a:buFont typeface="Wingdings" pitchFamily="-112" charset="2"/>
              <a:buChar char=""/>
              <a:defRPr/>
            </a:pPr>
            <a:r>
              <a:rPr lang="en-US" sz="2000" dirty="0" smtClean="0">
                <a:solidFill>
                  <a:srgbClr val="0067AC"/>
                </a:solidFill>
              </a:rPr>
              <a:t>Waterlogged soils in spring</a:t>
            </a:r>
            <a:r>
              <a:rPr lang="en-US" sz="2000" dirty="0" smtClean="0">
                <a:solidFill>
                  <a:srgbClr val="708F24"/>
                </a:solidFill>
              </a:rPr>
              <a:t>:  shallow root system more prone to disease, nutrient deficiencies and drought later on;  delayed planting</a:t>
            </a:r>
          </a:p>
          <a:p>
            <a:pPr>
              <a:buFont typeface="Wingdings" pitchFamily="-112" charset="2"/>
              <a:buChar char=""/>
              <a:defRPr/>
            </a:pPr>
            <a:r>
              <a:rPr lang="en-US" sz="2000" dirty="0" smtClean="0">
                <a:solidFill>
                  <a:srgbClr val="0067AC"/>
                </a:solidFill>
              </a:rPr>
              <a:t>More frequent rains</a:t>
            </a:r>
            <a:r>
              <a:rPr lang="en-US" sz="2000" dirty="0" smtClean="0">
                <a:solidFill>
                  <a:srgbClr val="708F24"/>
                </a:solidFill>
              </a:rPr>
              <a:t>: delayed fertilizer application</a:t>
            </a:r>
          </a:p>
          <a:p>
            <a:pPr>
              <a:buFont typeface="Wingdings" pitchFamily="-112" charset="2"/>
              <a:buChar char=""/>
              <a:defRPr/>
            </a:pPr>
            <a:r>
              <a:rPr lang="en-US" sz="2000" dirty="0" smtClean="0">
                <a:solidFill>
                  <a:srgbClr val="0067AC"/>
                </a:solidFill>
              </a:rPr>
              <a:t>More intense rain events</a:t>
            </a:r>
            <a:r>
              <a:rPr lang="en-US" sz="2000" dirty="0" smtClean="0">
                <a:solidFill>
                  <a:srgbClr val="708F24"/>
                </a:solidFill>
              </a:rPr>
              <a:t>:  more soil erosion</a:t>
            </a:r>
          </a:p>
          <a:p>
            <a:pPr>
              <a:buFont typeface="Wingdings" pitchFamily="-112" charset="2"/>
              <a:buChar char=""/>
              <a:defRPr/>
            </a:pPr>
            <a:r>
              <a:rPr lang="en-US" sz="2000" dirty="0" smtClean="0">
                <a:solidFill>
                  <a:srgbClr val="0067AC"/>
                </a:solidFill>
              </a:rPr>
              <a:t>More humid conditions, dew</a:t>
            </a:r>
            <a:r>
              <a:rPr lang="en-US" sz="2000" dirty="0" smtClean="0">
                <a:solidFill>
                  <a:srgbClr val="708F24"/>
                </a:solidFill>
              </a:rPr>
              <a:t>:  plant disease, sudden death syndrome</a:t>
            </a:r>
          </a:p>
          <a:p>
            <a:pPr>
              <a:buFont typeface="Wingdings" pitchFamily="-112" charset="2"/>
              <a:buChar char=""/>
              <a:defRPr/>
            </a:pPr>
            <a:r>
              <a:rPr lang="en-US" sz="2000" dirty="0" smtClean="0">
                <a:solidFill>
                  <a:srgbClr val="0067AC"/>
                </a:solidFill>
              </a:rPr>
              <a:t>More weeds, invasive species</a:t>
            </a:r>
          </a:p>
          <a:p>
            <a:pPr>
              <a:buFont typeface="Wingdings" pitchFamily="-112" charset="2"/>
              <a:buChar char=""/>
              <a:defRPr/>
            </a:pPr>
            <a:r>
              <a:rPr lang="en-US" sz="2000" dirty="0" smtClean="0">
                <a:solidFill>
                  <a:srgbClr val="0067AC"/>
                </a:solidFill>
              </a:rPr>
              <a:t>Water quality: </a:t>
            </a:r>
            <a:r>
              <a:rPr lang="en-US" sz="2000" dirty="0" smtClean="0">
                <a:solidFill>
                  <a:srgbClr val="708F24"/>
                </a:solidFill>
              </a:rPr>
              <a:t>loss of nitrate fertilizer, more sediment, runoff from manure application</a:t>
            </a:r>
          </a:p>
          <a:p>
            <a:pPr>
              <a:buFont typeface="Wingdings" pitchFamily="-112" charset="2"/>
              <a:buChar char=""/>
              <a:defRPr/>
            </a:pPr>
            <a:r>
              <a:rPr lang="en-US" sz="2000" dirty="0" smtClean="0">
                <a:solidFill>
                  <a:srgbClr val="0067AC"/>
                </a:solidFill>
              </a:rPr>
              <a:t>Animal agriculture:  </a:t>
            </a:r>
            <a:r>
              <a:rPr lang="en-US" sz="2000" dirty="0" smtClean="0">
                <a:solidFill>
                  <a:srgbClr val="708F24"/>
                </a:solidFill>
              </a:rPr>
              <a:t>reduced milk production, reduced weight gain, increased mortality</a:t>
            </a:r>
          </a:p>
          <a:p>
            <a:pPr>
              <a:buFont typeface="Wingdings" pitchFamily="-112" charset="2"/>
              <a:buChar char=""/>
              <a:defRPr/>
            </a:pPr>
            <a:endParaRPr lang="en-US" sz="2000" dirty="0" smtClean="0">
              <a:solidFill>
                <a:srgbClr val="708F24"/>
              </a:solidFill>
            </a:endParaRPr>
          </a:p>
          <a:p>
            <a:pPr>
              <a:buFont typeface="Wingdings" pitchFamily="-112" charset="2"/>
              <a:buChar char=""/>
              <a:defRPr/>
            </a:pPr>
            <a:endParaRPr lang="en-US" dirty="0">
              <a:solidFill>
                <a:srgbClr val="C2251F"/>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1900"/>
            <a:ext cx="8229600" cy="931862"/>
          </a:xfrm>
        </p:spPr>
        <p:txBody>
          <a:bodyPr>
            <a:normAutofit fontScale="90000"/>
          </a:bodyPr>
          <a:lstStyle/>
          <a:p>
            <a:r>
              <a:rPr lang="en-US" dirty="0" smtClean="0"/>
              <a:t>Climate Change Challenges for </a:t>
            </a:r>
            <a:r>
              <a:rPr lang="en-US" dirty="0" err="1" smtClean="0"/>
              <a:t>Turfgrass</a:t>
            </a:r>
            <a:r>
              <a:rPr lang="en-US" dirty="0" smtClean="0"/>
              <a:t> Management:</a:t>
            </a:r>
            <a:endParaRPr lang="en-US" dirty="0"/>
          </a:p>
        </p:txBody>
      </p:sp>
      <p:sp>
        <p:nvSpPr>
          <p:cNvPr id="3" name="Content Placeholder 2"/>
          <p:cNvSpPr>
            <a:spLocks noGrp="1"/>
          </p:cNvSpPr>
          <p:nvPr>
            <p:ph idx="1"/>
          </p:nvPr>
        </p:nvSpPr>
        <p:spPr>
          <a:xfrm>
            <a:off x="457200" y="2527301"/>
            <a:ext cx="8229600" cy="4330699"/>
          </a:xfrm>
        </p:spPr>
        <p:txBody>
          <a:bodyPr>
            <a:normAutofit lnSpcReduction="10000"/>
          </a:bodyPr>
          <a:lstStyle/>
          <a:p>
            <a:pPr>
              <a:buFontTx/>
              <a:buChar char="•"/>
            </a:pPr>
            <a:r>
              <a:rPr lang="en-US" dirty="0" smtClean="0">
                <a:solidFill>
                  <a:srgbClr val="708F24"/>
                </a:solidFill>
              </a:rPr>
              <a:t>More precipitation, especially in spring</a:t>
            </a:r>
          </a:p>
          <a:p>
            <a:pPr>
              <a:buFontTx/>
              <a:buChar char="•"/>
            </a:pPr>
            <a:r>
              <a:rPr lang="en-US" dirty="0" smtClean="0">
                <a:solidFill>
                  <a:srgbClr val="708F24"/>
                </a:solidFill>
              </a:rPr>
              <a:t>More intense rain events</a:t>
            </a:r>
          </a:p>
          <a:p>
            <a:pPr>
              <a:buFontTx/>
              <a:buChar char="•"/>
            </a:pPr>
            <a:r>
              <a:rPr lang="en-US" dirty="0" smtClean="0">
                <a:solidFill>
                  <a:srgbClr val="708F24"/>
                </a:solidFill>
              </a:rPr>
              <a:t>More flooding</a:t>
            </a:r>
          </a:p>
          <a:p>
            <a:pPr>
              <a:buFontTx/>
              <a:buChar char="•"/>
            </a:pPr>
            <a:r>
              <a:rPr lang="en-US" dirty="0" smtClean="0">
                <a:solidFill>
                  <a:srgbClr val="708F24"/>
                </a:solidFill>
              </a:rPr>
              <a:t>Higher humidity, more fungus, mold</a:t>
            </a:r>
          </a:p>
          <a:p>
            <a:pPr>
              <a:buFontTx/>
              <a:buChar char="•"/>
            </a:pPr>
            <a:r>
              <a:rPr lang="en-US" dirty="0" smtClean="0">
                <a:solidFill>
                  <a:srgbClr val="708F24"/>
                </a:solidFill>
              </a:rPr>
              <a:t>Higher winter soil temperatures</a:t>
            </a:r>
          </a:p>
          <a:p>
            <a:pPr>
              <a:buFontTx/>
              <a:buChar char="•"/>
            </a:pPr>
            <a:r>
              <a:rPr lang="en-US" dirty="0" smtClean="0">
                <a:solidFill>
                  <a:srgbClr val="708F24"/>
                </a:solidFill>
              </a:rPr>
              <a:t>But even though we are experiencing more precipitation, there will be more extremes in both directions, including the likelihood of </a:t>
            </a:r>
            <a:r>
              <a:rPr lang="en-US" smtClean="0">
                <a:solidFill>
                  <a:srgbClr val="708F24"/>
                </a:solidFill>
              </a:rPr>
              <a:t>extreme drought</a:t>
            </a:r>
          </a:p>
          <a:p>
            <a:pPr>
              <a:buFontTx/>
              <a:buChar char="•"/>
            </a:pPr>
            <a:endParaRPr lang="en-US" dirty="0" smtClean="0">
              <a:solidFill>
                <a:srgbClr val="708F24"/>
              </a:solidFill>
            </a:endParaRPr>
          </a:p>
          <a:p>
            <a:endParaRPr lang="en-US" dirty="0" smtClean="0">
              <a:solidFill>
                <a:srgbClr val="708F24"/>
              </a:solidFill>
            </a:endParaRPr>
          </a:p>
          <a:p>
            <a:endParaRPr lang="en-US" dirty="0">
              <a:solidFill>
                <a:srgbClr val="708F24"/>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8028"/>
            <a:ext cx="9144000" cy="712019"/>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1780047"/>
            <a:ext cx="8377430" cy="5077953"/>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b="1" dirty="0" smtClean="0">
                <a:solidFill>
                  <a:srgbClr val="708F24"/>
                </a:solidFill>
              </a:rPr>
              <a:t>Different segments of society, especially agriculture, are now engaged in adapting to climate change</a:t>
            </a:r>
          </a:p>
          <a:p>
            <a:pPr>
              <a:buFont typeface="Wingdings" pitchFamily="-112" charset="2"/>
              <a:buChar char=""/>
              <a:defRPr/>
            </a:pPr>
            <a:r>
              <a:rPr lang="en-US" sz="2000" dirty="0" smtClean="0">
                <a:solidFill>
                  <a:srgbClr val="708F24"/>
                </a:solidFill>
              </a:rPr>
              <a:t>Substantial adverse consequences to sea-level rise, food production, fresh-water supplies, severe weather events, environmental degradation and human health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b="1" dirty="0" smtClean="0">
                <a:solidFill>
                  <a:srgbClr val="708F24"/>
                </a:solidFill>
              </a:rPr>
              <a:t>The major challenge to our global society is to figure out how to reduce carbon emissions in order to avoid the unmanageable changes in climate</a:t>
            </a:r>
          </a:p>
          <a:p>
            <a:pPr>
              <a:buFont typeface="Wingdings" pitchFamily="-112" charset="2"/>
              <a:buChar char=""/>
              <a:defRPr/>
            </a:pP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4.gif"/>
          <p:cNvPicPr>
            <a:picLocks noGrp="1" noChangeAspect="1"/>
          </p:cNvPicPr>
          <p:nvPr>
            <p:ph idx="1"/>
          </p:nvPr>
        </p:nvPicPr>
        <p:blipFill>
          <a:blip r:embed="rId2"/>
          <a:srcRect l="-20833" r="-20833"/>
          <a:stretch>
            <a:fillRect/>
          </a:stretch>
        </p:blipFill>
        <p:spPr>
          <a:xfrm>
            <a:off x="-1905000" y="0"/>
            <a:ext cx="12954000" cy="6858000"/>
          </a:xfrm>
        </p:spPr>
      </p:pic>
      <p:sp>
        <p:nvSpPr>
          <p:cNvPr id="105476"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5477"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5.gif"/>
          <p:cNvPicPr>
            <a:picLocks noGrp="1" noChangeAspect="1"/>
          </p:cNvPicPr>
          <p:nvPr>
            <p:ph idx="1"/>
          </p:nvPr>
        </p:nvPicPr>
        <p:blipFill>
          <a:blip r:embed="rId2"/>
          <a:srcRect l="-20833" r="-20833"/>
          <a:stretch>
            <a:fillRect/>
          </a:stretch>
        </p:blipFill>
        <p:spPr>
          <a:xfrm>
            <a:off x="-1905000" y="0"/>
            <a:ext cx="12954000" cy="6858000"/>
          </a:xfrm>
        </p:spPr>
      </p:pic>
      <p:sp>
        <p:nvSpPr>
          <p:cNvPr id="106500"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6501"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AR4-SREStempProj"/>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13667"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cxnSp>
        <p:nvCxnSpPr>
          <p:cNvPr id="113668" name="Straight Connector 11"/>
          <p:cNvCxnSpPr>
            <a:cxnSpLocks noChangeShapeType="1"/>
          </p:cNvCxnSpPr>
          <p:nvPr/>
        </p:nvCxnSpPr>
        <p:spPr bwMode="auto">
          <a:xfrm>
            <a:off x="1371600" y="3886200"/>
            <a:ext cx="4953000" cy="1588"/>
          </a:xfrm>
          <a:prstGeom prst="line">
            <a:avLst/>
          </a:prstGeom>
          <a:noFill/>
          <a:ln w="57150">
            <a:solidFill>
              <a:srgbClr val="708F24"/>
            </a:solidFill>
            <a:round/>
            <a:headEnd/>
            <a:tailEnd/>
          </a:ln>
        </p:spPr>
      </p:cxnSp>
      <p:sp>
        <p:nvSpPr>
          <p:cNvPr id="113669" name="Rectangle 12"/>
          <p:cNvSpPr>
            <a:spLocks noChangeArrowheads="1"/>
          </p:cNvSpPr>
          <p:nvPr/>
        </p:nvSpPr>
        <p:spPr bwMode="auto">
          <a:xfrm>
            <a:off x="4724400" y="4648200"/>
            <a:ext cx="914400" cy="914400"/>
          </a:xfrm>
          <a:prstGeom prst="rect">
            <a:avLst/>
          </a:prstGeom>
          <a:solidFill>
            <a:schemeClr val="bg1"/>
          </a:solidFill>
          <a:ln w="9525">
            <a:noFill/>
            <a:round/>
            <a:headEnd/>
            <a:tailEnd/>
          </a:ln>
        </p:spPr>
        <p:txBody>
          <a:bodyPr>
            <a:prstTxWarp prst="textNoShape">
              <a:avLst/>
            </a:prstTxWarp>
          </a:bodyPr>
          <a:lstStyle/>
          <a:p>
            <a:pPr eaLnBrk="0" hangingPunct="0"/>
            <a:endParaRPr lang="en-US"/>
          </a:p>
        </p:txBody>
      </p:sp>
      <p:sp>
        <p:nvSpPr>
          <p:cNvPr id="113670" name="TextBox 13"/>
          <p:cNvSpPr txBox="1">
            <a:spLocks noChangeArrowheads="1"/>
          </p:cNvSpPr>
          <p:nvPr/>
        </p:nvSpPr>
        <p:spPr bwMode="auto">
          <a:xfrm>
            <a:off x="1600200" y="2590800"/>
            <a:ext cx="3659976" cy="584776"/>
          </a:xfrm>
          <a:prstGeom prst="rect">
            <a:avLst/>
          </a:prstGeom>
          <a:noFill/>
          <a:ln w="9525">
            <a:noFill/>
            <a:miter lim="800000"/>
            <a:headEnd/>
            <a:tailEnd/>
          </a:ln>
        </p:spPr>
        <p:txBody>
          <a:bodyPr wrap="none">
            <a:prstTxWarp prst="textNoShape">
              <a:avLst/>
            </a:prstTxWarp>
            <a:spAutoFit/>
          </a:bodyPr>
          <a:lstStyle/>
          <a:p>
            <a:r>
              <a:rPr lang="en-US" sz="1600" b="1" dirty="0">
                <a:solidFill>
                  <a:srgbClr val="708F24"/>
                </a:solidFill>
              </a:rPr>
              <a:t>Limit to avoid “dangerous anthropogenic </a:t>
            </a:r>
          </a:p>
          <a:p>
            <a:r>
              <a:rPr lang="en-US" sz="1600" b="1" dirty="0">
                <a:solidFill>
                  <a:srgbClr val="708F24"/>
                </a:solidFill>
              </a:rPr>
              <a:t>Interference” with the climate system</a:t>
            </a:r>
          </a:p>
        </p:txBody>
      </p:sp>
      <p:cxnSp>
        <p:nvCxnSpPr>
          <p:cNvPr id="113671" name="Straight Arrow Connector 15"/>
          <p:cNvCxnSpPr>
            <a:cxnSpLocks noChangeShapeType="1"/>
          </p:cNvCxnSpPr>
          <p:nvPr/>
        </p:nvCxnSpPr>
        <p:spPr bwMode="auto">
          <a:xfrm rot="16200000" flipH="1">
            <a:off x="2057400" y="3429000"/>
            <a:ext cx="609600" cy="304800"/>
          </a:xfrm>
          <a:prstGeom prst="straightConnector1">
            <a:avLst/>
          </a:prstGeom>
          <a:noFill/>
          <a:ln w="38100">
            <a:solidFill>
              <a:srgbClr val="708F24"/>
            </a:solidFill>
            <a:round/>
            <a:headEnd/>
            <a:tailEnd type="arrow" w="med" len="med"/>
          </a:ln>
        </p:spPr>
      </p:cxnSp>
      <p:sp>
        <p:nvSpPr>
          <p:cNvPr id="113672" name="Text Box 5"/>
          <p:cNvSpPr txBox="1">
            <a:spLocks noChangeArrowheads="1"/>
          </p:cNvSpPr>
          <p:nvPr/>
        </p:nvSpPr>
        <p:spPr bwMode="auto">
          <a:xfrm>
            <a:off x="2819400" y="533400"/>
            <a:ext cx="2438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B21524"/>
                </a:solidFill>
              </a:rPr>
              <a:t>Energy intensive</a:t>
            </a:r>
          </a:p>
        </p:txBody>
      </p:sp>
      <p:sp>
        <p:nvSpPr>
          <p:cNvPr id="113673" name="Text Box 4"/>
          <p:cNvSpPr txBox="1">
            <a:spLocks noChangeArrowheads="1"/>
          </p:cNvSpPr>
          <p:nvPr/>
        </p:nvSpPr>
        <p:spPr bwMode="auto">
          <a:xfrm>
            <a:off x="2819400" y="838200"/>
            <a:ext cx="32766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8000"/>
                </a:solidFill>
              </a:rPr>
              <a:t>Balanced fuel sources</a:t>
            </a:r>
          </a:p>
        </p:txBody>
      </p:sp>
      <p:sp>
        <p:nvSpPr>
          <p:cNvPr id="113674" name="Text Box 6"/>
          <p:cNvSpPr txBox="1">
            <a:spLocks noChangeArrowheads="1"/>
          </p:cNvSpPr>
          <p:nvPr/>
        </p:nvSpPr>
        <p:spPr bwMode="auto">
          <a:xfrm>
            <a:off x="2819400" y="1066800"/>
            <a:ext cx="3200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0090"/>
                </a:solidFill>
              </a:rPr>
              <a:t>More environmentally friendly</a:t>
            </a:r>
          </a:p>
        </p:txBody>
      </p:sp>
      <p:cxnSp>
        <p:nvCxnSpPr>
          <p:cNvPr id="113675" name="Straight Arrow Connector 14"/>
          <p:cNvCxnSpPr>
            <a:cxnSpLocks noChangeShapeType="1"/>
          </p:cNvCxnSpPr>
          <p:nvPr/>
        </p:nvCxnSpPr>
        <p:spPr bwMode="auto">
          <a:xfrm rot="5400000">
            <a:off x="877888" y="4533900"/>
            <a:ext cx="1293812" cy="1588"/>
          </a:xfrm>
          <a:prstGeom prst="straightConnector1">
            <a:avLst/>
          </a:prstGeom>
          <a:noFill/>
          <a:ln w="57150">
            <a:solidFill>
              <a:srgbClr val="B21524"/>
            </a:solidFill>
            <a:round/>
            <a:headEnd type="arrow" w="med" len="med"/>
            <a:tailEnd type="arrow" w="med" len="med"/>
          </a:ln>
        </p:spPr>
      </p:cxnSp>
      <p:sp>
        <p:nvSpPr>
          <p:cNvPr id="113676" name="TextBox 21"/>
          <p:cNvSpPr txBox="1">
            <a:spLocks noChangeArrowheads="1"/>
          </p:cNvSpPr>
          <p:nvPr/>
        </p:nvSpPr>
        <p:spPr bwMode="auto">
          <a:xfrm>
            <a:off x="1600200" y="4267200"/>
            <a:ext cx="1422400" cy="461963"/>
          </a:xfrm>
          <a:prstGeom prst="rect">
            <a:avLst/>
          </a:prstGeom>
          <a:noFill/>
          <a:ln w="9525">
            <a:noFill/>
            <a:miter lim="800000"/>
            <a:headEnd/>
            <a:tailEnd/>
          </a:ln>
        </p:spPr>
        <p:txBody>
          <a:bodyPr wrap="none">
            <a:prstTxWarp prst="textNoShape">
              <a:avLst/>
            </a:prstTxWarp>
            <a:spAutoFit/>
          </a:bodyPr>
          <a:lstStyle/>
          <a:p>
            <a:r>
              <a:rPr lang="en-US" b="1">
                <a:solidFill>
                  <a:srgbClr val="B21524"/>
                </a:solidFill>
              </a:rPr>
              <a:t>2</a:t>
            </a:r>
            <a:r>
              <a:rPr lang="en-US" b="1" baseline="30000">
                <a:solidFill>
                  <a:srgbClr val="B21524"/>
                </a:solidFill>
              </a:rPr>
              <a:t>o</a:t>
            </a:r>
            <a:r>
              <a:rPr lang="en-US" b="1">
                <a:solidFill>
                  <a:srgbClr val="B21524"/>
                </a:solidFill>
              </a:rPr>
              <a:t>C limit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5984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5" name="TextBox 4"/>
          <p:cNvSpPr txBox="1"/>
          <p:nvPr/>
        </p:nvSpPr>
        <p:spPr>
          <a:xfrm>
            <a:off x="6557432" y="3810000"/>
            <a:ext cx="2065867" cy="1938992"/>
          </a:xfrm>
          <a:prstGeom prst="rect">
            <a:avLst/>
          </a:prstGeom>
          <a:noFill/>
        </p:spPr>
        <p:txBody>
          <a:bodyPr wrap="square" rtlCol="0">
            <a:spAutoFit/>
          </a:bodyPr>
          <a:lstStyle/>
          <a:p>
            <a:r>
              <a:rPr lang="en-US" sz="2400" b="1" dirty="0" smtClean="0">
                <a:solidFill>
                  <a:srgbClr val="FF0000"/>
                </a:solidFill>
              </a:rPr>
              <a:t>2010 has tied 2005 as the warmest year on record since 1880</a:t>
            </a:r>
            <a:endParaRPr lang="en-US" sz="2400" b="1" dirty="0">
              <a:solidFill>
                <a:srgbClr val="FF0000"/>
              </a:solidFill>
            </a:endParaRPr>
          </a:p>
        </p:txBody>
      </p:sp>
      <p:sp>
        <p:nvSpPr>
          <p:cNvPr id="6" name="Rectangle 5"/>
          <p:cNvSpPr/>
          <p:nvPr/>
        </p:nvSpPr>
        <p:spPr>
          <a:xfrm>
            <a:off x="5865812" y="2853266"/>
            <a:ext cx="73025" cy="5503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6200000" flipV="1">
            <a:off x="5956300" y="2971800"/>
            <a:ext cx="863600" cy="812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1" descr="Emissions.tiff"/>
          <p:cNvPicPr>
            <a:picLocks noChangeAspect="1"/>
          </p:cNvPicPr>
          <p:nvPr/>
        </p:nvPicPr>
        <p:blipFill>
          <a:blip r:embed="rId2"/>
          <a:srcRect/>
          <a:stretch>
            <a:fillRect/>
          </a:stretch>
        </p:blipFill>
        <p:spPr bwMode="auto">
          <a:xfrm>
            <a:off x="0" y="1146596"/>
            <a:ext cx="9144000" cy="5711403"/>
          </a:xfrm>
          <a:prstGeom prst="rect">
            <a:avLst/>
          </a:prstGeom>
          <a:noFill/>
          <a:ln w="9525">
            <a:noFill/>
            <a:miter lim="800000"/>
            <a:headEnd/>
            <a:tailEnd/>
          </a:ln>
        </p:spPr>
      </p:pic>
      <p:sp>
        <p:nvSpPr>
          <p:cNvPr id="22532" name="TextBox 3"/>
          <p:cNvSpPr txBox="1">
            <a:spLocks noChangeArrowheads="1"/>
          </p:cNvSpPr>
          <p:nvPr/>
        </p:nvSpPr>
        <p:spPr bwMode="auto">
          <a:xfrm>
            <a:off x="2286000" y="4532313"/>
            <a:ext cx="4114800" cy="646113"/>
          </a:xfrm>
          <a:prstGeom prst="rect">
            <a:avLst/>
          </a:prstGeom>
          <a:noFill/>
          <a:ln w="9525">
            <a:noFill/>
            <a:miter lim="800000"/>
            <a:headEnd/>
            <a:tailEnd/>
          </a:ln>
        </p:spPr>
        <p:txBody>
          <a:bodyPr>
            <a:prstTxWarp prst="textNoShape">
              <a:avLst/>
            </a:prstTxWarp>
            <a:spAutoFit/>
          </a:bodyPr>
          <a:lstStyle/>
          <a:p>
            <a:r>
              <a:rPr lang="en-US" sz="1800" dirty="0">
                <a:solidFill>
                  <a:srgbClr val="FF0000"/>
                </a:solidFill>
              </a:rPr>
              <a:t>Actual emissions are exceeding worst case scenarios projected in 1990</a:t>
            </a:r>
          </a:p>
        </p:txBody>
      </p:sp>
      <p:sp>
        <p:nvSpPr>
          <p:cNvPr id="6" name="TextBox 2"/>
          <p:cNvSpPr txBox="1">
            <a:spLocks noChangeArrowheads="1"/>
          </p:cNvSpPr>
          <p:nvPr/>
        </p:nvSpPr>
        <p:spPr bwMode="auto">
          <a:xfrm>
            <a:off x="2211022" y="1146596"/>
            <a:ext cx="4495800" cy="369332"/>
          </a:xfrm>
          <a:prstGeom prst="rect">
            <a:avLst/>
          </a:prstGeom>
          <a:noFill/>
          <a:ln w="9525">
            <a:noFill/>
            <a:miter lim="800000"/>
            <a:headEnd/>
            <a:tailEnd/>
          </a:ln>
        </p:spPr>
        <p:txBody>
          <a:bodyPr>
            <a:prstTxWarp prst="textNoShape">
              <a:avLst/>
            </a:prstTxWarp>
            <a:spAutoFit/>
          </a:bodyPr>
          <a:lstStyle/>
          <a:p>
            <a:r>
              <a:rPr lang="en-US" b="1" dirty="0" smtClean="0">
                <a:solidFill>
                  <a:srgbClr val="0067AC"/>
                </a:solidFill>
              </a:rPr>
              <a:t>Annual Global </a:t>
            </a:r>
            <a:r>
              <a:rPr lang="en-US" b="1" dirty="0">
                <a:solidFill>
                  <a:srgbClr val="0067AC"/>
                </a:solidFill>
              </a:rPr>
              <a:t>Carbon Emissions (</a:t>
            </a:r>
            <a:r>
              <a:rPr lang="en-US" b="1" dirty="0" err="1">
                <a:solidFill>
                  <a:srgbClr val="0067AC"/>
                </a:solidFill>
              </a:rPr>
              <a:t>Gt</a:t>
            </a:r>
            <a:r>
              <a:rPr lang="en-US" b="1" dirty="0">
                <a:solidFill>
                  <a:srgbClr val="0067AC"/>
                </a:solidFill>
              </a:rPr>
              <a:t>)</a:t>
            </a:r>
          </a:p>
        </p:txBody>
      </p:sp>
      <p:sp>
        <p:nvSpPr>
          <p:cNvPr id="7" name="TextBox 6"/>
          <p:cNvSpPr txBox="1"/>
          <p:nvPr/>
        </p:nvSpPr>
        <p:spPr>
          <a:xfrm>
            <a:off x="5670550" y="330200"/>
            <a:ext cx="2282784" cy="646331"/>
          </a:xfrm>
          <a:prstGeom prst="rect">
            <a:avLst/>
          </a:prstGeom>
          <a:noFill/>
        </p:spPr>
        <p:txBody>
          <a:bodyPr wrap="none" rtlCol="0">
            <a:spAutoFit/>
          </a:bodyPr>
          <a:lstStyle/>
          <a:p>
            <a:r>
              <a:rPr lang="en-US" dirty="0" smtClean="0"/>
              <a:t>2008:  31.55 GT =8.60</a:t>
            </a:r>
          </a:p>
          <a:p>
            <a:r>
              <a:rPr lang="en-US" dirty="0" smtClean="0"/>
              <a:t>2009:  31.13 GT = 8.49</a:t>
            </a:r>
            <a:endParaRPr lang="en-US" dirty="0"/>
          </a:p>
        </p:txBody>
      </p:sp>
      <p:sp>
        <p:nvSpPr>
          <p:cNvPr id="8" name="Oval 7"/>
          <p:cNvSpPr/>
          <p:nvPr/>
        </p:nvSpPr>
        <p:spPr>
          <a:xfrm rot="1785290">
            <a:off x="5175272" y="2230177"/>
            <a:ext cx="855536" cy="543009"/>
          </a:xfrm>
          <a:prstGeom prst="ellipse">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929313" y="2683649"/>
            <a:ext cx="107950" cy="952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226175" y="2557463"/>
            <a:ext cx="107950" cy="952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569076" y="2636024"/>
            <a:ext cx="107950" cy="9525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127750" y="3149600"/>
            <a:ext cx="107950" cy="95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280150" y="3302000"/>
            <a:ext cx="107950" cy="95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369839" y="2514213"/>
            <a:ext cx="496650" cy="276999"/>
          </a:xfrm>
          <a:prstGeom prst="rect">
            <a:avLst/>
          </a:prstGeom>
          <a:noFill/>
        </p:spPr>
        <p:txBody>
          <a:bodyPr wrap="none" rtlCol="0">
            <a:spAutoFit/>
          </a:bodyPr>
          <a:lstStyle/>
          <a:p>
            <a:r>
              <a:rPr lang="en-US" sz="1200" dirty="0" smtClean="0"/>
              <a:t>2007</a:t>
            </a:r>
            <a:endParaRPr lang="en-US" sz="1200" dirty="0"/>
          </a:p>
        </p:txBody>
      </p:sp>
      <p:sp>
        <p:nvSpPr>
          <p:cNvPr id="22" name="TextBox 21"/>
          <p:cNvSpPr txBox="1"/>
          <p:nvPr/>
        </p:nvSpPr>
        <p:spPr>
          <a:xfrm>
            <a:off x="5726114" y="2359025"/>
            <a:ext cx="496650" cy="276999"/>
          </a:xfrm>
          <a:prstGeom prst="rect">
            <a:avLst/>
          </a:prstGeom>
          <a:noFill/>
        </p:spPr>
        <p:txBody>
          <a:bodyPr wrap="none" rtlCol="0">
            <a:spAutoFit/>
          </a:bodyPr>
          <a:lstStyle/>
          <a:p>
            <a:r>
              <a:rPr lang="en-US" sz="1200" dirty="0" smtClean="0"/>
              <a:t>2008</a:t>
            </a:r>
            <a:endParaRPr lang="en-US" sz="1200" dirty="0"/>
          </a:p>
        </p:txBody>
      </p:sp>
      <p:sp>
        <p:nvSpPr>
          <p:cNvPr id="23" name="TextBox 22"/>
          <p:cNvSpPr txBox="1"/>
          <p:nvPr/>
        </p:nvSpPr>
        <p:spPr>
          <a:xfrm>
            <a:off x="6109155" y="2237214"/>
            <a:ext cx="508001" cy="276999"/>
          </a:xfrm>
          <a:prstGeom prst="rect">
            <a:avLst/>
          </a:prstGeom>
          <a:noFill/>
        </p:spPr>
        <p:txBody>
          <a:bodyPr wrap="square" rtlCol="0">
            <a:spAutoFit/>
          </a:bodyPr>
          <a:lstStyle/>
          <a:p>
            <a:r>
              <a:rPr lang="en-US" sz="1200" dirty="0" smtClean="0"/>
              <a:t>2009</a:t>
            </a:r>
            <a:endParaRPr lang="en-US" sz="1200" dirty="0"/>
          </a:p>
        </p:txBody>
      </p:sp>
      <p:sp>
        <p:nvSpPr>
          <p:cNvPr id="27" name="Oval 26"/>
          <p:cNvSpPr/>
          <p:nvPr/>
        </p:nvSpPr>
        <p:spPr>
          <a:xfrm>
            <a:off x="5346701" y="2960687"/>
            <a:ext cx="107950" cy="9525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618164" y="2838448"/>
            <a:ext cx="107950" cy="9525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187950" y="2947990"/>
            <a:ext cx="146289" cy="1508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22225" y="2800352"/>
            <a:ext cx="178715" cy="1508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rot="16200000" flipH="1">
            <a:off x="6444896" y="2511846"/>
            <a:ext cx="156738" cy="916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8" name="Oval 17"/>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779683" y="4625975"/>
            <a:ext cx="444653" cy="246221"/>
          </a:xfrm>
          <a:prstGeom prst="rect">
            <a:avLst/>
          </a:prstGeom>
          <a:noFill/>
        </p:spPr>
        <p:txBody>
          <a:bodyPr wrap="none" rtlCol="0">
            <a:spAutoFit/>
          </a:bodyPr>
          <a:lstStyle/>
          <a:p>
            <a:r>
              <a:rPr lang="en-US" sz="1000" dirty="0" smtClean="0"/>
              <a:t>2008</a:t>
            </a:r>
            <a:endParaRPr lang="en-US" sz="1000" dirty="0"/>
          </a:p>
        </p:txBody>
      </p:sp>
      <p:sp>
        <p:nvSpPr>
          <p:cNvPr id="21" name="TextBox 20"/>
          <p:cNvSpPr txBox="1"/>
          <p:nvPr/>
        </p:nvSpPr>
        <p:spPr>
          <a:xfrm>
            <a:off x="4291011" y="4584700"/>
            <a:ext cx="444653" cy="246221"/>
          </a:xfrm>
          <a:prstGeom prst="rect">
            <a:avLst/>
          </a:prstGeom>
          <a:noFill/>
        </p:spPr>
        <p:txBody>
          <a:bodyPr wrap="none" rtlCol="0">
            <a:spAutoFit/>
          </a:bodyPr>
          <a:lstStyle/>
          <a:p>
            <a:r>
              <a:rPr lang="en-US" sz="1000" dirty="0" smtClean="0"/>
              <a:t>2009</a:t>
            </a:r>
            <a:endParaRPr lang="en-US" sz="1000" dirty="0"/>
          </a:p>
        </p:txBody>
      </p:sp>
      <p:cxnSp>
        <p:nvCxnSpPr>
          <p:cNvPr id="23" name="Straight Arrow Connector 22"/>
          <p:cNvCxnSpPr>
            <a:endCxn id="19" idx="1"/>
          </p:cNvCxnSpPr>
          <p:nvPr/>
        </p:nvCxnSpPr>
        <p:spPr>
          <a:xfrm>
            <a:off x="4002011" y="4846795"/>
            <a:ext cx="160653" cy="13548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8" idx="7"/>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096000" y="4200464"/>
            <a:ext cx="2658533" cy="1077218"/>
          </a:xfrm>
          <a:prstGeom prst="rect">
            <a:avLst/>
          </a:prstGeom>
          <a:solidFill>
            <a:schemeClr val="bg1"/>
          </a:solidFill>
          <a:ln>
            <a:solidFill>
              <a:srgbClr val="BC0000"/>
            </a:solidFill>
          </a:ln>
        </p:spPr>
        <p:txBody>
          <a:bodyPr wrap="square" rtlCol="0">
            <a:spAutoFit/>
          </a:bodyPr>
          <a:lstStyle/>
          <a:p>
            <a:r>
              <a:rPr lang="en-US" sz="1600" b="1" dirty="0" smtClean="0">
                <a:solidFill>
                  <a:srgbClr val="708F24"/>
                </a:solidFill>
              </a:rPr>
              <a:t>Carbon reductions needed will be </a:t>
            </a:r>
            <a:r>
              <a:rPr lang="en-US" sz="1600" b="1" dirty="0" smtClean="0">
                <a:solidFill>
                  <a:srgbClr val="BC0000"/>
                </a:solidFill>
              </a:rPr>
              <a:t>90 times </a:t>
            </a:r>
            <a:r>
              <a:rPr lang="en-US" sz="1600" b="1" dirty="0" smtClean="0">
                <a:solidFill>
                  <a:srgbClr val="708F24"/>
                </a:solidFill>
              </a:rPr>
              <a:t>as large </a:t>
            </a:r>
          </a:p>
          <a:p>
            <a:r>
              <a:rPr lang="en-US" sz="1600" b="1" dirty="0" smtClean="0">
                <a:solidFill>
                  <a:srgbClr val="708F24"/>
                </a:solidFill>
              </a:rPr>
              <a:t>as the impact of the 2009 recession</a:t>
            </a:r>
            <a:endParaRPr lang="en-US" sz="1600" b="1" dirty="0">
              <a:solidFill>
                <a:srgbClr val="708F24"/>
              </a:solidFill>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1289050" y="5378450"/>
            <a:ext cx="412750" cy="284163"/>
          </a:xfrm>
          <a:prstGeom prst="rect">
            <a:avLst/>
          </a:prstGeom>
          <a:solidFill>
            <a:schemeClr val="tx1"/>
          </a:solidFill>
          <a:ln w="57150">
            <a:noFill/>
            <a:miter lim="800000"/>
            <a:headEnd/>
            <a:tailEnd/>
          </a:ln>
        </p:spPr>
        <p:txBody>
          <a:bodyPr wrap="none" anchor="ctr">
            <a:prstTxWarp prst="textNoShape">
              <a:avLst/>
            </a:prstTxWarp>
          </a:bodyPr>
          <a:lstStyle/>
          <a:p>
            <a:endParaRPr lang="en-US"/>
          </a:p>
        </p:txBody>
      </p:sp>
      <p:pic>
        <p:nvPicPr>
          <p:cNvPr id="115715"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2020888"/>
            <a:ext cx="9144000" cy="4208462"/>
          </a:xfrm>
          <a:prstGeom prst="rect">
            <a:avLst/>
          </a:prstGeom>
          <a:solidFill>
            <a:srgbClr val="FFFFFF"/>
          </a:solidFill>
          <a:ln w="57150">
            <a:solidFill>
              <a:srgbClr val="FFFF00"/>
            </a:solidFill>
            <a:miter lim="800000"/>
            <a:headEnd/>
            <a:tailEnd/>
          </a:ln>
        </p:spPr>
      </p:pic>
      <p:sp>
        <p:nvSpPr>
          <p:cNvPr id="2905093" name="Text Box 5"/>
          <p:cNvSpPr txBox="1">
            <a:spLocks noChangeArrowheads="1"/>
          </p:cNvSpPr>
          <p:nvPr/>
        </p:nvSpPr>
        <p:spPr bwMode="auto">
          <a:xfrm>
            <a:off x="650875" y="6229350"/>
            <a:ext cx="7645400" cy="3048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maximum temperature change over the 21</a:t>
            </a:r>
            <a:r>
              <a:rPr lang="en-US" sz="1400" baseline="300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st</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century assuming 3</a:t>
            </a:r>
            <a:r>
              <a:rPr lang="en-US" sz="1400" baseline="30000" dirty="0">
                <a:solidFill>
                  <a:srgbClr val="212189"/>
                </a:solidFill>
                <a:latin typeface="Arial" pitchFamily="-112" charset="0"/>
                <a:ea typeface="ＭＳ Ｐゴシック" pitchFamily="-112" charset="-128"/>
                <a:cs typeface="ＭＳ Ｐゴシック" pitchFamily="-112" charset="-128"/>
              </a:rPr>
              <a:t>o</a:t>
            </a:r>
            <a:r>
              <a:rPr lang="en-US" sz="1400" dirty="0">
                <a:solidFill>
                  <a:srgbClr val="212189"/>
                </a:solidFill>
                <a:latin typeface="Arial" pitchFamily="-112" charset="0"/>
                <a:ea typeface="ＭＳ Ｐゴシック" pitchFamily="-112" charset="-128"/>
                <a:cs typeface="ＭＳ Ｐゴシック" pitchFamily="-112" charset="-128"/>
              </a:rPr>
              <a:t>C</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climate sensitivity</a:t>
            </a:r>
          </a:p>
        </p:txBody>
      </p:sp>
      <p:sp>
        <p:nvSpPr>
          <p:cNvPr id="115717" name="Text Box 6"/>
          <p:cNvSpPr txBox="1">
            <a:spLocks noChangeArrowheads="1"/>
          </p:cNvSpPr>
          <p:nvPr/>
        </p:nvSpPr>
        <p:spPr bwMode="auto">
          <a:xfrm>
            <a:off x="7073900" y="2020888"/>
            <a:ext cx="979488"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2.0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8" name="Text Box 7"/>
          <p:cNvSpPr txBox="1">
            <a:spLocks noChangeArrowheads="1"/>
          </p:cNvSpPr>
          <p:nvPr/>
        </p:nvSpPr>
        <p:spPr bwMode="auto">
          <a:xfrm>
            <a:off x="447357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3.0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9" name="Text Box 8"/>
          <p:cNvSpPr txBox="1">
            <a:spLocks noChangeArrowheads="1"/>
          </p:cNvSpPr>
          <p:nvPr/>
        </p:nvSpPr>
        <p:spPr bwMode="auto">
          <a:xfrm>
            <a:off x="277812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20" name="Text Box 9"/>
          <p:cNvSpPr txBox="1">
            <a:spLocks noChangeArrowheads="1"/>
          </p:cNvSpPr>
          <p:nvPr/>
        </p:nvSpPr>
        <p:spPr bwMode="auto">
          <a:xfrm>
            <a:off x="1538288"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4.5</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2905099" name="Rectangle 11"/>
          <p:cNvSpPr>
            <a:spLocks noGrp="1" noChangeArrowheads="1"/>
          </p:cNvSpPr>
          <p:nvPr>
            <p:ph type="title"/>
          </p:nvPr>
        </p:nvSpPr>
        <p:spPr>
          <a:xfrm>
            <a:off x="0" y="1047750"/>
            <a:ext cx="9144000" cy="895350"/>
          </a:xfrm>
        </p:spPr>
        <p:txBody>
          <a:bodyPr/>
          <a:lstStyle/>
          <a:p>
            <a:pPr algn="ctr">
              <a:defRPr/>
            </a:pPr>
            <a:r>
              <a:rPr lang="en-US" dirty="0"/>
              <a:t>Share of Carbon-Free Energy</a:t>
            </a:r>
          </a:p>
        </p:txBody>
      </p:sp>
      <p:sp>
        <p:nvSpPr>
          <p:cNvPr id="115722" name="TextBox 9"/>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2163</Words>
  <Application>Microsoft Macintosh PowerPoint</Application>
  <PresentationFormat>On-screen Show (4:3)</PresentationFormat>
  <Paragraphs>321</Paragraphs>
  <Slides>63</Slides>
  <Notes>28</Notes>
  <HiddenSlides>0</HiddenSlides>
  <MMClips>0</MMClips>
  <ScaleCrop>false</ScaleCrop>
  <HeadingPairs>
    <vt:vector size="8" baseType="variant">
      <vt:variant>
        <vt:lpstr>Design Template</vt:lpstr>
      </vt:variant>
      <vt:variant>
        <vt:i4>1</vt:i4>
      </vt:variant>
      <vt:variant>
        <vt:lpstr>Links</vt:lpstr>
      </vt:variant>
      <vt:variant>
        <vt:i4>9</vt:i4>
      </vt:variant>
      <vt:variant>
        <vt:lpstr>Embedded OLE Servers</vt:lpstr>
      </vt:variant>
      <vt:variant>
        <vt:i4>1</vt:i4>
      </vt:variant>
      <vt:variant>
        <vt:lpstr>Slide Titles</vt:lpstr>
      </vt:variant>
      <vt:variant>
        <vt:i4>63</vt:i4>
      </vt:variant>
    </vt:vector>
  </HeadingPairs>
  <TitlesOfParts>
    <vt:vector size="74" baseType="lpstr">
      <vt:lpstr>Office Theme</vt:lpstr>
      <vt:lpstr>???</vt:lpstr>
      <vt:lpstr>???</vt:lpstr>
      <vt:lpstr>???</vt:lpstr>
      <vt:lpstr>???</vt:lpstr>
      <vt:lpstr>???</vt:lpstr>
      <vt:lpstr>???</vt:lpstr>
      <vt:lpstr>???</vt:lpstr>
      <vt:lpstr>???</vt:lpstr>
      <vt:lpstr>???</vt:lpstr>
      <vt:lpstr>Bitmap Image</vt:lpstr>
      <vt:lpstr>Slide 1</vt:lpstr>
      <vt:lpstr>Climate Change:   Implications for Turfgrass Managers</vt:lpstr>
      <vt:lpstr>Outline</vt:lpstr>
      <vt:lpstr> Climate change is one of the most important issues facing humanity </vt:lpstr>
      <vt:lpstr>Slide 5</vt:lpstr>
      <vt:lpstr>Slide 6</vt:lpstr>
      <vt:lpstr>Temperature Changes are Not  Uniform Around the Globe</vt:lpstr>
      <vt:lpstr>Why does the Earth warm? 1. Natural causes</vt:lpstr>
      <vt:lpstr>Why does the Earth warm? 2. Human causes</vt:lpstr>
      <vt:lpstr>Natural factors affect climate</vt:lpstr>
      <vt:lpstr>Slide 11</vt:lpstr>
      <vt:lpstr>Slide 12</vt:lpstr>
      <vt:lpstr>Slide 13</vt:lpstr>
      <vt:lpstr>Slide 14</vt:lpstr>
      <vt:lpstr>We have Moved Outside the Range of Historical Variation</vt:lpstr>
      <vt:lpstr>Slide 16</vt:lpstr>
      <vt:lpstr>Slide 17</vt:lpstr>
      <vt:lpstr>Slide 18</vt:lpstr>
      <vt:lpstr>Slide 19</vt:lpstr>
      <vt:lpstr>Slide 20</vt:lpstr>
      <vt:lpstr>Slide 21</vt:lpstr>
      <vt:lpstr>Slide 22</vt:lpstr>
      <vt:lpstr>Projected Change in Precipitation: 2081-2099 </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Iowa Agricultural Producers are Adapting to Climate Change:</vt:lpstr>
      <vt:lpstr>Other Agricultural Impacts:</vt:lpstr>
      <vt:lpstr>Climate Change Challenges for Turfgrass Management:</vt:lpstr>
      <vt:lpstr>Summary</vt:lpstr>
      <vt:lpstr>For More Information</vt:lpstr>
      <vt:lpstr>Slide 57</vt:lpstr>
      <vt:lpstr>Slide 58</vt:lpstr>
      <vt:lpstr>Slide 59</vt:lpstr>
      <vt:lpstr>Slide 60</vt:lpstr>
      <vt:lpstr>Long-Term Stabilization Profiles</vt:lpstr>
      <vt:lpstr>Long-Term Stabilization Profiles</vt:lpstr>
      <vt:lpstr>Share of Carbon-Free Energy</vt:lpstr>
    </vt:vector>
  </TitlesOfParts>
  <Company>Iowa State University - 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56</cp:revision>
  <dcterms:created xsi:type="dcterms:W3CDTF">2011-01-26T00:16:42Z</dcterms:created>
  <dcterms:modified xsi:type="dcterms:W3CDTF">2011-01-26T00:39:13Z</dcterms:modified>
</cp:coreProperties>
</file>