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charts/chart2.xml" ContentType="application/vnd.openxmlformats-officedocument.drawingml.chart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58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charts/chart9.xml" ContentType="application/vnd.openxmlformats-officedocument.drawingml.chart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Override PartName="/ppt/slides/slide46.xml" ContentType="application/vnd.openxmlformats-officedocument.presentationml.slide+xml"/>
  <Override PartName="/ppt/charts/chart4.xml" ContentType="application/vnd.openxmlformats-officedocument.drawingml.chart+xml"/>
  <Override PartName="/ppt/charts/chart10.xml" ContentType="application/vnd.openxmlformats-officedocument.drawingml.chart+xml"/>
  <Override PartName="/ppt/slides/slide7.xml" ContentType="application/vnd.openxmlformats-officedocument.presentationml.slide+xml"/>
  <Default Extension="doc" ContentType="application/msword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60.xml" ContentType="application/vnd.openxmlformats-officedocument.presentationml.slide+xml"/>
  <Override PartName="/ppt/slides/slide2.xml" ContentType="application/vnd.openxmlformats-officedocument.presentationml.slide+xml"/>
  <Override PartName="/ppt/slides/slide36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5.xml" ContentType="application/vnd.openxmlformats-officedocument.presentationml.slide+xml"/>
  <Override PartName="/ppt/notesSlides/notesSlide6.xml" ContentType="application/vnd.openxmlformats-officedocument.presentationml.notesSlide+xml"/>
  <Default Extension="jpeg" ContentType="image/jpeg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drawings/drawing1.xml" ContentType="application/vnd.openxmlformats-officedocument.drawingml.chartshapes+xml"/>
  <Override PartName="/ppt/slides/slide29.xml" ContentType="application/vnd.openxmlformats-officedocument.presentationml.slide+xml"/>
  <Override PartName="/ppt/slides/slide5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8.xml" ContentType="application/vnd.openxmlformats-officedocument.presentationml.slide+xml"/>
  <Override PartName="/ppt/charts/chart6.xml" ContentType="application/vnd.openxmlformats-officedocument.drawingml.chart+xml"/>
  <Override PartName="/ppt/slides/slide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19.xml" ContentType="application/vnd.openxmlformats-officedocument.presentationml.slide+xml"/>
  <Override PartName="/ppt/charts/chart1.xml" ContentType="application/vnd.openxmlformats-officedocument.drawingml.chart+xml"/>
  <Override PartName="/ppt/slides/slide62.xml" ContentType="application/vnd.openxmlformats-officedocument.presentationml.slide+xml"/>
  <Override PartName="/ppt/slides/slide4.xml" ContentType="application/vnd.openxmlformats-officedocument.presentationml.slide+xml"/>
  <Override PartName="/ppt/slides/slide3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7.xml" ContentType="application/vnd.openxmlformats-officedocument.presentationml.slide+xml"/>
  <Default Extension="xml" ContentType="application/xml"/>
  <Default Extension="emf" ContentType="image/x-emf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ppt/slides/slide52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54.xml" ContentType="application/vnd.openxmlformats-officedocument.presentationml.slide+xml"/>
  <Default Extension="bin" ContentType="application/vnd.openxmlformats-officedocument.presentationml.printerSettings"/>
  <Override PartName="/ppt/notesSlides/notesSlide5.xml" ContentType="application/vnd.openxmlformats-officedocument.presentationml.notesSlide+xml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Default Extension="docx" ContentType="application/vnd.openxmlformats-officedocument.wordprocessingml.document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47.xml" ContentType="application/vnd.openxmlformats-officedocument.presentationml.slide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s/slide6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6.xml" ContentType="application/vnd.openxmlformats-officedocument.presentationml.slide+xml"/>
  <Default Extension="png" ContentType="image/png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Default Extension="tiff" ContentType="image/tiff"/>
  <Override PartName="/ppt/slides/slide32.xml" ContentType="application/vnd.openxmlformats-officedocument.presentationml.slide+xml"/>
  <Override PartName="/ppt/drawings/drawing2.xml" ContentType="application/vnd.openxmlformats-officedocument.drawingml.chartshapes+xml"/>
  <Override PartName="/ppt/slides/slide51.xml" ContentType="application/vnd.openxmlformats-officedocument.presentationml.slide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slides/slide49.xml" ContentType="application/vnd.openxmlformats-officedocument.presentationml.slide+xml"/>
  <Override PartName="/ppt/charts/chart7.xml" ContentType="application/vnd.openxmlformats-officedocument.drawingml.chart+xml"/>
  <Default Extension="vml" ContentType="application/vnd.openxmlformats-officedocument.vmlDrawing"/>
  <Default Extension="gif" ContentType="image/gif"/>
  <Override PartName="/ppt/notesSlides/notesSlide12.xml" ContentType="application/vnd.openxmlformats-officedocument.presentationml.notesSlide+xml"/>
  <Override PartName="/ppt/slides/slide25.xml" ContentType="application/vnd.openxmlformats-officedocument.presentationml.slide+xml"/>
  <Override PartName="/ppt/slides/slide4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689" r:id="rId3"/>
    <p:sldId id="770" r:id="rId4"/>
    <p:sldId id="771" r:id="rId5"/>
    <p:sldId id="769" r:id="rId6"/>
    <p:sldId id="772" r:id="rId7"/>
    <p:sldId id="690" r:id="rId8"/>
    <p:sldId id="703" r:id="rId9"/>
    <p:sldId id="705" r:id="rId10"/>
    <p:sldId id="708" r:id="rId11"/>
    <p:sldId id="750" r:id="rId12"/>
    <p:sldId id="760" r:id="rId13"/>
    <p:sldId id="761" r:id="rId14"/>
    <p:sldId id="762" r:id="rId15"/>
    <p:sldId id="751" r:id="rId16"/>
    <p:sldId id="755" r:id="rId17"/>
    <p:sldId id="763" r:id="rId18"/>
    <p:sldId id="764" r:id="rId19"/>
    <p:sldId id="765" r:id="rId20"/>
    <p:sldId id="756" r:id="rId21"/>
    <p:sldId id="749" r:id="rId22"/>
    <p:sldId id="710" r:id="rId23"/>
    <p:sldId id="709" r:id="rId24"/>
    <p:sldId id="801" r:id="rId25"/>
    <p:sldId id="719" r:id="rId26"/>
    <p:sldId id="773" r:id="rId27"/>
    <p:sldId id="712" r:id="rId28"/>
    <p:sldId id="785" r:id="rId29"/>
    <p:sldId id="740" r:id="rId30"/>
    <p:sldId id="775" r:id="rId31"/>
    <p:sldId id="742" r:id="rId32"/>
    <p:sldId id="745" r:id="rId33"/>
    <p:sldId id="786" r:id="rId34"/>
    <p:sldId id="736" r:id="rId35"/>
    <p:sldId id="737" r:id="rId36"/>
    <p:sldId id="722" r:id="rId37"/>
    <p:sldId id="723" r:id="rId38"/>
    <p:sldId id="730" r:id="rId39"/>
    <p:sldId id="724" r:id="rId40"/>
    <p:sldId id="725" r:id="rId41"/>
    <p:sldId id="728" r:id="rId42"/>
    <p:sldId id="729" r:id="rId43"/>
    <p:sldId id="780" r:id="rId44"/>
    <p:sldId id="781" r:id="rId45"/>
    <p:sldId id="731" r:id="rId46"/>
    <p:sldId id="777" r:id="rId47"/>
    <p:sldId id="788" r:id="rId48"/>
    <p:sldId id="726" r:id="rId49"/>
    <p:sldId id="782" r:id="rId50"/>
    <p:sldId id="793" r:id="rId51"/>
    <p:sldId id="792" r:id="rId52"/>
    <p:sldId id="732" r:id="rId53"/>
    <p:sldId id="789" r:id="rId54"/>
    <p:sldId id="733" r:id="rId55"/>
    <p:sldId id="778" r:id="rId56"/>
    <p:sldId id="779" r:id="rId57"/>
    <p:sldId id="790" r:id="rId58"/>
    <p:sldId id="794" r:id="rId59"/>
    <p:sldId id="797" r:id="rId60"/>
    <p:sldId id="798" r:id="rId61"/>
    <p:sldId id="795" r:id="rId62"/>
    <p:sldId id="796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3397" autoAdjust="0"/>
    <p:restoredTop sz="99786" autoAdjust="0"/>
  </p:normalViewPr>
  <p:slideViewPr>
    <p:cSldViewPr snapToGrid="0" snapToObjects="1" showGuides="1">
      <p:cViewPr>
        <p:scale>
          <a:sx n="75" d="100"/>
          <a:sy n="75" d="100"/>
        </p:scale>
        <p:origin x="-608" y="-8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PublicPresentations:2009:Kendall'%20materials:Iowa1.xls" TargetMode="External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rnship%20Data\Des%20Moines\Des%20Moines%20Data%20Sort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:Library:Caches:TemporaryItems:Outlook%20Temp:NatYieldsAndHarvArea.xls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:Library:Caches:TemporaryItems:Outlook%20Temp:NatYieldsAndHarvAre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:Library:Caches:TemporaryItems:Outlook%20Temp:NatYieldsAndHarvArea[1]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:Library:Caches:TemporaryItems:Outlook%20Temp:NatYieldsAndHarvAre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:Library:Caches:TemporaryItems:Outlook%20Temp:NatYieldsAndHarvAre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PublicPresentations:2009:Kendall'%20materials:Iowa1.xls" TargetMode="External"/><Relationship Id="rId2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rn0\Lamkey%20Shared%20Data\Lamkey%20Breeding%20Data\historic\inputs\Stand\Plant%20Population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rnship%20Data\Des%20Moines\Des%20Moines%20Data%20Sort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Iowa Corn Yields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1866-2009</a:t>
            </a:r>
          </a:p>
        </c:rich>
      </c:tx>
      <c:layout/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607707554301841"/>
          <c:y val="0.0327408622165111"/>
          <c:w val="0.914465268391118"/>
          <c:h val="0.91468298276046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dLbls>
            <c:dLbl>
              <c:idx val="2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6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70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8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106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CatName val="1"/>
            </c:dLbl>
            <c:dLbl>
              <c:idx val="11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CatName val="1"/>
            </c:dLbl>
            <c:dLbl>
              <c:idx val="117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CatName val="1"/>
            </c:dLbl>
            <c:dLbl>
              <c:idx val="122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127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12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CatName val="1"/>
            </c:dLbl>
            <c:dLbl>
              <c:idx val="13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139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l"/>
              <c:showCatName val="1"/>
            </c:dLbl>
            <c:dLbl>
              <c:idx val="14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14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CatName val="1"/>
            </c:dLbl>
            <c:delete val="1"/>
          </c:dLbls>
          <c:xVal>
            <c:numRef>
              <c:f>Predicted!$A$2:$A$145</c:f>
              <c:numCache>
                <c:formatCode>General</c:formatCode>
                <c:ptCount val="144"/>
                <c:pt idx="0">
                  <c:v>1866.0</c:v>
                </c:pt>
                <c:pt idx="1">
                  <c:v>1867.0</c:v>
                </c:pt>
                <c:pt idx="2">
                  <c:v>1868.0</c:v>
                </c:pt>
                <c:pt idx="3">
                  <c:v>1869.0</c:v>
                </c:pt>
                <c:pt idx="4">
                  <c:v>1870.0</c:v>
                </c:pt>
                <c:pt idx="5">
                  <c:v>1871.0</c:v>
                </c:pt>
                <c:pt idx="6">
                  <c:v>1872.0</c:v>
                </c:pt>
                <c:pt idx="7">
                  <c:v>1873.0</c:v>
                </c:pt>
                <c:pt idx="8">
                  <c:v>1874.0</c:v>
                </c:pt>
                <c:pt idx="9">
                  <c:v>1875.0</c:v>
                </c:pt>
                <c:pt idx="10">
                  <c:v>1876.0</c:v>
                </c:pt>
                <c:pt idx="11">
                  <c:v>1877.0</c:v>
                </c:pt>
                <c:pt idx="12">
                  <c:v>1878.0</c:v>
                </c:pt>
                <c:pt idx="13">
                  <c:v>1879.0</c:v>
                </c:pt>
                <c:pt idx="14">
                  <c:v>1880.0</c:v>
                </c:pt>
                <c:pt idx="15">
                  <c:v>1881.0</c:v>
                </c:pt>
                <c:pt idx="16">
                  <c:v>1882.0</c:v>
                </c:pt>
                <c:pt idx="17">
                  <c:v>1883.0</c:v>
                </c:pt>
                <c:pt idx="18">
                  <c:v>1884.0</c:v>
                </c:pt>
                <c:pt idx="19">
                  <c:v>1885.0</c:v>
                </c:pt>
                <c:pt idx="20">
                  <c:v>1886.0</c:v>
                </c:pt>
                <c:pt idx="21">
                  <c:v>1887.0</c:v>
                </c:pt>
                <c:pt idx="22">
                  <c:v>1888.0</c:v>
                </c:pt>
                <c:pt idx="23">
                  <c:v>1889.0</c:v>
                </c:pt>
                <c:pt idx="24">
                  <c:v>1890.0</c:v>
                </c:pt>
                <c:pt idx="25">
                  <c:v>1891.0</c:v>
                </c:pt>
                <c:pt idx="26">
                  <c:v>1892.0</c:v>
                </c:pt>
                <c:pt idx="27">
                  <c:v>1893.0</c:v>
                </c:pt>
                <c:pt idx="28">
                  <c:v>1894.0</c:v>
                </c:pt>
                <c:pt idx="29">
                  <c:v>1895.0</c:v>
                </c:pt>
                <c:pt idx="30">
                  <c:v>1896.0</c:v>
                </c:pt>
                <c:pt idx="31">
                  <c:v>1897.0</c:v>
                </c:pt>
                <c:pt idx="32">
                  <c:v>1898.0</c:v>
                </c:pt>
                <c:pt idx="33">
                  <c:v>1899.0</c:v>
                </c:pt>
                <c:pt idx="34">
                  <c:v>1900.0</c:v>
                </c:pt>
                <c:pt idx="35">
                  <c:v>1901.0</c:v>
                </c:pt>
                <c:pt idx="36">
                  <c:v>1902.0</c:v>
                </c:pt>
                <c:pt idx="37">
                  <c:v>1903.0</c:v>
                </c:pt>
                <c:pt idx="38">
                  <c:v>1904.0</c:v>
                </c:pt>
                <c:pt idx="39">
                  <c:v>1905.0</c:v>
                </c:pt>
                <c:pt idx="40">
                  <c:v>1906.0</c:v>
                </c:pt>
                <c:pt idx="41">
                  <c:v>1907.0</c:v>
                </c:pt>
                <c:pt idx="42">
                  <c:v>1908.0</c:v>
                </c:pt>
                <c:pt idx="43">
                  <c:v>1909.0</c:v>
                </c:pt>
                <c:pt idx="44">
                  <c:v>1910.0</c:v>
                </c:pt>
                <c:pt idx="45">
                  <c:v>1911.0</c:v>
                </c:pt>
                <c:pt idx="46">
                  <c:v>1912.0</c:v>
                </c:pt>
                <c:pt idx="47">
                  <c:v>1913.0</c:v>
                </c:pt>
                <c:pt idx="48">
                  <c:v>1914.0</c:v>
                </c:pt>
                <c:pt idx="49">
                  <c:v>1915.0</c:v>
                </c:pt>
                <c:pt idx="50">
                  <c:v>1916.0</c:v>
                </c:pt>
                <c:pt idx="51">
                  <c:v>1917.0</c:v>
                </c:pt>
                <c:pt idx="52">
                  <c:v>1918.0</c:v>
                </c:pt>
                <c:pt idx="53">
                  <c:v>1919.0</c:v>
                </c:pt>
                <c:pt idx="54">
                  <c:v>1920.0</c:v>
                </c:pt>
                <c:pt idx="55">
                  <c:v>1921.0</c:v>
                </c:pt>
                <c:pt idx="56">
                  <c:v>1922.0</c:v>
                </c:pt>
                <c:pt idx="57">
                  <c:v>1923.0</c:v>
                </c:pt>
                <c:pt idx="58">
                  <c:v>1924.0</c:v>
                </c:pt>
                <c:pt idx="59">
                  <c:v>1925.0</c:v>
                </c:pt>
                <c:pt idx="60">
                  <c:v>1926.0</c:v>
                </c:pt>
                <c:pt idx="61">
                  <c:v>1927.0</c:v>
                </c:pt>
                <c:pt idx="62">
                  <c:v>1928.0</c:v>
                </c:pt>
                <c:pt idx="63">
                  <c:v>1929.0</c:v>
                </c:pt>
                <c:pt idx="64">
                  <c:v>1930.0</c:v>
                </c:pt>
                <c:pt idx="65">
                  <c:v>1931.0</c:v>
                </c:pt>
                <c:pt idx="66">
                  <c:v>1932.0</c:v>
                </c:pt>
                <c:pt idx="67">
                  <c:v>1933.0</c:v>
                </c:pt>
                <c:pt idx="68">
                  <c:v>1934.0</c:v>
                </c:pt>
                <c:pt idx="69">
                  <c:v>1935.0</c:v>
                </c:pt>
                <c:pt idx="70">
                  <c:v>1936.0</c:v>
                </c:pt>
                <c:pt idx="71">
                  <c:v>1937.0</c:v>
                </c:pt>
                <c:pt idx="72">
                  <c:v>1938.0</c:v>
                </c:pt>
                <c:pt idx="73">
                  <c:v>1939.0</c:v>
                </c:pt>
                <c:pt idx="74">
                  <c:v>1940.0</c:v>
                </c:pt>
                <c:pt idx="75">
                  <c:v>1941.0</c:v>
                </c:pt>
                <c:pt idx="76">
                  <c:v>1942.0</c:v>
                </c:pt>
                <c:pt idx="77">
                  <c:v>1943.0</c:v>
                </c:pt>
                <c:pt idx="78">
                  <c:v>1944.0</c:v>
                </c:pt>
                <c:pt idx="79">
                  <c:v>1945.0</c:v>
                </c:pt>
                <c:pt idx="80">
                  <c:v>1946.0</c:v>
                </c:pt>
                <c:pt idx="81">
                  <c:v>1947.0</c:v>
                </c:pt>
                <c:pt idx="82">
                  <c:v>1948.0</c:v>
                </c:pt>
                <c:pt idx="83">
                  <c:v>1949.0</c:v>
                </c:pt>
                <c:pt idx="84">
                  <c:v>1950.0</c:v>
                </c:pt>
                <c:pt idx="85">
                  <c:v>1951.0</c:v>
                </c:pt>
                <c:pt idx="86">
                  <c:v>1952.0</c:v>
                </c:pt>
                <c:pt idx="87">
                  <c:v>1953.0</c:v>
                </c:pt>
                <c:pt idx="88">
                  <c:v>1954.0</c:v>
                </c:pt>
                <c:pt idx="89">
                  <c:v>1955.0</c:v>
                </c:pt>
                <c:pt idx="90">
                  <c:v>1956.0</c:v>
                </c:pt>
                <c:pt idx="91">
                  <c:v>1957.0</c:v>
                </c:pt>
                <c:pt idx="92">
                  <c:v>1958.0</c:v>
                </c:pt>
                <c:pt idx="93">
                  <c:v>1959.0</c:v>
                </c:pt>
                <c:pt idx="94">
                  <c:v>1960.0</c:v>
                </c:pt>
                <c:pt idx="95">
                  <c:v>1961.0</c:v>
                </c:pt>
                <c:pt idx="96">
                  <c:v>1962.0</c:v>
                </c:pt>
                <c:pt idx="97">
                  <c:v>1963.0</c:v>
                </c:pt>
                <c:pt idx="98">
                  <c:v>1964.0</c:v>
                </c:pt>
                <c:pt idx="99">
                  <c:v>1965.0</c:v>
                </c:pt>
                <c:pt idx="100">
                  <c:v>1966.0</c:v>
                </c:pt>
                <c:pt idx="101">
                  <c:v>1967.0</c:v>
                </c:pt>
                <c:pt idx="102">
                  <c:v>1968.0</c:v>
                </c:pt>
                <c:pt idx="103">
                  <c:v>1969.0</c:v>
                </c:pt>
                <c:pt idx="104">
                  <c:v>1970.0</c:v>
                </c:pt>
                <c:pt idx="105">
                  <c:v>1971.0</c:v>
                </c:pt>
                <c:pt idx="106">
                  <c:v>1972.0</c:v>
                </c:pt>
                <c:pt idx="107">
                  <c:v>1973.0</c:v>
                </c:pt>
                <c:pt idx="108">
                  <c:v>1974.0</c:v>
                </c:pt>
                <c:pt idx="109">
                  <c:v>1975.0</c:v>
                </c:pt>
                <c:pt idx="110">
                  <c:v>1976.0</c:v>
                </c:pt>
                <c:pt idx="111">
                  <c:v>1977.0</c:v>
                </c:pt>
                <c:pt idx="112">
                  <c:v>1978.0</c:v>
                </c:pt>
                <c:pt idx="113">
                  <c:v>1979.0</c:v>
                </c:pt>
                <c:pt idx="114">
                  <c:v>1980.0</c:v>
                </c:pt>
                <c:pt idx="115">
                  <c:v>1981.0</c:v>
                </c:pt>
                <c:pt idx="116">
                  <c:v>1982.0</c:v>
                </c:pt>
                <c:pt idx="117">
                  <c:v>1983.0</c:v>
                </c:pt>
                <c:pt idx="118">
                  <c:v>1984.0</c:v>
                </c:pt>
                <c:pt idx="119">
                  <c:v>1985.0</c:v>
                </c:pt>
                <c:pt idx="120">
                  <c:v>1986.0</c:v>
                </c:pt>
                <c:pt idx="121">
                  <c:v>1987.0</c:v>
                </c:pt>
                <c:pt idx="122">
                  <c:v>1988.0</c:v>
                </c:pt>
                <c:pt idx="123">
                  <c:v>1989.0</c:v>
                </c:pt>
                <c:pt idx="124">
                  <c:v>1990.0</c:v>
                </c:pt>
                <c:pt idx="125">
                  <c:v>1991.0</c:v>
                </c:pt>
                <c:pt idx="126">
                  <c:v>1992.0</c:v>
                </c:pt>
                <c:pt idx="127">
                  <c:v>1993.0</c:v>
                </c:pt>
                <c:pt idx="128">
                  <c:v>1994.0</c:v>
                </c:pt>
                <c:pt idx="129">
                  <c:v>1995.0</c:v>
                </c:pt>
                <c:pt idx="130">
                  <c:v>1996.0</c:v>
                </c:pt>
                <c:pt idx="131">
                  <c:v>1997.0</c:v>
                </c:pt>
                <c:pt idx="132">
                  <c:v>1998.0</c:v>
                </c:pt>
                <c:pt idx="133">
                  <c:v>1999.0</c:v>
                </c:pt>
                <c:pt idx="134">
                  <c:v>2000.0</c:v>
                </c:pt>
                <c:pt idx="135">
                  <c:v>2001.0</c:v>
                </c:pt>
                <c:pt idx="136">
                  <c:v>2002.0</c:v>
                </c:pt>
                <c:pt idx="137">
                  <c:v>2003.0</c:v>
                </c:pt>
                <c:pt idx="138">
                  <c:v>2004.0</c:v>
                </c:pt>
                <c:pt idx="139">
                  <c:v>2005.0</c:v>
                </c:pt>
                <c:pt idx="140">
                  <c:v>2006.0</c:v>
                </c:pt>
                <c:pt idx="141">
                  <c:v>2007.0</c:v>
                </c:pt>
                <c:pt idx="142">
                  <c:v>2008.0</c:v>
                </c:pt>
                <c:pt idx="143">
                  <c:v>2009.0</c:v>
                </c:pt>
              </c:numCache>
            </c:numRef>
          </c:xVal>
          <c:yVal>
            <c:numRef>
              <c:f>Predicted!$B$2:$B$145</c:f>
              <c:numCache>
                <c:formatCode>General</c:formatCode>
                <c:ptCount val="144"/>
                <c:pt idx="0">
                  <c:v>32.0</c:v>
                </c:pt>
                <c:pt idx="1">
                  <c:v>41.0</c:v>
                </c:pt>
                <c:pt idx="2">
                  <c:v>40.5</c:v>
                </c:pt>
                <c:pt idx="3">
                  <c:v>33.5</c:v>
                </c:pt>
                <c:pt idx="4">
                  <c:v>40.0</c:v>
                </c:pt>
                <c:pt idx="5">
                  <c:v>43.5</c:v>
                </c:pt>
                <c:pt idx="6">
                  <c:v>41.0</c:v>
                </c:pt>
                <c:pt idx="7">
                  <c:v>32.5</c:v>
                </c:pt>
                <c:pt idx="8">
                  <c:v>34.0</c:v>
                </c:pt>
                <c:pt idx="9">
                  <c:v>35.0</c:v>
                </c:pt>
                <c:pt idx="10">
                  <c:v>34.0</c:v>
                </c:pt>
                <c:pt idx="11">
                  <c:v>33.5</c:v>
                </c:pt>
                <c:pt idx="12">
                  <c:v>40.5</c:v>
                </c:pt>
                <c:pt idx="13">
                  <c:v>41.6</c:v>
                </c:pt>
                <c:pt idx="14">
                  <c:v>39.5</c:v>
                </c:pt>
                <c:pt idx="15">
                  <c:v>30.0</c:v>
                </c:pt>
                <c:pt idx="16">
                  <c:v>30.5</c:v>
                </c:pt>
                <c:pt idx="17">
                  <c:v>29.0</c:v>
                </c:pt>
                <c:pt idx="18">
                  <c:v>39.5</c:v>
                </c:pt>
                <c:pt idx="19">
                  <c:v>36.5</c:v>
                </c:pt>
                <c:pt idx="20">
                  <c:v>29.0</c:v>
                </c:pt>
                <c:pt idx="21">
                  <c:v>30.0</c:v>
                </c:pt>
                <c:pt idx="22">
                  <c:v>39.5</c:v>
                </c:pt>
                <c:pt idx="23">
                  <c:v>41.3</c:v>
                </c:pt>
                <c:pt idx="24">
                  <c:v>28.0</c:v>
                </c:pt>
                <c:pt idx="25">
                  <c:v>40.5</c:v>
                </c:pt>
                <c:pt idx="26">
                  <c:v>30.5</c:v>
                </c:pt>
                <c:pt idx="27">
                  <c:v>37.5</c:v>
                </c:pt>
                <c:pt idx="28">
                  <c:v>15.0</c:v>
                </c:pt>
                <c:pt idx="29">
                  <c:v>39.0</c:v>
                </c:pt>
                <c:pt idx="30">
                  <c:v>43.0</c:v>
                </c:pt>
                <c:pt idx="31">
                  <c:v>33.5</c:v>
                </c:pt>
                <c:pt idx="32">
                  <c:v>36.0</c:v>
                </c:pt>
                <c:pt idx="33">
                  <c:v>39.1</c:v>
                </c:pt>
                <c:pt idx="34">
                  <c:v>45.0</c:v>
                </c:pt>
                <c:pt idx="35">
                  <c:v>28.5</c:v>
                </c:pt>
                <c:pt idx="36">
                  <c:v>38.0</c:v>
                </c:pt>
                <c:pt idx="37">
                  <c:v>32.5</c:v>
                </c:pt>
                <c:pt idx="38">
                  <c:v>39.0</c:v>
                </c:pt>
                <c:pt idx="39">
                  <c:v>41.5</c:v>
                </c:pt>
                <c:pt idx="40">
                  <c:v>45.5</c:v>
                </c:pt>
                <c:pt idx="41">
                  <c:v>35.0</c:v>
                </c:pt>
                <c:pt idx="42">
                  <c:v>38.0</c:v>
                </c:pt>
                <c:pt idx="43">
                  <c:v>37.1</c:v>
                </c:pt>
                <c:pt idx="44">
                  <c:v>41.5</c:v>
                </c:pt>
                <c:pt idx="45">
                  <c:v>35.5</c:v>
                </c:pt>
                <c:pt idx="46">
                  <c:v>46.0</c:v>
                </c:pt>
                <c:pt idx="47">
                  <c:v>37.5</c:v>
                </c:pt>
                <c:pt idx="48">
                  <c:v>40.5</c:v>
                </c:pt>
                <c:pt idx="49">
                  <c:v>32.5</c:v>
                </c:pt>
                <c:pt idx="50">
                  <c:v>38.0</c:v>
                </c:pt>
                <c:pt idx="51">
                  <c:v>38.5</c:v>
                </c:pt>
                <c:pt idx="52">
                  <c:v>37.0</c:v>
                </c:pt>
                <c:pt idx="53">
                  <c:v>41.6</c:v>
                </c:pt>
                <c:pt idx="54">
                  <c:v>46.0</c:v>
                </c:pt>
                <c:pt idx="55">
                  <c:v>43.0</c:v>
                </c:pt>
                <c:pt idx="56">
                  <c:v>45.0</c:v>
                </c:pt>
                <c:pt idx="57">
                  <c:v>40.5</c:v>
                </c:pt>
                <c:pt idx="58">
                  <c:v>28.0</c:v>
                </c:pt>
                <c:pt idx="59">
                  <c:v>43.9</c:v>
                </c:pt>
                <c:pt idx="60">
                  <c:v>39.0</c:v>
                </c:pt>
                <c:pt idx="61">
                  <c:v>35.0</c:v>
                </c:pt>
                <c:pt idx="62">
                  <c:v>41.5</c:v>
                </c:pt>
                <c:pt idx="63">
                  <c:v>40.2</c:v>
                </c:pt>
                <c:pt idx="64">
                  <c:v>34.0</c:v>
                </c:pt>
                <c:pt idx="65">
                  <c:v>32.9</c:v>
                </c:pt>
                <c:pt idx="66">
                  <c:v>43.0</c:v>
                </c:pt>
                <c:pt idx="67">
                  <c:v>40.0</c:v>
                </c:pt>
                <c:pt idx="68">
                  <c:v>28.2</c:v>
                </c:pt>
                <c:pt idx="69">
                  <c:v>38.0</c:v>
                </c:pt>
                <c:pt idx="70">
                  <c:v>20.0</c:v>
                </c:pt>
                <c:pt idx="71">
                  <c:v>45.0</c:v>
                </c:pt>
                <c:pt idx="72">
                  <c:v>46.0</c:v>
                </c:pt>
                <c:pt idx="73">
                  <c:v>52.2</c:v>
                </c:pt>
                <c:pt idx="74">
                  <c:v>52.5</c:v>
                </c:pt>
                <c:pt idx="75">
                  <c:v>51.0</c:v>
                </c:pt>
                <c:pt idx="76">
                  <c:v>60.0</c:v>
                </c:pt>
                <c:pt idx="77">
                  <c:v>55.0</c:v>
                </c:pt>
                <c:pt idx="78">
                  <c:v>52.5</c:v>
                </c:pt>
                <c:pt idx="79">
                  <c:v>44.5</c:v>
                </c:pt>
                <c:pt idx="80">
                  <c:v>57.0</c:v>
                </c:pt>
                <c:pt idx="81">
                  <c:v>31.0</c:v>
                </c:pt>
                <c:pt idx="82">
                  <c:v>60.5</c:v>
                </c:pt>
                <c:pt idx="83">
                  <c:v>47.0</c:v>
                </c:pt>
                <c:pt idx="84">
                  <c:v>48.5</c:v>
                </c:pt>
                <c:pt idx="85">
                  <c:v>43.5</c:v>
                </c:pt>
                <c:pt idx="86">
                  <c:v>62.5</c:v>
                </c:pt>
                <c:pt idx="87">
                  <c:v>53.0</c:v>
                </c:pt>
                <c:pt idx="88">
                  <c:v>54.5</c:v>
                </c:pt>
                <c:pt idx="89">
                  <c:v>48.5</c:v>
                </c:pt>
                <c:pt idx="90">
                  <c:v>53.5</c:v>
                </c:pt>
                <c:pt idx="91">
                  <c:v>62.0</c:v>
                </c:pt>
                <c:pt idx="92">
                  <c:v>66.0</c:v>
                </c:pt>
                <c:pt idx="93">
                  <c:v>65.0</c:v>
                </c:pt>
                <c:pt idx="94">
                  <c:v>63.5</c:v>
                </c:pt>
                <c:pt idx="95">
                  <c:v>75.5</c:v>
                </c:pt>
                <c:pt idx="96">
                  <c:v>77.0</c:v>
                </c:pt>
                <c:pt idx="97">
                  <c:v>80.0</c:v>
                </c:pt>
                <c:pt idx="98">
                  <c:v>77.5</c:v>
                </c:pt>
                <c:pt idx="99">
                  <c:v>82.0</c:v>
                </c:pt>
                <c:pt idx="100">
                  <c:v>89.0</c:v>
                </c:pt>
                <c:pt idx="101">
                  <c:v>88.5</c:v>
                </c:pt>
                <c:pt idx="102">
                  <c:v>93.0</c:v>
                </c:pt>
                <c:pt idx="103">
                  <c:v>99.0</c:v>
                </c:pt>
                <c:pt idx="104">
                  <c:v>86.0</c:v>
                </c:pt>
                <c:pt idx="105">
                  <c:v>102.0</c:v>
                </c:pt>
                <c:pt idx="106">
                  <c:v>116.0</c:v>
                </c:pt>
                <c:pt idx="107">
                  <c:v>107.0</c:v>
                </c:pt>
                <c:pt idx="108">
                  <c:v>80.0</c:v>
                </c:pt>
                <c:pt idx="109">
                  <c:v>90.0</c:v>
                </c:pt>
                <c:pt idx="110">
                  <c:v>91.0</c:v>
                </c:pt>
                <c:pt idx="111">
                  <c:v>86.0</c:v>
                </c:pt>
                <c:pt idx="112">
                  <c:v>115.0</c:v>
                </c:pt>
                <c:pt idx="113">
                  <c:v>127.0</c:v>
                </c:pt>
                <c:pt idx="114">
                  <c:v>110.0</c:v>
                </c:pt>
                <c:pt idx="115">
                  <c:v>125.0</c:v>
                </c:pt>
                <c:pt idx="116">
                  <c:v>120.0</c:v>
                </c:pt>
                <c:pt idx="117">
                  <c:v>87.0</c:v>
                </c:pt>
                <c:pt idx="118">
                  <c:v>112.0</c:v>
                </c:pt>
                <c:pt idx="119">
                  <c:v>126.0</c:v>
                </c:pt>
                <c:pt idx="120">
                  <c:v>135.0</c:v>
                </c:pt>
                <c:pt idx="121">
                  <c:v>130.0</c:v>
                </c:pt>
                <c:pt idx="122">
                  <c:v>84.0</c:v>
                </c:pt>
                <c:pt idx="123">
                  <c:v>118.0</c:v>
                </c:pt>
                <c:pt idx="124">
                  <c:v>126.0</c:v>
                </c:pt>
                <c:pt idx="125">
                  <c:v>117.0</c:v>
                </c:pt>
                <c:pt idx="126">
                  <c:v>147.0</c:v>
                </c:pt>
                <c:pt idx="127">
                  <c:v>80.0</c:v>
                </c:pt>
                <c:pt idx="128">
                  <c:v>152.0</c:v>
                </c:pt>
                <c:pt idx="129">
                  <c:v>123.0</c:v>
                </c:pt>
                <c:pt idx="130">
                  <c:v>138.0</c:v>
                </c:pt>
                <c:pt idx="131">
                  <c:v>138.0</c:v>
                </c:pt>
                <c:pt idx="132">
                  <c:v>145.0</c:v>
                </c:pt>
                <c:pt idx="133">
                  <c:v>149.0</c:v>
                </c:pt>
                <c:pt idx="134">
                  <c:v>144.0</c:v>
                </c:pt>
                <c:pt idx="135">
                  <c:v>146.0</c:v>
                </c:pt>
                <c:pt idx="136">
                  <c:v>163.0</c:v>
                </c:pt>
                <c:pt idx="137">
                  <c:v>157.0</c:v>
                </c:pt>
                <c:pt idx="138">
                  <c:v>181.0</c:v>
                </c:pt>
                <c:pt idx="139">
                  <c:v>173.0</c:v>
                </c:pt>
                <c:pt idx="140">
                  <c:v>166.0</c:v>
                </c:pt>
                <c:pt idx="141">
                  <c:v>171.0</c:v>
                </c:pt>
                <c:pt idx="142">
                  <c:v>171.0</c:v>
                </c:pt>
                <c:pt idx="143">
                  <c:v>187.0</c:v>
                </c:pt>
              </c:numCache>
            </c:numRef>
          </c:yVal>
        </c:ser>
        <c:ser>
          <c:idx val="1"/>
          <c:order val="1"/>
          <c:spPr>
            <a:ln w="381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Predicted!$A$2:$A$145</c:f>
              <c:numCache>
                <c:formatCode>General</c:formatCode>
                <c:ptCount val="144"/>
                <c:pt idx="0">
                  <c:v>1866.0</c:v>
                </c:pt>
                <c:pt idx="1">
                  <c:v>1867.0</c:v>
                </c:pt>
                <c:pt idx="2">
                  <c:v>1868.0</c:v>
                </c:pt>
                <c:pt idx="3">
                  <c:v>1869.0</c:v>
                </c:pt>
                <c:pt idx="4">
                  <c:v>1870.0</c:v>
                </c:pt>
                <c:pt idx="5">
                  <c:v>1871.0</c:v>
                </c:pt>
                <c:pt idx="6">
                  <c:v>1872.0</c:v>
                </c:pt>
                <c:pt idx="7">
                  <c:v>1873.0</c:v>
                </c:pt>
                <c:pt idx="8">
                  <c:v>1874.0</c:v>
                </c:pt>
                <c:pt idx="9">
                  <c:v>1875.0</c:v>
                </c:pt>
                <c:pt idx="10">
                  <c:v>1876.0</c:v>
                </c:pt>
                <c:pt idx="11">
                  <c:v>1877.0</c:v>
                </c:pt>
                <c:pt idx="12">
                  <c:v>1878.0</c:v>
                </c:pt>
                <c:pt idx="13">
                  <c:v>1879.0</c:v>
                </c:pt>
                <c:pt idx="14">
                  <c:v>1880.0</c:v>
                </c:pt>
                <c:pt idx="15">
                  <c:v>1881.0</c:v>
                </c:pt>
                <c:pt idx="16">
                  <c:v>1882.0</c:v>
                </c:pt>
                <c:pt idx="17">
                  <c:v>1883.0</c:v>
                </c:pt>
                <c:pt idx="18">
                  <c:v>1884.0</c:v>
                </c:pt>
                <c:pt idx="19">
                  <c:v>1885.0</c:v>
                </c:pt>
                <c:pt idx="20">
                  <c:v>1886.0</c:v>
                </c:pt>
                <c:pt idx="21">
                  <c:v>1887.0</c:v>
                </c:pt>
                <c:pt idx="22">
                  <c:v>1888.0</c:v>
                </c:pt>
                <c:pt idx="23">
                  <c:v>1889.0</c:v>
                </c:pt>
                <c:pt idx="24">
                  <c:v>1890.0</c:v>
                </c:pt>
                <c:pt idx="25">
                  <c:v>1891.0</c:v>
                </c:pt>
                <c:pt idx="26">
                  <c:v>1892.0</c:v>
                </c:pt>
                <c:pt idx="27">
                  <c:v>1893.0</c:v>
                </c:pt>
                <c:pt idx="28">
                  <c:v>1894.0</c:v>
                </c:pt>
                <c:pt idx="29">
                  <c:v>1895.0</c:v>
                </c:pt>
                <c:pt idx="30">
                  <c:v>1896.0</c:v>
                </c:pt>
                <c:pt idx="31">
                  <c:v>1897.0</c:v>
                </c:pt>
                <c:pt idx="32">
                  <c:v>1898.0</c:v>
                </c:pt>
                <c:pt idx="33">
                  <c:v>1899.0</c:v>
                </c:pt>
                <c:pt idx="34">
                  <c:v>1900.0</c:v>
                </c:pt>
                <c:pt idx="35">
                  <c:v>1901.0</c:v>
                </c:pt>
                <c:pt idx="36">
                  <c:v>1902.0</c:v>
                </c:pt>
                <c:pt idx="37">
                  <c:v>1903.0</c:v>
                </c:pt>
                <c:pt idx="38">
                  <c:v>1904.0</c:v>
                </c:pt>
                <c:pt idx="39">
                  <c:v>1905.0</c:v>
                </c:pt>
                <c:pt idx="40">
                  <c:v>1906.0</c:v>
                </c:pt>
                <c:pt idx="41">
                  <c:v>1907.0</c:v>
                </c:pt>
                <c:pt idx="42">
                  <c:v>1908.0</c:v>
                </c:pt>
                <c:pt idx="43">
                  <c:v>1909.0</c:v>
                </c:pt>
                <c:pt idx="44">
                  <c:v>1910.0</c:v>
                </c:pt>
                <c:pt idx="45">
                  <c:v>1911.0</c:v>
                </c:pt>
                <c:pt idx="46">
                  <c:v>1912.0</c:v>
                </c:pt>
                <c:pt idx="47">
                  <c:v>1913.0</c:v>
                </c:pt>
                <c:pt idx="48">
                  <c:v>1914.0</c:v>
                </c:pt>
                <c:pt idx="49">
                  <c:v>1915.0</c:v>
                </c:pt>
                <c:pt idx="50">
                  <c:v>1916.0</c:v>
                </c:pt>
                <c:pt idx="51">
                  <c:v>1917.0</c:v>
                </c:pt>
                <c:pt idx="52">
                  <c:v>1918.0</c:v>
                </c:pt>
                <c:pt idx="53">
                  <c:v>1919.0</c:v>
                </c:pt>
                <c:pt idx="54">
                  <c:v>1920.0</c:v>
                </c:pt>
                <c:pt idx="55">
                  <c:v>1921.0</c:v>
                </c:pt>
                <c:pt idx="56">
                  <c:v>1922.0</c:v>
                </c:pt>
                <c:pt idx="57">
                  <c:v>1923.0</c:v>
                </c:pt>
                <c:pt idx="58">
                  <c:v>1924.0</c:v>
                </c:pt>
                <c:pt idx="59">
                  <c:v>1925.0</c:v>
                </c:pt>
                <c:pt idx="60">
                  <c:v>1926.0</c:v>
                </c:pt>
                <c:pt idx="61">
                  <c:v>1927.0</c:v>
                </c:pt>
                <c:pt idx="62">
                  <c:v>1928.0</c:v>
                </c:pt>
                <c:pt idx="63">
                  <c:v>1929.0</c:v>
                </c:pt>
                <c:pt idx="64">
                  <c:v>1930.0</c:v>
                </c:pt>
                <c:pt idx="65">
                  <c:v>1931.0</c:v>
                </c:pt>
                <c:pt idx="66">
                  <c:v>1932.0</c:v>
                </c:pt>
                <c:pt idx="67">
                  <c:v>1933.0</c:v>
                </c:pt>
                <c:pt idx="68">
                  <c:v>1934.0</c:v>
                </c:pt>
                <c:pt idx="69">
                  <c:v>1935.0</c:v>
                </c:pt>
                <c:pt idx="70">
                  <c:v>1936.0</c:v>
                </c:pt>
                <c:pt idx="71">
                  <c:v>1937.0</c:v>
                </c:pt>
                <c:pt idx="72">
                  <c:v>1938.0</c:v>
                </c:pt>
                <c:pt idx="73">
                  <c:v>1939.0</c:v>
                </c:pt>
                <c:pt idx="74">
                  <c:v>1940.0</c:v>
                </c:pt>
                <c:pt idx="75">
                  <c:v>1941.0</c:v>
                </c:pt>
                <c:pt idx="76">
                  <c:v>1942.0</c:v>
                </c:pt>
                <c:pt idx="77">
                  <c:v>1943.0</c:v>
                </c:pt>
                <c:pt idx="78">
                  <c:v>1944.0</c:v>
                </c:pt>
                <c:pt idx="79">
                  <c:v>1945.0</c:v>
                </c:pt>
                <c:pt idx="80">
                  <c:v>1946.0</c:v>
                </c:pt>
                <c:pt idx="81">
                  <c:v>1947.0</c:v>
                </c:pt>
                <c:pt idx="82">
                  <c:v>1948.0</c:v>
                </c:pt>
                <c:pt idx="83">
                  <c:v>1949.0</c:v>
                </c:pt>
                <c:pt idx="84">
                  <c:v>1950.0</c:v>
                </c:pt>
                <c:pt idx="85">
                  <c:v>1951.0</c:v>
                </c:pt>
                <c:pt idx="86">
                  <c:v>1952.0</c:v>
                </c:pt>
                <c:pt idx="87">
                  <c:v>1953.0</c:v>
                </c:pt>
                <c:pt idx="88">
                  <c:v>1954.0</c:v>
                </c:pt>
                <c:pt idx="89">
                  <c:v>1955.0</c:v>
                </c:pt>
                <c:pt idx="90">
                  <c:v>1956.0</c:v>
                </c:pt>
                <c:pt idx="91">
                  <c:v>1957.0</c:v>
                </c:pt>
                <c:pt idx="92">
                  <c:v>1958.0</c:v>
                </c:pt>
                <c:pt idx="93">
                  <c:v>1959.0</c:v>
                </c:pt>
                <c:pt idx="94">
                  <c:v>1960.0</c:v>
                </c:pt>
                <c:pt idx="95">
                  <c:v>1961.0</c:v>
                </c:pt>
                <c:pt idx="96">
                  <c:v>1962.0</c:v>
                </c:pt>
                <c:pt idx="97">
                  <c:v>1963.0</c:v>
                </c:pt>
                <c:pt idx="98">
                  <c:v>1964.0</c:v>
                </c:pt>
                <c:pt idx="99">
                  <c:v>1965.0</c:v>
                </c:pt>
                <c:pt idx="100">
                  <c:v>1966.0</c:v>
                </c:pt>
                <c:pt idx="101">
                  <c:v>1967.0</c:v>
                </c:pt>
                <c:pt idx="102">
                  <c:v>1968.0</c:v>
                </c:pt>
                <c:pt idx="103">
                  <c:v>1969.0</c:v>
                </c:pt>
                <c:pt idx="104">
                  <c:v>1970.0</c:v>
                </c:pt>
                <c:pt idx="105">
                  <c:v>1971.0</c:v>
                </c:pt>
                <c:pt idx="106">
                  <c:v>1972.0</c:v>
                </c:pt>
                <c:pt idx="107">
                  <c:v>1973.0</c:v>
                </c:pt>
                <c:pt idx="108">
                  <c:v>1974.0</c:v>
                </c:pt>
                <c:pt idx="109">
                  <c:v>1975.0</c:v>
                </c:pt>
                <c:pt idx="110">
                  <c:v>1976.0</c:v>
                </c:pt>
                <c:pt idx="111">
                  <c:v>1977.0</c:v>
                </c:pt>
                <c:pt idx="112">
                  <c:v>1978.0</c:v>
                </c:pt>
                <c:pt idx="113">
                  <c:v>1979.0</c:v>
                </c:pt>
                <c:pt idx="114">
                  <c:v>1980.0</c:v>
                </c:pt>
                <c:pt idx="115">
                  <c:v>1981.0</c:v>
                </c:pt>
                <c:pt idx="116">
                  <c:v>1982.0</c:v>
                </c:pt>
                <c:pt idx="117">
                  <c:v>1983.0</c:v>
                </c:pt>
                <c:pt idx="118">
                  <c:v>1984.0</c:v>
                </c:pt>
                <c:pt idx="119">
                  <c:v>1985.0</c:v>
                </c:pt>
                <c:pt idx="120">
                  <c:v>1986.0</c:v>
                </c:pt>
                <c:pt idx="121">
                  <c:v>1987.0</c:v>
                </c:pt>
                <c:pt idx="122">
                  <c:v>1988.0</c:v>
                </c:pt>
                <c:pt idx="123">
                  <c:v>1989.0</c:v>
                </c:pt>
                <c:pt idx="124">
                  <c:v>1990.0</c:v>
                </c:pt>
                <c:pt idx="125">
                  <c:v>1991.0</c:v>
                </c:pt>
                <c:pt idx="126">
                  <c:v>1992.0</c:v>
                </c:pt>
                <c:pt idx="127">
                  <c:v>1993.0</c:v>
                </c:pt>
                <c:pt idx="128">
                  <c:v>1994.0</c:v>
                </c:pt>
                <c:pt idx="129">
                  <c:v>1995.0</c:v>
                </c:pt>
                <c:pt idx="130">
                  <c:v>1996.0</c:v>
                </c:pt>
                <c:pt idx="131">
                  <c:v>1997.0</c:v>
                </c:pt>
                <c:pt idx="132">
                  <c:v>1998.0</c:v>
                </c:pt>
                <c:pt idx="133">
                  <c:v>1999.0</c:v>
                </c:pt>
                <c:pt idx="134">
                  <c:v>2000.0</c:v>
                </c:pt>
                <c:pt idx="135">
                  <c:v>2001.0</c:v>
                </c:pt>
                <c:pt idx="136">
                  <c:v>2002.0</c:v>
                </c:pt>
                <c:pt idx="137">
                  <c:v>2003.0</c:v>
                </c:pt>
                <c:pt idx="138">
                  <c:v>2004.0</c:v>
                </c:pt>
                <c:pt idx="139">
                  <c:v>2005.0</c:v>
                </c:pt>
                <c:pt idx="140">
                  <c:v>2006.0</c:v>
                </c:pt>
                <c:pt idx="141">
                  <c:v>2007.0</c:v>
                </c:pt>
                <c:pt idx="142">
                  <c:v>2008.0</c:v>
                </c:pt>
                <c:pt idx="143">
                  <c:v>2009.0</c:v>
                </c:pt>
              </c:numCache>
            </c:numRef>
          </c:xVal>
          <c:yVal>
            <c:numRef>
              <c:f>Predicted!$C$2:$C$145</c:f>
              <c:numCache>
                <c:formatCode>General</c:formatCode>
                <c:ptCount val="144"/>
                <c:pt idx="0">
                  <c:v>35.753889133</c:v>
                </c:pt>
                <c:pt idx="1">
                  <c:v>35.787226601</c:v>
                </c:pt>
                <c:pt idx="2">
                  <c:v>35.820564069</c:v>
                </c:pt>
                <c:pt idx="3">
                  <c:v>35.853901537</c:v>
                </c:pt>
                <c:pt idx="4">
                  <c:v>35.88723900599999</c:v>
                </c:pt>
                <c:pt idx="5">
                  <c:v>35.920576474</c:v>
                </c:pt>
                <c:pt idx="6">
                  <c:v>35.953913942</c:v>
                </c:pt>
                <c:pt idx="7">
                  <c:v>35.98725140999989</c:v>
                </c:pt>
                <c:pt idx="8">
                  <c:v>36.020588878</c:v>
                </c:pt>
                <c:pt idx="9">
                  <c:v>36.053926347</c:v>
                </c:pt>
                <c:pt idx="10">
                  <c:v>36.087263815</c:v>
                </c:pt>
                <c:pt idx="11">
                  <c:v>36.120601283</c:v>
                </c:pt>
                <c:pt idx="12">
                  <c:v>36.153938751</c:v>
                </c:pt>
                <c:pt idx="13">
                  <c:v>36.187276219</c:v>
                </c:pt>
                <c:pt idx="14">
                  <c:v>36.220613687</c:v>
                </c:pt>
                <c:pt idx="15">
                  <c:v>36.253951156</c:v>
                </c:pt>
                <c:pt idx="16">
                  <c:v>36.287288624</c:v>
                </c:pt>
                <c:pt idx="17">
                  <c:v>36.320626092</c:v>
                </c:pt>
                <c:pt idx="18">
                  <c:v>36.35396355999976</c:v>
                </c:pt>
                <c:pt idx="19">
                  <c:v>36.387301028</c:v>
                </c:pt>
                <c:pt idx="20">
                  <c:v>36.420638496</c:v>
                </c:pt>
                <c:pt idx="21">
                  <c:v>36.453975965</c:v>
                </c:pt>
                <c:pt idx="22">
                  <c:v>36.487313433</c:v>
                </c:pt>
                <c:pt idx="23">
                  <c:v>36.520650901</c:v>
                </c:pt>
                <c:pt idx="24">
                  <c:v>36.553988369</c:v>
                </c:pt>
                <c:pt idx="25">
                  <c:v>36.587325837</c:v>
                </c:pt>
                <c:pt idx="26">
                  <c:v>36.620663306</c:v>
                </c:pt>
                <c:pt idx="27">
                  <c:v>36.654000774</c:v>
                </c:pt>
                <c:pt idx="28">
                  <c:v>36.687338242</c:v>
                </c:pt>
                <c:pt idx="29">
                  <c:v>36.72067571</c:v>
                </c:pt>
                <c:pt idx="30">
                  <c:v>36.754013178</c:v>
                </c:pt>
                <c:pt idx="31">
                  <c:v>36.787350646</c:v>
                </c:pt>
                <c:pt idx="32">
                  <c:v>36.820688115</c:v>
                </c:pt>
                <c:pt idx="33">
                  <c:v>36.85402558299999</c:v>
                </c:pt>
                <c:pt idx="34">
                  <c:v>36.88736305099999</c:v>
                </c:pt>
                <c:pt idx="35">
                  <c:v>36.920700519</c:v>
                </c:pt>
                <c:pt idx="36">
                  <c:v>36.954037987</c:v>
                </c:pt>
                <c:pt idx="37">
                  <c:v>36.987375455</c:v>
                </c:pt>
                <c:pt idx="38">
                  <c:v>37.020712924</c:v>
                </c:pt>
                <c:pt idx="39">
                  <c:v>37.054050392</c:v>
                </c:pt>
                <c:pt idx="40">
                  <c:v>37.08738785999999</c:v>
                </c:pt>
                <c:pt idx="41">
                  <c:v>37.120725328</c:v>
                </c:pt>
                <c:pt idx="42">
                  <c:v>37.154062796</c:v>
                </c:pt>
                <c:pt idx="43">
                  <c:v>37.187400265</c:v>
                </c:pt>
                <c:pt idx="44">
                  <c:v>37.220737733</c:v>
                </c:pt>
                <c:pt idx="45">
                  <c:v>37.254075201</c:v>
                </c:pt>
                <c:pt idx="46">
                  <c:v>37.287412669</c:v>
                </c:pt>
                <c:pt idx="47">
                  <c:v>37.320750137</c:v>
                </c:pt>
                <c:pt idx="48">
                  <c:v>37.35408760499975</c:v>
                </c:pt>
                <c:pt idx="49">
                  <c:v>37.38742507399999</c:v>
                </c:pt>
                <c:pt idx="50">
                  <c:v>37.420762542</c:v>
                </c:pt>
                <c:pt idx="51">
                  <c:v>37.45410001</c:v>
                </c:pt>
                <c:pt idx="52">
                  <c:v>37.48743747799976</c:v>
                </c:pt>
                <c:pt idx="53">
                  <c:v>37.520774946</c:v>
                </c:pt>
                <c:pt idx="54">
                  <c:v>37.554112414</c:v>
                </c:pt>
                <c:pt idx="55">
                  <c:v>37.587449883</c:v>
                </c:pt>
                <c:pt idx="56">
                  <c:v>37.620787351</c:v>
                </c:pt>
                <c:pt idx="57">
                  <c:v>37.654124819</c:v>
                </c:pt>
                <c:pt idx="58">
                  <c:v>37.687462287</c:v>
                </c:pt>
                <c:pt idx="59">
                  <c:v>37.720799755</c:v>
                </c:pt>
                <c:pt idx="60">
                  <c:v>37.754137224</c:v>
                </c:pt>
                <c:pt idx="61">
                  <c:v>37.787474692</c:v>
                </c:pt>
                <c:pt idx="62">
                  <c:v>37.82081216</c:v>
                </c:pt>
                <c:pt idx="63">
                  <c:v>37.85414962799999</c:v>
                </c:pt>
                <c:pt idx="64">
                  <c:v>37.88748709599972</c:v>
                </c:pt>
                <c:pt idx="65">
                  <c:v>37.92082456399999</c:v>
                </c:pt>
                <c:pt idx="66">
                  <c:v>37.954162033</c:v>
                </c:pt>
                <c:pt idx="67">
                  <c:v>37.98749950099999</c:v>
                </c:pt>
                <c:pt idx="68">
                  <c:v>39.05376717799999</c:v>
                </c:pt>
                <c:pt idx="69">
                  <c:v>40.120034855</c:v>
                </c:pt>
                <c:pt idx="70">
                  <c:v>41.186302531</c:v>
                </c:pt>
                <c:pt idx="71">
                  <c:v>42.252570208</c:v>
                </c:pt>
                <c:pt idx="72">
                  <c:v>43.318837885</c:v>
                </c:pt>
                <c:pt idx="73">
                  <c:v>44.385105562</c:v>
                </c:pt>
                <c:pt idx="74">
                  <c:v>45.451373239</c:v>
                </c:pt>
                <c:pt idx="75">
                  <c:v>46.517640916</c:v>
                </c:pt>
                <c:pt idx="76">
                  <c:v>47.583908593</c:v>
                </c:pt>
                <c:pt idx="77">
                  <c:v>48.65017627</c:v>
                </c:pt>
                <c:pt idx="78">
                  <c:v>49.716443946</c:v>
                </c:pt>
                <c:pt idx="79">
                  <c:v>50.782711623</c:v>
                </c:pt>
                <c:pt idx="80">
                  <c:v>51.8489793</c:v>
                </c:pt>
                <c:pt idx="81">
                  <c:v>52.915246977</c:v>
                </c:pt>
                <c:pt idx="82">
                  <c:v>53.98151465399999</c:v>
                </c:pt>
                <c:pt idx="83">
                  <c:v>55.047782331</c:v>
                </c:pt>
                <c:pt idx="84">
                  <c:v>56.114050008</c:v>
                </c:pt>
                <c:pt idx="85">
                  <c:v>57.180317685</c:v>
                </c:pt>
                <c:pt idx="86">
                  <c:v>58.246585361</c:v>
                </c:pt>
                <c:pt idx="87">
                  <c:v>59.312853038</c:v>
                </c:pt>
                <c:pt idx="88">
                  <c:v>60.379120715</c:v>
                </c:pt>
                <c:pt idx="89">
                  <c:v>61.445388392</c:v>
                </c:pt>
                <c:pt idx="90">
                  <c:v>62.511656069</c:v>
                </c:pt>
                <c:pt idx="91">
                  <c:v>63.577923746</c:v>
                </c:pt>
                <c:pt idx="92">
                  <c:v>64.644191423</c:v>
                </c:pt>
                <c:pt idx="93">
                  <c:v>65.7104591</c:v>
                </c:pt>
                <c:pt idx="94">
                  <c:v>66.77672677599998</c:v>
                </c:pt>
                <c:pt idx="95">
                  <c:v>68.87111167899998</c:v>
                </c:pt>
                <c:pt idx="96">
                  <c:v>70.965496582</c:v>
                </c:pt>
                <c:pt idx="97">
                  <c:v>73.059881485</c:v>
                </c:pt>
                <c:pt idx="98">
                  <c:v>75.154266388</c:v>
                </c:pt>
                <c:pt idx="99">
                  <c:v>77.248651291</c:v>
                </c:pt>
                <c:pt idx="100">
                  <c:v>79.34303619400001</c:v>
                </c:pt>
                <c:pt idx="101">
                  <c:v>81.437421097</c:v>
                </c:pt>
                <c:pt idx="102">
                  <c:v>83.531805999</c:v>
                </c:pt>
                <c:pt idx="103">
                  <c:v>85.62619090199998</c:v>
                </c:pt>
                <c:pt idx="104">
                  <c:v>87.720575805</c:v>
                </c:pt>
                <c:pt idx="105">
                  <c:v>89.814960708</c:v>
                </c:pt>
                <c:pt idx="106">
                  <c:v>91.909345611</c:v>
                </c:pt>
                <c:pt idx="107">
                  <c:v>94.00373051399933</c:v>
                </c:pt>
                <c:pt idx="108">
                  <c:v>96.098115417</c:v>
                </c:pt>
                <c:pt idx="109">
                  <c:v>98.19250031999955</c:v>
                </c:pt>
                <c:pt idx="110">
                  <c:v>100.28688522</c:v>
                </c:pt>
                <c:pt idx="111">
                  <c:v>102.38127013</c:v>
                </c:pt>
                <c:pt idx="112">
                  <c:v>104.47565503</c:v>
                </c:pt>
                <c:pt idx="113">
                  <c:v>106.57003993</c:v>
                </c:pt>
                <c:pt idx="114">
                  <c:v>108.66442483</c:v>
                </c:pt>
                <c:pt idx="115">
                  <c:v>110.75880974</c:v>
                </c:pt>
                <c:pt idx="116">
                  <c:v>112.85319464</c:v>
                </c:pt>
                <c:pt idx="117">
                  <c:v>114.94757954</c:v>
                </c:pt>
                <c:pt idx="118">
                  <c:v>117.04196445</c:v>
                </c:pt>
                <c:pt idx="119">
                  <c:v>119.13634935</c:v>
                </c:pt>
                <c:pt idx="120">
                  <c:v>121.23073425</c:v>
                </c:pt>
                <c:pt idx="121">
                  <c:v>123.32511915</c:v>
                </c:pt>
                <c:pt idx="122">
                  <c:v>125.41950406</c:v>
                </c:pt>
                <c:pt idx="123">
                  <c:v>127.51388896</c:v>
                </c:pt>
                <c:pt idx="124">
                  <c:v>129.60827386</c:v>
                </c:pt>
                <c:pt idx="125">
                  <c:v>131.70265877</c:v>
                </c:pt>
                <c:pt idx="126">
                  <c:v>133.79704367</c:v>
                </c:pt>
                <c:pt idx="127">
                  <c:v>135.89142857</c:v>
                </c:pt>
                <c:pt idx="128">
                  <c:v>137.98581347</c:v>
                </c:pt>
                <c:pt idx="129">
                  <c:v>140.08019838</c:v>
                </c:pt>
                <c:pt idx="130">
                  <c:v>142.17458328</c:v>
                </c:pt>
                <c:pt idx="131">
                  <c:v>144.26896818</c:v>
                </c:pt>
                <c:pt idx="132">
                  <c:v>146.36335309</c:v>
                </c:pt>
                <c:pt idx="133">
                  <c:v>148.45773799</c:v>
                </c:pt>
                <c:pt idx="134">
                  <c:v>150.55212289</c:v>
                </c:pt>
                <c:pt idx="135">
                  <c:v>152.64650779</c:v>
                </c:pt>
                <c:pt idx="136">
                  <c:v>154.7408927</c:v>
                </c:pt>
                <c:pt idx="137">
                  <c:v>156.8352776</c:v>
                </c:pt>
                <c:pt idx="138">
                  <c:v>158.9296625</c:v>
                </c:pt>
                <c:pt idx="139">
                  <c:v>161.02404741</c:v>
                </c:pt>
                <c:pt idx="140">
                  <c:v>163.11843231</c:v>
                </c:pt>
                <c:pt idx="141">
                  <c:v>165.21281721</c:v>
                </c:pt>
                <c:pt idx="142">
                  <c:v>167.30720211</c:v>
                </c:pt>
                <c:pt idx="143">
                  <c:v>169.40158702</c:v>
                </c:pt>
              </c:numCache>
            </c:numRef>
          </c:yVal>
          <c:smooth val="1"/>
        </c:ser>
        <c:dLbls/>
        <c:axId val="203628936"/>
        <c:axId val="203637208"/>
      </c:scatterChart>
      <c:valAx>
        <c:axId val="203628936"/>
        <c:scaling>
          <c:orientation val="minMax"/>
          <c:max val="2015.0"/>
          <c:min val="1860.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3637208"/>
        <c:crosses val="autoZero"/>
        <c:crossBetween val="midCat"/>
      </c:valAx>
      <c:valAx>
        <c:axId val="20363720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203628936"/>
        <c:crosses val="autoZero"/>
        <c:crossBetween val="midCat"/>
      </c:valAx>
      <c:spPr>
        <a:solidFill>
          <a:srgbClr val="FFFFFF"/>
        </a:solidFill>
        <a:ln w="12700">
          <a:solidFill>
            <a:srgbClr val="993366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/>
      <c:lineChart>
        <c:grouping val="standard"/>
        <c:ser>
          <c:idx val="0"/>
          <c:order val="0"/>
          <c:trendline>
            <c:name>Trendline</c:name>
            <c:trendlineType val="linear"/>
          </c:trendline>
          <c:cat>
            <c:numRef>
              <c:f>'458694951886dat'!$H$282:$H$319</c:f>
              <c:numCache>
                <c:formatCode>General</c:formatCode>
                <c:ptCount val="38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</c:numCache>
            </c:numRef>
          </c:cat>
          <c:val>
            <c:numRef>
              <c:f>'458694951886dat'!$I$282:$I$319</c:f>
              <c:numCache>
                <c:formatCode>General</c:formatCode>
                <c:ptCount val="38"/>
                <c:pt idx="0">
                  <c:v>0.498584</c:v>
                </c:pt>
                <c:pt idx="1">
                  <c:v>0.522345</c:v>
                </c:pt>
                <c:pt idx="2">
                  <c:v>0.49654</c:v>
                </c:pt>
                <c:pt idx="3">
                  <c:v>0.463809</c:v>
                </c:pt>
                <c:pt idx="4">
                  <c:v>0.567126</c:v>
                </c:pt>
                <c:pt idx="5">
                  <c:v>0.521066</c:v>
                </c:pt>
                <c:pt idx="6">
                  <c:v>0.593454</c:v>
                </c:pt>
                <c:pt idx="7">
                  <c:v>0.50808</c:v>
                </c:pt>
                <c:pt idx="8">
                  <c:v>0.570286</c:v>
                </c:pt>
                <c:pt idx="9">
                  <c:v>0.560989</c:v>
                </c:pt>
                <c:pt idx="10">
                  <c:v>0.422553</c:v>
                </c:pt>
                <c:pt idx="11">
                  <c:v>0.462245</c:v>
                </c:pt>
                <c:pt idx="12">
                  <c:v>0.541912</c:v>
                </c:pt>
                <c:pt idx="13">
                  <c:v>0.522571</c:v>
                </c:pt>
                <c:pt idx="14">
                  <c:v>0.522761</c:v>
                </c:pt>
                <c:pt idx="15">
                  <c:v>0.379247</c:v>
                </c:pt>
                <c:pt idx="16">
                  <c:v>0.543045</c:v>
                </c:pt>
                <c:pt idx="17">
                  <c:v>0.589523</c:v>
                </c:pt>
                <c:pt idx="18">
                  <c:v>0.535432</c:v>
                </c:pt>
                <c:pt idx="19">
                  <c:v>0.563971</c:v>
                </c:pt>
                <c:pt idx="20">
                  <c:v>0.647423</c:v>
                </c:pt>
                <c:pt idx="21">
                  <c:v>0.537826</c:v>
                </c:pt>
                <c:pt idx="22">
                  <c:v>0.479436</c:v>
                </c:pt>
                <c:pt idx="23">
                  <c:v>0.388752</c:v>
                </c:pt>
                <c:pt idx="24">
                  <c:v>0.395927</c:v>
                </c:pt>
                <c:pt idx="25">
                  <c:v>0.554675</c:v>
                </c:pt>
                <c:pt idx="26">
                  <c:v>0.534203</c:v>
                </c:pt>
                <c:pt idx="27">
                  <c:v>0.590783</c:v>
                </c:pt>
                <c:pt idx="28">
                  <c:v>0.522086</c:v>
                </c:pt>
                <c:pt idx="29">
                  <c:v>0.535094</c:v>
                </c:pt>
                <c:pt idx="30">
                  <c:v>0.502663</c:v>
                </c:pt>
                <c:pt idx="31">
                  <c:v>0.630024</c:v>
                </c:pt>
                <c:pt idx="32">
                  <c:v>0.528966</c:v>
                </c:pt>
                <c:pt idx="33">
                  <c:v>0.590009</c:v>
                </c:pt>
                <c:pt idx="34">
                  <c:v>0.579064</c:v>
                </c:pt>
                <c:pt idx="35">
                  <c:v>0.590589</c:v>
                </c:pt>
                <c:pt idx="36">
                  <c:v>0.627301</c:v>
                </c:pt>
                <c:pt idx="37">
                  <c:v>0.60554</c:v>
                </c:pt>
              </c:numCache>
            </c:numRef>
          </c:val>
        </c:ser>
        <c:dLbls/>
        <c:marker val="1"/>
        <c:axId val="204399688"/>
        <c:axId val="204411016"/>
      </c:lineChart>
      <c:catAx>
        <c:axId val="204399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204411016"/>
        <c:crosses val="autoZero"/>
        <c:auto val="1"/>
        <c:lblAlgn val="ctr"/>
        <c:lblOffset val="100"/>
      </c:catAx>
      <c:valAx>
        <c:axId val="204411016"/>
        <c:scaling>
          <c:orientation val="minMax"/>
          <c:max val="1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Cloud Cover</a:t>
                </a:r>
              </a:p>
            </c:rich>
          </c:tx>
          <c:layout/>
        </c:title>
        <c:numFmt formatCode="General" sourceLinked="1"/>
        <c:tickLblPos val="nextTo"/>
        <c:crossAx val="20439968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147807008814222"/>
          <c:y val="0.0479302832244009"/>
          <c:w val="0.827473693421586"/>
          <c:h val="0.736383442265795"/>
        </c:manualLayout>
      </c:layout>
      <c:lineChart>
        <c:grouping val="standard"/>
        <c:ser>
          <c:idx val="0"/>
          <c:order val="0"/>
          <c:tx>
            <c:strRef>
              <c:f>Federal11467!$AH$2</c:f>
              <c:strCache>
                <c:ptCount val="1"/>
                <c:pt idx="0">
                  <c:v>Yield</c:v>
                </c:pt>
              </c:strCache>
            </c:strRef>
          </c:tx>
          <c:spPr>
            <a:ln w="38100">
              <a:solidFill>
                <a:srgbClr val="DD0806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cat>
            <c:numRef>
              <c:f>Federal11467!$Y$3:$Y$43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Federal11467!$AH$3:$AH$43</c:f>
              <c:numCache>
                <c:formatCode>General</c:formatCode>
                <c:ptCount val="41"/>
                <c:pt idx="0">
                  <c:v>72.4</c:v>
                </c:pt>
                <c:pt idx="1">
                  <c:v>88.1</c:v>
                </c:pt>
                <c:pt idx="2">
                  <c:v>97.0</c:v>
                </c:pt>
                <c:pt idx="3">
                  <c:v>91.3</c:v>
                </c:pt>
                <c:pt idx="4">
                  <c:v>71.9</c:v>
                </c:pt>
                <c:pt idx="5">
                  <c:v>86.4</c:v>
                </c:pt>
                <c:pt idx="6">
                  <c:v>88.0</c:v>
                </c:pt>
                <c:pt idx="7">
                  <c:v>90.8</c:v>
                </c:pt>
                <c:pt idx="8">
                  <c:v>101.0</c:v>
                </c:pt>
                <c:pt idx="9">
                  <c:v>109.5</c:v>
                </c:pt>
                <c:pt idx="10">
                  <c:v>91.0</c:v>
                </c:pt>
                <c:pt idx="11">
                  <c:v>108.9</c:v>
                </c:pt>
                <c:pt idx="12">
                  <c:v>113.2</c:v>
                </c:pt>
                <c:pt idx="13">
                  <c:v>81.1</c:v>
                </c:pt>
                <c:pt idx="14">
                  <c:v>106.7</c:v>
                </c:pt>
                <c:pt idx="15">
                  <c:v>118.0</c:v>
                </c:pt>
                <c:pt idx="16">
                  <c:v>119.4</c:v>
                </c:pt>
                <c:pt idx="17">
                  <c:v>119.8</c:v>
                </c:pt>
                <c:pt idx="18">
                  <c:v>84.6</c:v>
                </c:pt>
                <c:pt idx="19">
                  <c:v>116.3</c:v>
                </c:pt>
                <c:pt idx="20">
                  <c:v>118.5</c:v>
                </c:pt>
                <c:pt idx="21">
                  <c:v>108.6</c:v>
                </c:pt>
                <c:pt idx="22">
                  <c:v>131.5</c:v>
                </c:pt>
                <c:pt idx="23">
                  <c:v>100.7</c:v>
                </c:pt>
                <c:pt idx="24">
                  <c:v>138.6</c:v>
                </c:pt>
                <c:pt idx="25">
                  <c:v>113.5</c:v>
                </c:pt>
                <c:pt idx="26">
                  <c:v>127.1</c:v>
                </c:pt>
                <c:pt idx="27">
                  <c:v>126.7</c:v>
                </c:pt>
                <c:pt idx="28">
                  <c:v>134.4</c:v>
                </c:pt>
                <c:pt idx="29">
                  <c:v>133.8</c:v>
                </c:pt>
                <c:pt idx="30">
                  <c:v>136.9</c:v>
                </c:pt>
                <c:pt idx="31">
                  <c:v>138.2</c:v>
                </c:pt>
                <c:pt idx="32">
                  <c:v>129.3</c:v>
                </c:pt>
                <c:pt idx="33">
                  <c:v>142.2</c:v>
                </c:pt>
                <c:pt idx="34">
                  <c:v>160.3</c:v>
                </c:pt>
                <c:pt idx="35">
                  <c:v>147.9</c:v>
                </c:pt>
                <c:pt idx="36">
                  <c:v>149.1</c:v>
                </c:pt>
                <c:pt idx="37">
                  <c:v>150.7</c:v>
                </c:pt>
                <c:pt idx="38">
                  <c:v>153.9</c:v>
                </c:pt>
                <c:pt idx="39">
                  <c:v>164.7</c:v>
                </c:pt>
                <c:pt idx="40">
                  <c:v>152.8</c:v>
                </c:pt>
              </c:numCache>
            </c:numRef>
          </c:val>
        </c:ser>
        <c:ser>
          <c:idx val="1"/>
          <c:order val="1"/>
          <c:tx>
            <c:strRef>
              <c:f>Federal11467!$AI$2</c:f>
              <c:strCache>
                <c:ptCount val="1"/>
                <c:pt idx="0">
                  <c:v>Trend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Federal11467!$Y$3:$Y$43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Federal11467!$AI$3:$AI$43</c:f>
              <c:numCache>
                <c:formatCode>0.0</c:formatCode>
                <c:ptCount val="41"/>
                <c:pt idx="0">
                  <c:v>84.54684210526375</c:v>
                </c:pt>
                <c:pt idx="1">
                  <c:v>85.35684210526306</c:v>
                </c:pt>
                <c:pt idx="2">
                  <c:v>88.61631578947344</c:v>
                </c:pt>
                <c:pt idx="3">
                  <c:v>93.41473684210541</c:v>
                </c:pt>
                <c:pt idx="4">
                  <c:v>96.07421052631526</c:v>
                </c:pt>
                <c:pt idx="5">
                  <c:v>93.9042105263152</c:v>
                </c:pt>
                <c:pt idx="6">
                  <c:v>94.4221052631574</c:v>
                </c:pt>
                <c:pt idx="7">
                  <c:v>95.18421052631493</c:v>
                </c:pt>
                <c:pt idx="8">
                  <c:v>95.9694736842107</c:v>
                </c:pt>
                <c:pt idx="9">
                  <c:v>98.64473684210535</c:v>
                </c:pt>
                <c:pt idx="10">
                  <c:v>102.2936842105264</c:v>
                </c:pt>
                <c:pt idx="11">
                  <c:v>101.5373684210526</c:v>
                </c:pt>
                <c:pt idx="12">
                  <c:v>104.6794736842103</c:v>
                </c:pt>
                <c:pt idx="13">
                  <c:v>108.2136842105265</c:v>
                </c:pt>
                <c:pt idx="14">
                  <c:v>104.9326315789476</c:v>
                </c:pt>
                <c:pt idx="15">
                  <c:v>105.9842105263156</c:v>
                </c:pt>
                <c:pt idx="16">
                  <c:v>109.9010526315792</c:v>
                </c:pt>
                <c:pt idx="17">
                  <c:v>113.2889473684213</c:v>
                </c:pt>
                <c:pt idx="18">
                  <c:v>116.8363157894737</c:v>
                </c:pt>
                <c:pt idx="19">
                  <c:v>112.6473684210528</c:v>
                </c:pt>
                <c:pt idx="20">
                  <c:v>115.4589473684209</c:v>
                </c:pt>
                <c:pt idx="21">
                  <c:v>116.6673684210523</c:v>
                </c:pt>
                <c:pt idx="22">
                  <c:v>116.9857894736842</c:v>
                </c:pt>
                <c:pt idx="23">
                  <c:v>122.5910526315788</c:v>
                </c:pt>
                <c:pt idx="24">
                  <c:v>120.8315789473686</c:v>
                </c:pt>
                <c:pt idx="25">
                  <c:v>124.257368421053</c:v>
                </c:pt>
                <c:pt idx="26">
                  <c:v>123.2889473684213</c:v>
                </c:pt>
                <c:pt idx="27">
                  <c:v>124.7978947368424</c:v>
                </c:pt>
                <c:pt idx="28">
                  <c:v>125.9336842105263</c:v>
                </c:pt>
                <c:pt idx="29">
                  <c:v>129.2236842105267</c:v>
                </c:pt>
                <c:pt idx="30">
                  <c:v>132.8505263157894</c:v>
                </c:pt>
                <c:pt idx="31">
                  <c:v>134.5715789473684</c:v>
                </c:pt>
                <c:pt idx="32">
                  <c:v>137.9005263157896</c:v>
                </c:pt>
                <c:pt idx="33">
                  <c:v>139.4847368421051</c:v>
                </c:pt>
                <c:pt idx="34">
                  <c:v>139.6778947368408</c:v>
                </c:pt>
                <c:pt idx="35">
                  <c:v>145.4905263157893</c:v>
                </c:pt>
                <c:pt idx="36">
                  <c:v>149.2852631578953</c:v>
                </c:pt>
                <c:pt idx="37">
                  <c:v>153.0099999999993</c:v>
                </c:pt>
                <c:pt idx="38">
                  <c:v>156.6321052631573</c:v>
                </c:pt>
                <c:pt idx="39">
                  <c:v>156.330526315789</c:v>
                </c:pt>
                <c:pt idx="40">
                  <c:v>160.765263157894</c:v>
                </c:pt>
              </c:numCache>
            </c:numRef>
          </c:val>
        </c:ser>
        <c:dLbls/>
        <c:marker val="1"/>
        <c:axId val="203795208"/>
        <c:axId val="203794024"/>
      </c:lineChart>
      <c:catAx>
        <c:axId val="203795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794024"/>
        <c:crosses val="autoZero"/>
        <c:auto val="1"/>
        <c:lblAlgn val="ctr"/>
        <c:lblOffset val="100"/>
        <c:tickLblSkip val="3"/>
        <c:tickMarkSkip val="1"/>
      </c:catAx>
      <c:valAx>
        <c:axId val="203794024"/>
        <c:scaling>
          <c:orientation val="minMax"/>
          <c:max val="165.0"/>
          <c:min val="65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79520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1111111111111"/>
          <c:y val="0.93681917211329"/>
          <c:w val="0.25037037037037"/>
          <c:h val="0.056644880174291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12"/>
          <c:y val="0.0479302832244009"/>
          <c:w val="0.868148148148148"/>
          <c:h val="0.736383442265795"/>
        </c:manualLayout>
      </c:layout>
      <c:lineChart>
        <c:grouping val="standard"/>
        <c:ser>
          <c:idx val="0"/>
          <c:order val="0"/>
          <c:tx>
            <c:strRef>
              <c:f>Federal11467!$AA$2</c:f>
              <c:strCache>
                <c:ptCount val="1"/>
                <c:pt idx="0">
                  <c:v>Yield</c:v>
                </c:pt>
              </c:strCache>
            </c:strRef>
          </c:tx>
          <c:spPr>
            <a:ln w="38100">
              <a:solidFill>
                <a:srgbClr val="DD0806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cat>
            <c:numRef>
              <c:f>Federal11467!$Y$3:$Y$43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Federal11467!$AA$3:$AA$43</c:f>
              <c:numCache>
                <c:formatCode>General</c:formatCode>
                <c:ptCount val="41"/>
                <c:pt idx="0">
                  <c:v>31.0</c:v>
                </c:pt>
                <c:pt idx="1">
                  <c:v>33.9</c:v>
                </c:pt>
                <c:pt idx="2">
                  <c:v>32.7</c:v>
                </c:pt>
                <c:pt idx="3">
                  <c:v>31.6</c:v>
                </c:pt>
                <c:pt idx="4">
                  <c:v>27.3</c:v>
                </c:pt>
                <c:pt idx="5">
                  <c:v>30.6</c:v>
                </c:pt>
                <c:pt idx="6">
                  <c:v>30.3</c:v>
                </c:pt>
                <c:pt idx="7">
                  <c:v>30.7</c:v>
                </c:pt>
                <c:pt idx="8">
                  <c:v>31.4</c:v>
                </c:pt>
                <c:pt idx="9">
                  <c:v>34.2</c:v>
                </c:pt>
                <c:pt idx="10">
                  <c:v>33.5</c:v>
                </c:pt>
                <c:pt idx="11">
                  <c:v>34.5</c:v>
                </c:pt>
                <c:pt idx="12">
                  <c:v>35.5</c:v>
                </c:pt>
                <c:pt idx="13">
                  <c:v>39.4</c:v>
                </c:pt>
                <c:pt idx="14">
                  <c:v>38.8</c:v>
                </c:pt>
                <c:pt idx="15">
                  <c:v>37.5</c:v>
                </c:pt>
                <c:pt idx="16">
                  <c:v>34.4</c:v>
                </c:pt>
                <c:pt idx="17">
                  <c:v>37.7</c:v>
                </c:pt>
                <c:pt idx="18">
                  <c:v>34.1</c:v>
                </c:pt>
                <c:pt idx="19">
                  <c:v>32.7</c:v>
                </c:pt>
                <c:pt idx="20">
                  <c:v>39.5</c:v>
                </c:pt>
                <c:pt idx="21">
                  <c:v>34.3</c:v>
                </c:pt>
                <c:pt idx="22">
                  <c:v>39.3</c:v>
                </c:pt>
                <c:pt idx="23">
                  <c:v>38.2</c:v>
                </c:pt>
                <c:pt idx="24">
                  <c:v>37.6</c:v>
                </c:pt>
                <c:pt idx="25">
                  <c:v>35.8</c:v>
                </c:pt>
                <c:pt idx="26">
                  <c:v>36.3</c:v>
                </c:pt>
                <c:pt idx="27">
                  <c:v>39.5</c:v>
                </c:pt>
                <c:pt idx="28">
                  <c:v>43.2</c:v>
                </c:pt>
                <c:pt idx="29">
                  <c:v>42.7</c:v>
                </c:pt>
                <c:pt idx="30">
                  <c:v>42.0</c:v>
                </c:pt>
                <c:pt idx="31">
                  <c:v>40.2</c:v>
                </c:pt>
                <c:pt idx="32">
                  <c:v>35.0</c:v>
                </c:pt>
                <c:pt idx="33">
                  <c:v>44.2</c:v>
                </c:pt>
                <c:pt idx="34">
                  <c:v>43.2</c:v>
                </c:pt>
                <c:pt idx="35">
                  <c:v>42.0</c:v>
                </c:pt>
                <c:pt idx="36">
                  <c:v>38.6</c:v>
                </c:pt>
                <c:pt idx="37">
                  <c:v>40.2</c:v>
                </c:pt>
                <c:pt idx="38">
                  <c:v>44.9</c:v>
                </c:pt>
                <c:pt idx="39">
                  <c:v>44.5</c:v>
                </c:pt>
                <c:pt idx="40">
                  <c:v>46.4</c:v>
                </c:pt>
              </c:numCache>
            </c:numRef>
          </c:val>
        </c:ser>
        <c:ser>
          <c:idx val="1"/>
          <c:order val="1"/>
          <c:tx>
            <c:strRef>
              <c:f>Federal11467!$AB$2</c:f>
              <c:strCache>
                <c:ptCount val="1"/>
                <c:pt idx="0">
                  <c:v>Trend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Federal11467!$Y$3:$Y$43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Federal11467!$AB$3:$AB$43</c:f>
              <c:numCache>
                <c:formatCode>0.0</c:formatCode>
                <c:ptCount val="41"/>
                <c:pt idx="0">
                  <c:v>30.12789473684211</c:v>
                </c:pt>
                <c:pt idx="1">
                  <c:v>30.96263157894748</c:v>
                </c:pt>
                <c:pt idx="2">
                  <c:v>32.09052631578947</c:v>
                </c:pt>
                <c:pt idx="3">
                  <c:v>32.97368421052624</c:v>
                </c:pt>
                <c:pt idx="4">
                  <c:v>33.28368421052619</c:v>
                </c:pt>
                <c:pt idx="5">
                  <c:v>32.60052631578947</c:v>
                </c:pt>
                <c:pt idx="6">
                  <c:v>32.6289473684211</c:v>
                </c:pt>
                <c:pt idx="7">
                  <c:v>32.4731578947368</c:v>
                </c:pt>
                <c:pt idx="8">
                  <c:v>32.42315789473684</c:v>
                </c:pt>
                <c:pt idx="9">
                  <c:v>33.03263157894742</c:v>
                </c:pt>
                <c:pt idx="10">
                  <c:v>33.45736842105254</c:v>
                </c:pt>
                <c:pt idx="11">
                  <c:v>34.06421052631583</c:v>
                </c:pt>
                <c:pt idx="12">
                  <c:v>34.49947368421054</c:v>
                </c:pt>
                <c:pt idx="13">
                  <c:v>35.0947368421053</c:v>
                </c:pt>
                <c:pt idx="14">
                  <c:v>36.32736842105249</c:v>
                </c:pt>
                <c:pt idx="15">
                  <c:v>37.28526315789485</c:v>
                </c:pt>
                <c:pt idx="16">
                  <c:v>37.85894736842124</c:v>
                </c:pt>
                <c:pt idx="17">
                  <c:v>37.61578947368412</c:v>
                </c:pt>
                <c:pt idx="18">
                  <c:v>37.84684210526297</c:v>
                </c:pt>
                <c:pt idx="19">
                  <c:v>37.47105263157902</c:v>
                </c:pt>
                <c:pt idx="20">
                  <c:v>36.98000000000002</c:v>
                </c:pt>
                <c:pt idx="21">
                  <c:v>37.8621052631579</c:v>
                </c:pt>
                <c:pt idx="22">
                  <c:v>37.90578947368406</c:v>
                </c:pt>
                <c:pt idx="23">
                  <c:v>38.80421052631584</c:v>
                </c:pt>
                <c:pt idx="24">
                  <c:v>39.251052631579</c:v>
                </c:pt>
                <c:pt idx="25">
                  <c:v>38.97578947368412</c:v>
                </c:pt>
                <c:pt idx="26">
                  <c:v>38.55999999999994</c:v>
                </c:pt>
                <c:pt idx="27">
                  <c:v>38.12736842105259</c:v>
                </c:pt>
                <c:pt idx="28">
                  <c:v>38.2863157894737</c:v>
                </c:pt>
                <c:pt idx="29">
                  <c:v>39.12736842105259</c:v>
                </c:pt>
                <c:pt idx="30">
                  <c:v>40.00631578947366</c:v>
                </c:pt>
                <c:pt idx="31">
                  <c:v>40.52999999999997</c:v>
                </c:pt>
                <c:pt idx="32">
                  <c:v>40.67526315789479</c:v>
                </c:pt>
                <c:pt idx="33">
                  <c:v>39.80631578947367</c:v>
                </c:pt>
                <c:pt idx="34">
                  <c:v>41.23684210526309</c:v>
                </c:pt>
                <c:pt idx="35">
                  <c:v>42.32210526315793</c:v>
                </c:pt>
                <c:pt idx="36">
                  <c:v>42.94736842105272</c:v>
                </c:pt>
                <c:pt idx="37">
                  <c:v>42.46263157894747</c:v>
                </c:pt>
                <c:pt idx="38">
                  <c:v>42.61368421052634</c:v>
                </c:pt>
                <c:pt idx="39">
                  <c:v>43.24842105263154</c:v>
                </c:pt>
                <c:pt idx="40">
                  <c:v>43.47052631578936</c:v>
                </c:pt>
              </c:numCache>
            </c:numRef>
          </c:val>
        </c:ser>
        <c:dLbls/>
        <c:marker val="1"/>
        <c:axId val="203866344"/>
        <c:axId val="203870440"/>
      </c:lineChart>
      <c:catAx>
        <c:axId val="2038663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870440"/>
        <c:crosses val="autoZero"/>
        <c:auto val="1"/>
        <c:lblAlgn val="ctr"/>
        <c:lblOffset val="100"/>
        <c:tickLblSkip val="3"/>
        <c:tickMarkSkip val="1"/>
      </c:catAx>
      <c:valAx>
        <c:axId val="203870440"/>
        <c:scaling>
          <c:orientation val="minMax"/>
          <c:min val="25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86634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8148148148148"/>
          <c:y val="0.93681917211329"/>
          <c:w val="0.25037037037037"/>
          <c:h val="0.056644880174291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121481481481481"/>
          <c:y val="0.0479302832244009"/>
          <c:w val="0.866666666666667"/>
          <c:h val="0.799564270152505"/>
        </c:manualLayout>
      </c:layout>
      <c:lineChart>
        <c:grouping val="standard"/>
        <c:ser>
          <c:idx val="0"/>
          <c:order val="0"/>
          <c:tx>
            <c:strRef>
              <c:f>Federal11467!$AD$2</c:f>
              <c:strCache>
                <c:ptCount val="1"/>
                <c:pt idx="0">
                  <c:v>% Dev from Trend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Federal11467!$Y$3:$Y$43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Federal11467!$AD$3:$AD$43</c:f>
              <c:numCache>
                <c:formatCode>0.0%</c:formatCode>
                <c:ptCount val="41"/>
                <c:pt idx="0">
                  <c:v>0.0289467707842006</c:v>
                </c:pt>
                <c:pt idx="1">
                  <c:v>0.0948681772595068</c:v>
                </c:pt>
                <c:pt idx="2">
                  <c:v>0.0189923243456013</c:v>
                </c:pt>
                <c:pt idx="3">
                  <c:v>-0.0416600159616898</c:v>
                </c:pt>
                <c:pt idx="4">
                  <c:v>-0.179778301364661</c:v>
                </c:pt>
                <c:pt idx="5">
                  <c:v>-0.0613648471932966</c:v>
                </c:pt>
                <c:pt idx="6">
                  <c:v>-0.0713767239293507</c:v>
                </c:pt>
                <c:pt idx="7">
                  <c:v>-0.0546038023306687</c:v>
                </c:pt>
                <c:pt idx="8">
                  <c:v>-0.0315563924420494</c:v>
                </c:pt>
                <c:pt idx="9">
                  <c:v>0.03533985532647</c:v>
                </c:pt>
                <c:pt idx="10">
                  <c:v>0.00127420598090041</c:v>
                </c:pt>
                <c:pt idx="11">
                  <c:v>0.0127931769722802</c:v>
                </c:pt>
                <c:pt idx="12">
                  <c:v>0.0290012052052654</c:v>
                </c:pt>
                <c:pt idx="13">
                  <c:v>0.122675464907019</c:v>
                </c:pt>
                <c:pt idx="14">
                  <c:v>0.0680652545565191</c:v>
                </c:pt>
                <c:pt idx="15">
                  <c:v>0.00575929533327354</c:v>
                </c:pt>
                <c:pt idx="16">
                  <c:v>-0.0913640660623968</c:v>
                </c:pt>
                <c:pt idx="17">
                  <c:v>0.00223870155309874</c:v>
                </c:pt>
                <c:pt idx="18">
                  <c:v>-0.0990001251581854</c:v>
                </c:pt>
                <c:pt idx="19">
                  <c:v>-0.127326357188007</c:v>
                </c:pt>
                <c:pt idx="20">
                  <c:v>0.0681449432125468</c:v>
                </c:pt>
                <c:pt idx="21">
                  <c:v>-0.0940810142066782</c:v>
                </c:pt>
                <c:pt idx="22">
                  <c:v>0.0367809388928233</c:v>
                </c:pt>
                <c:pt idx="23">
                  <c:v>-0.015570746527779</c:v>
                </c:pt>
                <c:pt idx="24">
                  <c:v>-0.0420639071027273</c:v>
                </c:pt>
                <c:pt idx="25">
                  <c:v>-0.081481081373053</c:v>
                </c:pt>
                <c:pt idx="26">
                  <c:v>-0.0586099585062228</c:v>
                </c:pt>
                <c:pt idx="27">
                  <c:v>0.036001214764916</c:v>
                </c:pt>
                <c:pt idx="28">
                  <c:v>0.128340481689211</c:v>
                </c:pt>
                <c:pt idx="29">
                  <c:v>0.0913077399047652</c:v>
                </c:pt>
                <c:pt idx="30">
                  <c:v>0.0498342366994691</c:v>
                </c:pt>
                <c:pt idx="31">
                  <c:v>-0.00814211695040637</c:v>
                </c:pt>
                <c:pt idx="32">
                  <c:v>-0.139526157110879</c:v>
                </c:pt>
                <c:pt idx="33">
                  <c:v>0.110376560186165</c:v>
                </c:pt>
                <c:pt idx="34">
                  <c:v>0.0476068921506072</c:v>
                </c:pt>
                <c:pt idx="35">
                  <c:v>-0.00761080435755956</c:v>
                </c:pt>
                <c:pt idx="36">
                  <c:v>-0.10122549019608</c:v>
                </c:pt>
                <c:pt idx="37">
                  <c:v>-0.0532852415126637</c:v>
                </c:pt>
                <c:pt idx="38">
                  <c:v>0.0536521502853042</c:v>
                </c:pt>
                <c:pt idx="39">
                  <c:v>0.0289392980577331</c:v>
                </c:pt>
                <c:pt idx="40">
                  <c:v>0.0673898830423546</c:v>
                </c:pt>
              </c:numCache>
            </c:numRef>
          </c:val>
        </c:ser>
        <c:dLbls/>
        <c:marker val="1"/>
        <c:axId val="203813576"/>
        <c:axId val="203817720"/>
      </c:lineChart>
      <c:catAx>
        <c:axId val="203813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817720"/>
        <c:crossesAt val="-0.2"/>
        <c:auto val="1"/>
        <c:lblAlgn val="ctr"/>
        <c:lblOffset val="100"/>
        <c:tickLblSkip val="3"/>
        <c:tickMarkSkip val="1"/>
      </c:catAx>
      <c:valAx>
        <c:axId val="2038177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81357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100386460192238"/>
          <c:y val="0.0744082056863125"/>
          <c:w val="0.868148148148148"/>
          <c:h val="0.736383442265795"/>
        </c:manualLayout>
      </c:layout>
      <c:lineChart>
        <c:grouping val="standard"/>
        <c:ser>
          <c:idx val="0"/>
          <c:order val="0"/>
          <c:tx>
            <c:strRef>
              <c:f>Federal11467!$AO$2</c:f>
              <c:strCache>
                <c:ptCount val="1"/>
                <c:pt idx="0">
                  <c:v>Yield</c:v>
                </c:pt>
              </c:strCache>
            </c:strRef>
          </c:tx>
          <c:spPr>
            <a:ln w="38100">
              <a:solidFill>
                <a:srgbClr val="DD0806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cat>
            <c:numRef>
              <c:f>Federal11467!$Y$3:$Y$43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Federal11467!$AO$3:$AO$43</c:f>
              <c:numCache>
                <c:formatCode>General</c:formatCode>
                <c:ptCount val="41"/>
                <c:pt idx="0">
                  <c:v>26.7</c:v>
                </c:pt>
                <c:pt idx="1">
                  <c:v>27.5</c:v>
                </c:pt>
                <c:pt idx="2">
                  <c:v>27.8</c:v>
                </c:pt>
                <c:pt idx="3">
                  <c:v>27.8</c:v>
                </c:pt>
                <c:pt idx="4">
                  <c:v>23.7</c:v>
                </c:pt>
                <c:pt idx="5">
                  <c:v>28.9</c:v>
                </c:pt>
                <c:pt idx="6">
                  <c:v>26.1</c:v>
                </c:pt>
                <c:pt idx="7">
                  <c:v>30.6</c:v>
                </c:pt>
                <c:pt idx="8">
                  <c:v>29.4</c:v>
                </c:pt>
                <c:pt idx="9">
                  <c:v>32.1</c:v>
                </c:pt>
                <c:pt idx="10">
                  <c:v>26.5</c:v>
                </c:pt>
                <c:pt idx="11">
                  <c:v>30.1</c:v>
                </c:pt>
                <c:pt idx="12">
                  <c:v>31.5</c:v>
                </c:pt>
                <c:pt idx="13">
                  <c:v>26.2</c:v>
                </c:pt>
                <c:pt idx="14">
                  <c:v>28.1</c:v>
                </c:pt>
                <c:pt idx="15">
                  <c:v>34.1</c:v>
                </c:pt>
                <c:pt idx="16">
                  <c:v>33.3</c:v>
                </c:pt>
                <c:pt idx="17">
                  <c:v>33.9</c:v>
                </c:pt>
                <c:pt idx="18">
                  <c:v>27.0</c:v>
                </c:pt>
                <c:pt idx="19">
                  <c:v>32.3</c:v>
                </c:pt>
                <c:pt idx="20">
                  <c:v>34.1</c:v>
                </c:pt>
                <c:pt idx="21">
                  <c:v>34.2</c:v>
                </c:pt>
                <c:pt idx="22">
                  <c:v>37.6</c:v>
                </c:pt>
                <c:pt idx="23">
                  <c:v>32.6</c:v>
                </c:pt>
                <c:pt idx="24">
                  <c:v>41.4</c:v>
                </c:pt>
                <c:pt idx="25">
                  <c:v>35.3</c:v>
                </c:pt>
                <c:pt idx="26">
                  <c:v>37.6</c:v>
                </c:pt>
                <c:pt idx="27">
                  <c:v>38.9</c:v>
                </c:pt>
                <c:pt idx="28">
                  <c:v>38.9</c:v>
                </c:pt>
                <c:pt idx="29">
                  <c:v>36.6</c:v>
                </c:pt>
                <c:pt idx="30">
                  <c:v>38.1</c:v>
                </c:pt>
                <c:pt idx="31">
                  <c:v>39.6</c:v>
                </c:pt>
                <c:pt idx="32">
                  <c:v>38.0</c:v>
                </c:pt>
                <c:pt idx="33">
                  <c:v>33.9</c:v>
                </c:pt>
                <c:pt idx="34">
                  <c:v>42.2</c:v>
                </c:pt>
                <c:pt idx="35">
                  <c:v>43.1</c:v>
                </c:pt>
                <c:pt idx="36">
                  <c:v>42.9</c:v>
                </c:pt>
                <c:pt idx="37">
                  <c:v>41.7</c:v>
                </c:pt>
                <c:pt idx="38">
                  <c:v>39.7</c:v>
                </c:pt>
                <c:pt idx="39">
                  <c:v>44.0</c:v>
                </c:pt>
                <c:pt idx="40">
                  <c:v>43.5</c:v>
                </c:pt>
              </c:numCache>
            </c:numRef>
          </c:val>
        </c:ser>
        <c:ser>
          <c:idx val="1"/>
          <c:order val="1"/>
          <c:tx>
            <c:strRef>
              <c:f>Federal11467!$AP$2</c:f>
              <c:strCache>
                <c:ptCount val="1"/>
                <c:pt idx="0">
                  <c:v>Trend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Federal11467!$Y$3:$Y$43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Federal11467!$AP$3:$AP$43</c:f>
              <c:numCache>
                <c:formatCode>0.0</c:formatCode>
                <c:ptCount val="41"/>
                <c:pt idx="0">
                  <c:v>26.7578947368421</c:v>
                </c:pt>
                <c:pt idx="1">
                  <c:v>27.30473684210518</c:v>
                </c:pt>
                <c:pt idx="2">
                  <c:v>27.8284210526316</c:v>
                </c:pt>
                <c:pt idx="3">
                  <c:v>28.29473684210518</c:v>
                </c:pt>
                <c:pt idx="4">
                  <c:v>28.35947368421046</c:v>
                </c:pt>
                <c:pt idx="5">
                  <c:v>27.66105263157897</c:v>
                </c:pt>
                <c:pt idx="6">
                  <c:v>27.95578947368421</c:v>
                </c:pt>
                <c:pt idx="7">
                  <c:v>27.74842105263156</c:v>
                </c:pt>
                <c:pt idx="8">
                  <c:v>28.53526315789475</c:v>
                </c:pt>
                <c:pt idx="9">
                  <c:v>29.08105263157892</c:v>
                </c:pt>
                <c:pt idx="10">
                  <c:v>30.00368421052632</c:v>
                </c:pt>
                <c:pt idx="11">
                  <c:v>29.67052631578952</c:v>
                </c:pt>
                <c:pt idx="12">
                  <c:v>30.19526315789471</c:v>
                </c:pt>
                <c:pt idx="13">
                  <c:v>30.81684210526316</c:v>
                </c:pt>
                <c:pt idx="14">
                  <c:v>30.28631578947363</c:v>
                </c:pt>
                <c:pt idx="15">
                  <c:v>29.9221052631579</c:v>
                </c:pt>
                <c:pt idx="16">
                  <c:v>30.87105263157895</c:v>
                </c:pt>
                <c:pt idx="17">
                  <c:v>31.61263157894746</c:v>
                </c:pt>
                <c:pt idx="18">
                  <c:v>32.24526315789456</c:v>
                </c:pt>
                <c:pt idx="19">
                  <c:v>31.6042105263158</c:v>
                </c:pt>
                <c:pt idx="20">
                  <c:v>32.09947368421047</c:v>
                </c:pt>
                <c:pt idx="21">
                  <c:v>32.79631578947363</c:v>
                </c:pt>
                <c:pt idx="22">
                  <c:v>33.48894736842112</c:v>
                </c:pt>
                <c:pt idx="23">
                  <c:v>34.79052631578952</c:v>
                </c:pt>
                <c:pt idx="24">
                  <c:v>34.93736842105272</c:v>
                </c:pt>
                <c:pt idx="25">
                  <c:v>36.2936842105263</c:v>
                </c:pt>
                <c:pt idx="26">
                  <c:v>36.75263157894744</c:v>
                </c:pt>
                <c:pt idx="27">
                  <c:v>37.24631578947367</c:v>
                </c:pt>
                <c:pt idx="28">
                  <c:v>38.33947368421048</c:v>
                </c:pt>
                <c:pt idx="29">
                  <c:v>39.16263157894764</c:v>
                </c:pt>
                <c:pt idx="30">
                  <c:v>39.6884210526315</c:v>
                </c:pt>
                <c:pt idx="31">
                  <c:v>39.7947368421051</c:v>
                </c:pt>
                <c:pt idx="32">
                  <c:v>40.43473684210516</c:v>
                </c:pt>
                <c:pt idx="33">
                  <c:v>40.76684210526329</c:v>
                </c:pt>
                <c:pt idx="34">
                  <c:v>39.56263157894739</c:v>
                </c:pt>
                <c:pt idx="35">
                  <c:v>40.11684210526312</c:v>
                </c:pt>
                <c:pt idx="36">
                  <c:v>41.32315789473682</c:v>
                </c:pt>
                <c:pt idx="37">
                  <c:v>42.25473684210533</c:v>
                </c:pt>
                <c:pt idx="38">
                  <c:v>42.86421052631567</c:v>
                </c:pt>
                <c:pt idx="39">
                  <c:v>42.15157894736853</c:v>
                </c:pt>
                <c:pt idx="40">
                  <c:v>42.71210526315793</c:v>
                </c:pt>
              </c:numCache>
            </c:numRef>
          </c:val>
        </c:ser>
        <c:dLbls/>
        <c:marker val="1"/>
        <c:axId val="203916792"/>
        <c:axId val="203920584"/>
      </c:lineChart>
      <c:catAx>
        <c:axId val="2039167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920584"/>
        <c:crosses val="autoZero"/>
        <c:auto val="1"/>
        <c:lblAlgn val="ctr"/>
        <c:lblOffset val="100"/>
        <c:tickLblSkip val="3"/>
        <c:tickMarkSkip val="1"/>
      </c:catAx>
      <c:valAx>
        <c:axId val="203920584"/>
        <c:scaling>
          <c:orientation val="minMax"/>
          <c:min val="20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91679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8148148148148"/>
          <c:y val="0.93681917211329"/>
          <c:w val="0.25037037037037"/>
          <c:h val="0.056644880174291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121481481481481"/>
          <c:y val="0.0479302832244009"/>
          <c:w val="0.866666666666667"/>
          <c:h val="0.799564270152505"/>
        </c:manualLayout>
      </c:layout>
      <c:lineChart>
        <c:grouping val="standard"/>
        <c:ser>
          <c:idx val="0"/>
          <c:order val="0"/>
          <c:tx>
            <c:strRef>
              <c:f>Federal11467!$AR$2</c:f>
              <c:strCache>
                <c:ptCount val="1"/>
                <c:pt idx="0">
                  <c:v>% Dev from Trend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Federal11467!$Y$3:$Y$43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Federal11467!$AR$3:$AR$43</c:f>
              <c:numCache>
                <c:formatCode>0.0%</c:formatCode>
                <c:ptCount val="41"/>
                <c:pt idx="0">
                  <c:v>-0.00216365066876473</c:v>
                </c:pt>
                <c:pt idx="1">
                  <c:v>0.00715125580678035</c:v>
                </c:pt>
                <c:pt idx="2">
                  <c:v>-0.00102129591103441</c:v>
                </c:pt>
                <c:pt idx="3">
                  <c:v>-0.0174851190476201</c:v>
                </c:pt>
                <c:pt idx="4">
                  <c:v>-0.16430042870664</c:v>
                </c:pt>
                <c:pt idx="5">
                  <c:v>0.0447903188979366</c:v>
                </c:pt>
                <c:pt idx="6">
                  <c:v>-0.066383010768883</c:v>
                </c:pt>
                <c:pt idx="7">
                  <c:v>0.10276544895869</c:v>
                </c:pt>
                <c:pt idx="8">
                  <c:v>0.0303041481454152</c:v>
                </c:pt>
                <c:pt idx="9">
                  <c:v>0.103811488760995</c:v>
                </c:pt>
                <c:pt idx="10">
                  <c:v>-0.116775132878419</c:v>
                </c:pt>
                <c:pt idx="11">
                  <c:v>0.0144747578671005</c:v>
                </c:pt>
                <c:pt idx="12">
                  <c:v>0.0432099841383285</c:v>
                </c:pt>
                <c:pt idx="13">
                  <c:v>-0.149815548572209</c:v>
                </c:pt>
                <c:pt idx="14">
                  <c:v>-0.0721882385652702</c:v>
                </c:pt>
                <c:pt idx="15">
                  <c:v>0.139625694786463</c:v>
                </c:pt>
                <c:pt idx="16">
                  <c:v>0.0786804194015854</c:v>
                </c:pt>
                <c:pt idx="17">
                  <c:v>0.0723561534363315</c:v>
                </c:pt>
                <c:pt idx="18">
                  <c:v>-0.162667711291742</c:v>
                </c:pt>
                <c:pt idx="19">
                  <c:v>0.0220157207567276</c:v>
                </c:pt>
                <c:pt idx="20">
                  <c:v>0.0623227139320226</c:v>
                </c:pt>
                <c:pt idx="21">
                  <c:v>0.0428000577728584</c:v>
                </c:pt>
                <c:pt idx="22">
                  <c:v>0.122758490625341</c:v>
                </c:pt>
                <c:pt idx="23">
                  <c:v>-0.0629632991437488</c:v>
                </c:pt>
                <c:pt idx="24">
                  <c:v>0.184977629140865</c:v>
                </c:pt>
                <c:pt idx="25">
                  <c:v>-0.0273789843092892</c:v>
                </c:pt>
                <c:pt idx="26">
                  <c:v>0.0230559931261615</c:v>
                </c:pt>
                <c:pt idx="27">
                  <c:v>0.0443985982364914</c:v>
                </c:pt>
                <c:pt idx="28">
                  <c:v>0.0146200837394451</c:v>
                </c:pt>
                <c:pt idx="29">
                  <c:v>-0.0654356327863629</c:v>
                </c:pt>
                <c:pt idx="30">
                  <c:v>-0.0400222788033107</c:v>
                </c:pt>
                <c:pt idx="31">
                  <c:v>-0.00489353260150279</c:v>
                </c:pt>
                <c:pt idx="32">
                  <c:v>-0.0602139900554477</c:v>
                </c:pt>
                <c:pt idx="33">
                  <c:v>-0.168441845152798</c:v>
                </c:pt>
                <c:pt idx="34">
                  <c:v>0.0666631191049497</c:v>
                </c:pt>
                <c:pt idx="35">
                  <c:v>0.0743617328330384</c:v>
                </c:pt>
                <c:pt idx="36">
                  <c:v>0.0381587997045117</c:v>
                </c:pt>
                <c:pt idx="37">
                  <c:v>-0.0131283942005894</c:v>
                </c:pt>
                <c:pt idx="38">
                  <c:v>-0.0738194052208908</c:v>
                </c:pt>
                <c:pt idx="39">
                  <c:v>0.0438517630606305</c:v>
                </c:pt>
                <c:pt idx="40">
                  <c:v>0.0184466378322421</c:v>
                </c:pt>
              </c:numCache>
            </c:numRef>
          </c:val>
        </c:ser>
        <c:dLbls/>
        <c:marker val="1"/>
        <c:axId val="203970056"/>
        <c:axId val="203973848"/>
      </c:lineChart>
      <c:catAx>
        <c:axId val="2039700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973848"/>
        <c:crossesAt val="-0.2"/>
        <c:auto val="1"/>
        <c:lblAlgn val="ctr"/>
        <c:lblOffset val="100"/>
        <c:tickLblSkip val="3"/>
        <c:tickMarkSkip val="1"/>
      </c:catAx>
      <c:valAx>
        <c:axId val="203973848"/>
        <c:scaling>
          <c:orientation val="minMax"/>
          <c:max val="0.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97005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Iowa Corn Yields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1866-2009</a:t>
            </a:r>
          </a:p>
        </c:rich>
      </c:tx>
      <c:layout/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607707554301841"/>
          <c:y val="0.0327408622165111"/>
          <c:w val="0.914465268391118"/>
          <c:h val="0.91468298276046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dLbls>
            <c:dLbl>
              <c:idx val="2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6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70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8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106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CatName val="1"/>
            </c:dLbl>
            <c:dLbl>
              <c:idx val="11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CatName val="1"/>
            </c:dLbl>
            <c:dLbl>
              <c:idx val="117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CatName val="1"/>
            </c:dLbl>
            <c:dLbl>
              <c:idx val="122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127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12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CatName val="1"/>
            </c:dLbl>
            <c:dLbl>
              <c:idx val="138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139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l"/>
              <c:showCatName val="1"/>
            </c:dLbl>
            <c:dLbl>
              <c:idx val="14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</c:dLbl>
            <c:dLbl>
              <c:idx val="14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CatName val="1"/>
            </c:dLbl>
            <c:delete val="1"/>
          </c:dLbls>
          <c:xVal>
            <c:numRef>
              <c:f>Predicted!$A$2:$A$145</c:f>
              <c:numCache>
                <c:formatCode>General</c:formatCode>
                <c:ptCount val="144"/>
                <c:pt idx="0">
                  <c:v>1866.0</c:v>
                </c:pt>
                <c:pt idx="1">
                  <c:v>1867.0</c:v>
                </c:pt>
                <c:pt idx="2">
                  <c:v>1868.0</c:v>
                </c:pt>
                <c:pt idx="3">
                  <c:v>1869.0</c:v>
                </c:pt>
                <c:pt idx="4">
                  <c:v>1870.0</c:v>
                </c:pt>
                <c:pt idx="5">
                  <c:v>1871.0</c:v>
                </c:pt>
                <c:pt idx="6">
                  <c:v>1872.0</c:v>
                </c:pt>
                <c:pt idx="7">
                  <c:v>1873.0</c:v>
                </c:pt>
                <c:pt idx="8">
                  <c:v>1874.0</c:v>
                </c:pt>
                <c:pt idx="9">
                  <c:v>1875.0</c:v>
                </c:pt>
                <c:pt idx="10">
                  <c:v>1876.0</c:v>
                </c:pt>
                <c:pt idx="11">
                  <c:v>1877.0</c:v>
                </c:pt>
                <c:pt idx="12">
                  <c:v>1878.0</c:v>
                </c:pt>
                <c:pt idx="13">
                  <c:v>1879.0</c:v>
                </c:pt>
                <c:pt idx="14">
                  <c:v>1880.0</c:v>
                </c:pt>
                <c:pt idx="15">
                  <c:v>1881.0</c:v>
                </c:pt>
                <c:pt idx="16">
                  <c:v>1882.0</c:v>
                </c:pt>
                <c:pt idx="17">
                  <c:v>1883.0</c:v>
                </c:pt>
                <c:pt idx="18">
                  <c:v>1884.0</c:v>
                </c:pt>
                <c:pt idx="19">
                  <c:v>1885.0</c:v>
                </c:pt>
                <c:pt idx="20">
                  <c:v>1886.0</c:v>
                </c:pt>
                <c:pt idx="21">
                  <c:v>1887.0</c:v>
                </c:pt>
                <c:pt idx="22">
                  <c:v>1888.0</c:v>
                </c:pt>
                <c:pt idx="23">
                  <c:v>1889.0</c:v>
                </c:pt>
                <c:pt idx="24">
                  <c:v>1890.0</c:v>
                </c:pt>
                <c:pt idx="25">
                  <c:v>1891.0</c:v>
                </c:pt>
                <c:pt idx="26">
                  <c:v>1892.0</c:v>
                </c:pt>
                <c:pt idx="27">
                  <c:v>1893.0</c:v>
                </c:pt>
                <c:pt idx="28">
                  <c:v>1894.0</c:v>
                </c:pt>
                <c:pt idx="29">
                  <c:v>1895.0</c:v>
                </c:pt>
                <c:pt idx="30">
                  <c:v>1896.0</c:v>
                </c:pt>
                <c:pt idx="31">
                  <c:v>1897.0</c:v>
                </c:pt>
                <c:pt idx="32">
                  <c:v>1898.0</c:v>
                </c:pt>
                <c:pt idx="33">
                  <c:v>1899.0</c:v>
                </c:pt>
                <c:pt idx="34">
                  <c:v>1900.0</c:v>
                </c:pt>
                <c:pt idx="35">
                  <c:v>1901.0</c:v>
                </c:pt>
                <c:pt idx="36">
                  <c:v>1902.0</c:v>
                </c:pt>
                <c:pt idx="37">
                  <c:v>1903.0</c:v>
                </c:pt>
                <c:pt idx="38">
                  <c:v>1904.0</c:v>
                </c:pt>
                <c:pt idx="39">
                  <c:v>1905.0</c:v>
                </c:pt>
                <c:pt idx="40">
                  <c:v>1906.0</c:v>
                </c:pt>
                <c:pt idx="41">
                  <c:v>1907.0</c:v>
                </c:pt>
                <c:pt idx="42">
                  <c:v>1908.0</c:v>
                </c:pt>
                <c:pt idx="43">
                  <c:v>1909.0</c:v>
                </c:pt>
                <c:pt idx="44">
                  <c:v>1910.0</c:v>
                </c:pt>
                <c:pt idx="45">
                  <c:v>1911.0</c:v>
                </c:pt>
                <c:pt idx="46">
                  <c:v>1912.0</c:v>
                </c:pt>
                <c:pt idx="47">
                  <c:v>1913.0</c:v>
                </c:pt>
                <c:pt idx="48">
                  <c:v>1914.0</c:v>
                </c:pt>
                <c:pt idx="49">
                  <c:v>1915.0</c:v>
                </c:pt>
                <c:pt idx="50">
                  <c:v>1916.0</c:v>
                </c:pt>
                <c:pt idx="51">
                  <c:v>1917.0</c:v>
                </c:pt>
                <c:pt idx="52">
                  <c:v>1918.0</c:v>
                </c:pt>
                <c:pt idx="53">
                  <c:v>1919.0</c:v>
                </c:pt>
                <c:pt idx="54">
                  <c:v>1920.0</c:v>
                </c:pt>
                <c:pt idx="55">
                  <c:v>1921.0</c:v>
                </c:pt>
                <c:pt idx="56">
                  <c:v>1922.0</c:v>
                </c:pt>
                <c:pt idx="57">
                  <c:v>1923.0</c:v>
                </c:pt>
                <c:pt idx="58">
                  <c:v>1924.0</c:v>
                </c:pt>
                <c:pt idx="59">
                  <c:v>1925.0</c:v>
                </c:pt>
                <c:pt idx="60">
                  <c:v>1926.0</c:v>
                </c:pt>
                <c:pt idx="61">
                  <c:v>1927.0</c:v>
                </c:pt>
                <c:pt idx="62">
                  <c:v>1928.0</c:v>
                </c:pt>
                <c:pt idx="63">
                  <c:v>1929.0</c:v>
                </c:pt>
                <c:pt idx="64">
                  <c:v>1930.0</c:v>
                </c:pt>
                <c:pt idx="65">
                  <c:v>1931.0</c:v>
                </c:pt>
                <c:pt idx="66">
                  <c:v>1932.0</c:v>
                </c:pt>
                <c:pt idx="67">
                  <c:v>1933.0</c:v>
                </c:pt>
                <c:pt idx="68">
                  <c:v>1934.0</c:v>
                </c:pt>
                <c:pt idx="69">
                  <c:v>1935.0</c:v>
                </c:pt>
                <c:pt idx="70">
                  <c:v>1936.0</c:v>
                </c:pt>
                <c:pt idx="71">
                  <c:v>1937.0</c:v>
                </c:pt>
                <c:pt idx="72">
                  <c:v>1938.0</c:v>
                </c:pt>
                <c:pt idx="73">
                  <c:v>1939.0</c:v>
                </c:pt>
                <c:pt idx="74">
                  <c:v>1940.0</c:v>
                </c:pt>
                <c:pt idx="75">
                  <c:v>1941.0</c:v>
                </c:pt>
                <c:pt idx="76">
                  <c:v>1942.0</c:v>
                </c:pt>
                <c:pt idx="77">
                  <c:v>1943.0</c:v>
                </c:pt>
                <c:pt idx="78">
                  <c:v>1944.0</c:v>
                </c:pt>
                <c:pt idx="79">
                  <c:v>1945.0</c:v>
                </c:pt>
                <c:pt idx="80">
                  <c:v>1946.0</c:v>
                </c:pt>
                <c:pt idx="81">
                  <c:v>1947.0</c:v>
                </c:pt>
                <c:pt idx="82">
                  <c:v>1948.0</c:v>
                </c:pt>
                <c:pt idx="83">
                  <c:v>1949.0</c:v>
                </c:pt>
                <c:pt idx="84">
                  <c:v>1950.0</c:v>
                </c:pt>
                <c:pt idx="85">
                  <c:v>1951.0</c:v>
                </c:pt>
                <c:pt idx="86">
                  <c:v>1952.0</c:v>
                </c:pt>
                <c:pt idx="87">
                  <c:v>1953.0</c:v>
                </c:pt>
                <c:pt idx="88">
                  <c:v>1954.0</c:v>
                </c:pt>
                <c:pt idx="89">
                  <c:v>1955.0</c:v>
                </c:pt>
                <c:pt idx="90">
                  <c:v>1956.0</c:v>
                </c:pt>
                <c:pt idx="91">
                  <c:v>1957.0</c:v>
                </c:pt>
                <c:pt idx="92">
                  <c:v>1958.0</c:v>
                </c:pt>
                <c:pt idx="93">
                  <c:v>1959.0</c:v>
                </c:pt>
                <c:pt idx="94">
                  <c:v>1960.0</c:v>
                </c:pt>
                <c:pt idx="95">
                  <c:v>1961.0</c:v>
                </c:pt>
                <c:pt idx="96">
                  <c:v>1962.0</c:v>
                </c:pt>
                <c:pt idx="97">
                  <c:v>1963.0</c:v>
                </c:pt>
                <c:pt idx="98">
                  <c:v>1964.0</c:v>
                </c:pt>
                <c:pt idx="99">
                  <c:v>1965.0</c:v>
                </c:pt>
                <c:pt idx="100">
                  <c:v>1966.0</c:v>
                </c:pt>
                <c:pt idx="101">
                  <c:v>1967.0</c:v>
                </c:pt>
                <c:pt idx="102">
                  <c:v>1968.0</c:v>
                </c:pt>
                <c:pt idx="103">
                  <c:v>1969.0</c:v>
                </c:pt>
                <c:pt idx="104">
                  <c:v>1970.0</c:v>
                </c:pt>
                <c:pt idx="105">
                  <c:v>1971.0</c:v>
                </c:pt>
                <c:pt idx="106">
                  <c:v>1972.0</c:v>
                </c:pt>
                <c:pt idx="107">
                  <c:v>1973.0</c:v>
                </c:pt>
                <c:pt idx="108">
                  <c:v>1974.0</c:v>
                </c:pt>
                <c:pt idx="109">
                  <c:v>1975.0</c:v>
                </c:pt>
                <c:pt idx="110">
                  <c:v>1976.0</c:v>
                </c:pt>
                <c:pt idx="111">
                  <c:v>1977.0</c:v>
                </c:pt>
                <c:pt idx="112">
                  <c:v>1978.0</c:v>
                </c:pt>
                <c:pt idx="113">
                  <c:v>1979.0</c:v>
                </c:pt>
                <c:pt idx="114">
                  <c:v>1980.0</c:v>
                </c:pt>
                <c:pt idx="115">
                  <c:v>1981.0</c:v>
                </c:pt>
                <c:pt idx="116">
                  <c:v>1982.0</c:v>
                </c:pt>
                <c:pt idx="117">
                  <c:v>1983.0</c:v>
                </c:pt>
                <c:pt idx="118">
                  <c:v>1984.0</c:v>
                </c:pt>
                <c:pt idx="119">
                  <c:v>1985.0</c:v>
                </c:pt>
                <c:pt idx="120">
                  <c:v>1986.0</c:v>
                </c:pt>
                <c:pt idx="121">
                  <c:v>1987.0</c:v>
                </c:pt>
                <c:pt idx="122">
                  <c:v>1988.0</c:v>
                </c:pt>
                <c:pt idx="123">
                  <c:v>1989.0</c:v>
                </c:pt>
                <c:pt idx="124">
                  <c:v>1990.0</c:v>
                </c:pt>
                <c:pt idx="125">
                  <c:v>1991.0</c:v>
                </c:pt>
                <c:pt idx="126">
                  <c:v>1992.0</c:v>
                </c:pt>
                <c:pt idx="127">
                  <c:v>1993.0</c:v>
                </c:pt>
                <c:pt idx="128">
                  <c:v>1994.0</c:v>
                </c:pt>
                <c:pt idx="129">
                  <c:v>1995.0</c:v>
                </c:pt>
                <c:pt idx="130">
                  <c:v>1996.0</c:v>
                </c:pt>
                <c:pt idx="131">
                  <c:v>1997.0</c:v>
                </c:pt>
                <c:pt idx="132">
                  <c:v>1998.0</c:v>
                </c:pt>
                <c:pt idx="133">
                  <c:v>1999.0</c:v>
                </c:pt>
                <c:pt idx="134">
                  <c:v>2000.0</c:v>
                </c:pt>
                <c:pt idx="135">
                  <c:v>2001.0</c:v>
                </c:pt>
                <c:pt idx="136">
                  <c:v>2002.0</c:v>
                </c:pt>
                <c:pt idx="137">
                  <c:v>2003.0</c:v>
                </c:pt>
                <c:pt idx="138">
                  <c:v>2004.0</c:v>
                </c:pt>
                <c:pt idx="139">
                  <c:v>2005.0</c:v>
                </c:pt>
                <c:pt idx="140">
                  <c:v>2006.0</c:v>
                </c:pt>
                <c:pt idx="141">
                  <c:v>2007.0</c:v>
                </c:pt>
                <c:pt idx="142">
                  <c:v>2008.0</c:v>
                </c:pt>
                <c:pt idx="143">
                  <c:v>2009.0</c:v>
                </c:pt>
              </c:numCache>
            </c:numRef>
          </c:xVal>
          <c:yVal>
            <c:numRef>
              <c:f>Predicted!$B$2:$B$145</c:f>
              <c:numCache>
                <c:formatCode>General</c:formatCode>
                <c:ptCount val="144"/>
                <c:pt idx="0">
                  <c:v>32.0</c:v>
                </c:pt>
                <c:pt idx="1">
                  <c:v>41.0</c:v>
                </c:pt>
                <c:pt idx="2">
                  <c:v>40.5</c:v>
                </c:pt>
                <c:pt idx="3">
                  <c:v>33.5</c:v>
                </c:pt>
                <c:pt idx="4">
                  <c:v>40.0</c:v>
                </c:pt>
                <c:pt idx="5">
                  <c:v>43.5</c:v>
                </c:pt>
                <c:pt idx="6">
                  <c:v>41.0</c:v>
                </c:pt>
                <c:pt idx="7">
                  <c:v>32.5</c:v>
                </c:pt>
                <c:pt idx="8">
                  <c:v>34.0</c:v>
                </c:pt>
                <c:pt idx="9">
                  <c:v>35.0</c:v>
                </c:pt>
                <c:pt idx="10">
                  <c:v>34.0</c:v>
                </c:pt>
                <c:pt idx="11">
                  <c:v>33.5</c:v>
                </c:pt>
                <c:pt idx="12">
                  <c:v>40.5</c:v>
                </c:pt>
                <c:pt idx="13">
                  <c:v>41.6</c:v>
                </c:pt>
                <c:pt idx="14">
                  <c:v>39.5</c:v>
                </c:pt>
                <c:pt idx="15">
                  <c:v>30.0</c:v>
                </c:pt>
                <c:pt idx="16">
                  <c:v>30.5</c:v>
                </c:pt>
                <c:pt idx="17">
                  <c:v>29.0</c:v>
                </c:pt>
                <c:pt idx="18">
                  <c:v>39.5</c:v>
                </c:pt>
                <c:pt idx="19">
                  <c:v>36.5</c:v>
                </c:pt>
                <c:pt idx="20">
                  <c:v>29.0</c:v>
                </c:pt>
                <c:pt idx="21">
                  <c:v>30.0</c:v>
                </c:pt>
                <c:pt idx="22">
                  <c:v>39.5</c:v>
                </c:pt>
                <c:pt idx="23">
                  <c:v>41.3</c:v>
                </c:pt>
                <c:pt idx="24">
                  <c:v>28.0</c:v>
                </c:pt>
                <c:pt idx="25">
                  <c:v>40.5</c:v>
                </c:pt>
                <c:pt idx="26">
                  <c:v>30.5</c:v>
                </c:pt>
                <c:pt idx="27">
                  <c:v>37.5</c:v>
                </c:pt>
                <c:pt idx="28">
                  <c:v>15.0</c:v>
                </c:pt>
                <c:pt idx="29">
                  <c:v>39.0</c:v>
                </c:pt>
                <c:pt idx="30">
                  <c:v>43.0</c:v>
                </c:pt>
                <c:pt idx="31">
                  <c:v>33.5</c:v>
                </c:pt>
                <c:pt idx="32">
                  <c:v>36.0</c:v>
                </c:pt>
                <c:pt idx="33">
                  <c:v>39.1</c:v>
                </c:pt>
                <c:pt idx="34">
                  <c:v>45.0</c:v>
                </c:pt>
                <c:pt idx="35">
                  <c:v>28.5</c:v>
                </c:pt>
                <c:pt idx="36">
                  <c:v>38.0</c:v>
                </c:pt>
                <c:pt idx="37">
                  <c:v>32.5</c:v>
                </c:pt>
                <c:pt idx="38">
                  <c:v>39.0</c:v>
                </c:pt>
                <c:pt idx="39">
                  <c:v>41.5</c:v>
                </c:pt>
                <c:pt idx="40">
                  <c:v>45.5</c:v>
                </c:pt>
                <c:pt idx="41">
                  <c:v>35.0</c:v>
                </c:pt>
                <c:pt idx="42">
                  <c:v>38.0</c:v>
                </c:pt>
                <c:pt idx="43">
                  <c:v>37.1</c:v>
                </c:pt>
                <c:pt idx="44">
                  <c:v>41.5</c:v>
                </c:pt>
                <c:pt idx="45">
                  <c:v>35.5</c:v>
                </c:pt>
                <c:pt idx="46">
                  <c:v>46.0</c:v>
                </c:pt>
                <c:pt idx="47">
                  <c:v>37.5</c:v>
                </c:pt>
                <c:pt idx="48">
                  <c:v>40.5</c:v>
                </c:pt>
                <c:pt idx="49">
                  <c:v>32.5</c:v>
                </c:pt>
                <c:pt idx="50">
                  <c:v>38.0</c:v>
                </c:pt>
                <c:pt idx="51">
                  <c:v>38.5</c:v>
                </c:pt>
                <c:pt idx="52">
                  <c:v>37.0</c:v>
                </c:pt>
                <c:pt idx="53">
                  <c:v>41.6</c:v>
                </c:pt>
                <c:pt idx="54">
                  <c:v>46.0</c:v>
                </c:pt>
                <c:pt idx="55">
                  <c:v>43.0</c:v>
                </c:pt>
                <c:pt idx="56">
                  <c:v>45.0</c:v>
                </c:pt>
                <c:pt idx="57">
                  <c:v>40.5</c:v>
                </c:pt>
                <c:pt idx="58">
                  <c:v>28.0</c:v>
                </c:pt>
                <c:pt idx="59">
                  <c:v>43.9</c:v>
                </c:pt>
                <c:pt idx="60">
                  <c:v>39.0</c:v>
                </c:pt>
                <c:pt idx="61">
                  <c:v>35.0</c:v>
                </c:pt>
                <c:pt idx="62">
                  <c:v>41.5</c:v>
                </c:pt>
                <c:pt idx="63">
                  <c:v>40.2</c:v>
                </c:pt>
                <c:pt idx="64">
                  <c:v>34.0</c:v>
                </c:pt>
                <c:pt idx="65">
                  <c:v>32.9</c:v>
                </c:pt>
                <c:pt idx="66">
                  <c:v>43.0</c:v>
                </c:pt>
                <c:pt idx="67">
                  <c:v>40.0</c:v>
                </c:pt>
                <c:pt idx="68">
                  <c:v>28.2</c:v>
                </c:pt>
                <c:pt idx="69">
                  <c:v>38.0</c:v>
                </c:pt>
                <c:pt idx="70">
                  <c:v>20.0</c:v>
                </c:pt>
                <c:pt idx="71">
                  <c:v>45.0</c:v>
                </c:pt>
                <c:pt idx="72">
                  <c:v>46.0</c:v>
                </c:pt>
                <c:pt idx="73">
                  <c:v>52.2</c:v>
                </c:pt>
                <c:pt idx="74">
                  <c:v>52.5</c:v>
                </c:pt>
                <c:pt idx="75">
                  <c:v>51.0</c:v>
                </c:pt>
                <c:pt idx="76">
                  <c:v>60.0</c:v>
                </c:pt>
                <c:pt idx="77">
                  <c:v>55.0</c:v>
                </c:pt>
                <c:pt idx="78">
                  <c:v>52.5</c:v>
                </c:pt>
                <c:pt idx="79">
                  <c:v>44.5</c:v>
                </c:pt>
                <c:pt idx="80">
                  <c:v>57.0</c:v>
                </c:pt>
                <c:pt idx="81">
                  <c:v>31.0</c:v>
                </c:pt>
                <c:pt idx="82">
                  <c:v>60.5</c:v>
                </c:pt>
                <c:pt idx="83">
                  <c:v>47.0</c:v>
                </c:pt>
                <c:pt idx="84">
                  <c:v>48.5</c:v>
                </c:pt>
                <c:pt idx="85">
                  <c:v>43.5</c:v>
                </c:pt>
                <c:pt idx="86">
                  <c:v>62.5</c:v>
                </c:pt>
                <c:pt idx="87">
                  <c:v>53.0</c:v>
                </c:pt>
                <c:pt idx="88">
                  <c:v>54.5</c:v>
                </c:pt>
                <c:pt idx="89">
                  <c:v>48.5</c:v>
                </c:pt>
                <c:pt idx="90">
                  <c:v>53.5</c:v>
                </c:pt>
                <c:pt idx="91">
                  <c:v>62.0</c:v>
                </c:pt>
                <c:pt idx="92">
                  <c:v>66.0</c:v>
                </c:pt>
                <c:pt idx="93">
                  <c:v>65.0</c:v>
                </c:pt>
                <c:pt idx="94">
                  <c:v>63.5</c:v>
                </c:pt>
                <c:pt idx="95">
                  <c:v>75.5</c:v>
                </c:pt>
                <c:pt idx="96">
                  <c:v>77.0</c:v>
                </c:pt>
                <c:pt idx="97">
                  <c:v>80.0</c:v>
                </c:pt>
                <c:pt idx="98">
                  <c:v>77.5</c:v>
                </c:pt>
                <c:pt idx="99">
                  <c:v>82.0</c:v>
                </c:pt>
                <c:pt idx="100">
                  <c:v>89.0</c:v>
                </c:pt>
                <c:pt idx="101">
                  <c:v>88.5</c:v>
                </c:pt>
                <c:pt idx="102">
                  <c:v>93.0</c:v>
                </c:pt>
                <c:pt idx="103">
                  <c:v>99.0</c:v>
                </c:pt>
                <c:pt idx="104">
                  <c:v>86.0</c:v>
                </c:pt>
                <c:pt idx="105">
                  <c:v>102.0</c:v>
                </c:pt>
                <c:pt idx="106">
                  <c:v>116.0</c:v>
                </c:pt>
                <c:pt idx="107">
                  <c:v>107.0</c:v>
                </c:pt>
                <c:pt idx="108">
                  <c:v>80.0</c:v>
                </c:pt>
                <c:pt idx="109">
                  <c:v>90.0</c:v>
                </c:pt>
                <c:pt idx="110">
                  <c:v>91.0</c:v>
                </c:pt>
                <c:pt idx="111">
                  <c:v>86.0</c:v>
                </c:pt>
                <c:pt idx="112">
                  <c:v>115.0</c:v>
                </c:pt>
                <c:pt idx="113">
                  <c:v>127.0</c:v>
                </c:pt>
                <c:pt idx="114">
                  <c:v>110.0</c:v>
                </c:pt>
                <c:pt idx="115">
                  <c:v>125.0</c:v>
                </c:pt>
                <c:pt idx="116">
                  <c:v>120.0</c:v>
                </c:pt>
                <c:pt idx="117">
                  <c:v>87.0</c:v>
                </c:pt>
                <c:pt idx="118">
                  <c:v>112.0</c:v>
                </c:pt>
                <c:pt idx="119">
                  <c:v>126.0</c:v>
                </c:pt>
                <c:pt idx="120">
                  <c:v>135.0</c:v>
                </c:pt>
                <c:pt idx="121">
                  <c:v>130.0</c:v>
                </c:pt>
                <c:pt idx="122">
                  <c:v>84.0</c:v>
                </c:pt>
                <c:pt idx="123">
                  <c:v>118.0</c:v>
                </c:pt>
                <c:pt idx="124">
                  <c:v>126.0</c:v>
                </c:pt>
                <c:pt idx="125">
                  <c:v>117.0</c:v>
                </c:pt>
                <c:pt idx="126">
                  <c:v>147.0</c:v>
                </c:pt>
                <c:pt idx="127">
                  <c:v>80.0</c:v>
                </c:pt>
                <c:pt idx="128">
                  <c:v>152.0</c:v>
                </c:pt>
                <c:pt idx="129">
                  <c:v>123.0</c:v>
                </c:pt>
                <c:pt idx="130">
                  <c:v>138.0</c:v>
                </c:pt>
                <c:pt idx="131">
                  <c:v>138.0</c:v>
                </c:pt>
                <c:pt idx="132">
                  <c:v>145.0</c:v>
                </c:pt>
                <c:pt idx="133">
                  <c:v>149.0</c:v>
                </c:pt>
                <c:pt idx="134">
                  <c:v>144.0</c:v>
                </c:pt>
                <c:pt idx="135">
                  <c:v>146.0</c:v>
                </c:pt>
                <c:pt idx="136">
                  <c:v>163.0</c:v>
                </c:pt>
                <c:pt idx="137">
                  <c:v>157.0</c:v>
                </c:pt>
                <c:pt idx="138">
                  <c:v>181.0</c:v>
                </c:pt>
                <c:pt idx="139">
                  <c:v>173.0</c:v>
                </c:pt>
                <c:pt idx="140">
                  <c:v>166.0</c:v>
                </c:pt>
                <c:pt idx="141">
                  <c:v>171.0</c:v>
                </c:pt>
                <c:pt idx="142">
                  <c:v>171.0</c:v>
                </c:pt>
                <c:pt idx="143">
                  <c:v>187.0</c:v>
                </c:pt>
              </c:numCache>
            </c:numRef>
          </c:yVal>
        </c:ser>
        <c:ser>
          <c:idx val="1"/>
          <c:order val="1"/>
          <c:spPr>
            <a:ln w="381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Predicted!$A$2:$A$145</c:f>
              <c:numCache>
                <c:formatCode>General</c:formatCode>
                <c:ptCount val="144"/>
                <c:pt idx="0">
                  <c:v>1866.0</c:v>
                </c:pt>
                <c:pt idx="1">
                  <c:v>1867.0</c:v>
                </c:pt>
                <c:pt idx="2">
                  <c:v>1868.0</c:v>
                </c:pt>
                <c:pt idx="3">
                  <c:v>1869.0</c:v>
                </c:pt>
                <c:pt idx="4">
                  <c:v>1870.0</c:v>
                </c:pt>
                <c:pt idx="5">
                  <c:v>1871.0</c:v>
                </c:pt>
                <c:pt idx="6">
                  <c:v>1872.0</c:v>
                </c:pt>
                <c:pt idx="7">
                  <c:v>1873.0</c:v>
                </c:pt>
                <c:pt idx="8">
                  <c:v>1874.0</c:v>
                </c:pt>
                <c:pt idx="9">
                  <c:v>1875.0</c:v>
                </c:pt>
                <c:pt idx="10">
                  <c:v>1876.0</c:v>
                </c:pt>
                <c:pt idx="11">
                  <c:v>1877.0</c:v>
                </c:pt>
                <c:pt idx="12">
                  <c:v>1878.0</c:v>
                </c:pt>
                <c:pt idx="13">
                  <c:v>1879.0</c:v>
                </c:pt>
                <c:pt idx="14">
                  <c:v>1880.0</c:v>
                </c:pt>
                <c:pt idx="15">
                  <c:v>1881.0</c:v>
                </c:pt>
                <c:pt idx="16">
                  <c:v>1882.0</c:v>
                </c:pt>
                <c:pt idx="17">
                  <c:v>1883.0</c:v>
                </c:pt>
                <c:pt idx="18">
                  <c:v>1884.0</c:v>
                </c:pt>
                <c:pt idx="19">
                  <c:v>1885.0</c:v>
                </c:pt>
                <c:pt idx="20">
                  <c:v>1886.0</c:v>
                </c:pt>
                <c:pt idx="21">
                  <c:v>1887.0</c:v>
                </c:pt>
                <c:pt idx="22">
                  <c:v>1888.0</c:v>
                </c:pt>
                <c:pt idx="23">
                  <c:v>1889.0</c:v>
                </c:pt>
                <c:pt idx="24">
                  <c:v>1890.0</c:v>
                </c:pt>
                <c:pt idx="25">
                  <c:v>1891.0</c:v>
                </c:pt>
                <c:pt idx="26">
                  <c:v>1892.0</c:v>
                </c:pt>
                <c:pt idx="27">
                  <c:v>1893.0</c:v>
                </c:pt>
                <c:pt idx="28">
                  <c:v>1894.0</c:v>
                </c:pt>
                <c:pt idx="29">
                  <c:v>1895.0</c:v>
                </c:pt>
                <c:pt idx="30">
                  <c:v>1896.0</c:v>
                </c:pt>
                <c:pt idx="31">
                  <c:v>1897.0</c:v>
                </c:pt>
                <c:pt idx="32">
                  <c:v>1898.0</c:v>
                </c:pt>
                <c:pt idx="33">
                  <c:v>1899.0</c:v>
                </c:pt>
                <c:pt idx="34">
                  <c:v>1900.0</c:v>
                </c:pt>
                <c:pt idx="35">
                  <c:v>1901.0</c:v>
                </c:pt>
                <c:pt idx="36">
                  <c:v>1902.0</c:v>
                </c:pt>
                <c:pt idx="37">
                  <c:v>1903.0</c:v>
                </c:pt>
                <c:pt idx="38">
                  <c:v>1904.0</c:v>
                </c:pt>
                <c:pt idx="39">
                  <c:v>1905.0</c:v>
                </c:pt>
                <c:pt idx="40">
                  <c:v>1906.0</c:v>
                </c:pt>
                <c:pt idx="41">
                  <c:v>1907.0</c:v>
                </c:pt>
                <c:pt idx="42">
                  <c:v>1908.0</c:v>
                </c:pt>
                <c:pt idx="43">
                  <c:v>1909.0</c:v>
                </c:pt>
                <c:pt idx="44">
                  <c:v>1910.0</c:v>
                </c:pt>
                <c:pt idx="45">
                  <c:v>1911.0</c:v>
                </c:pt>
                <c:pt idx="46">
                  <c:v>1912.0</c:v>
                </c:pt>
                <c:pt idx="47">
                  <c:v>1913.0</c:v>
                </c:pt>
                <c:pt idx="48">
                  <c:v>1914.0</c:v>
                </c:pt>
                <c:pt idx="49">
                  <c:v>1915.0</c:v>
                </c:pt>
                <c:pt idx="50">
                  <c:v>1916.0</c:v>
                </c:pt>
                <c:pt idx="51">
                  <c:v>1917.0</c:v>
                </c:pt>
                <c:pt idx="52">
                  <c:v>1918.0</c:v>
                </c:pt>
                <c:pt idx="53">
                  <c:v>1919.0</c:v>
                </c:pt>
                <c:pt idx="54">
                  <c:v>1920.0</c:v>
                </c:pt>
                <c:pt idx="55">
                  <c:v>1921.0</c:v>
                </c:pt>
                <c:pt idx="56">
                  <c:v>1922.0</c:v>
                </c:pt>
                <c:pt idx="57">
                  <c:v>1923.0</c:v>
                </c:pt>
                <c:pt idx="58">
                  <c:v>1924.0</c:v>
                </c:pt>
                <c:pt idx="59">
                  <c:v>1925.0</c:v>
                </c:pt>
                <c:pt idx="60">
                  <c:v>1926.0</c:v>
                </c:pt>
                <c:pt idx="61">
                  <c:v>1927.0</c:v>
                </c:pt>
                <c:pt idx="62">
                  <c:v>1928.0</c:v>
                </c:pt>
                <c:pt idx="63">
                  <c:v>1929.0</c:v>
                </c:pt>
                <c:pt idx="64">
                  <c:v>1930.0</c:v>
                </c:pt>
                <c:pt idx="65">
                  <c:v>1931.0</c:v>
                </c:pt>
                <c:pt idx="66">
                  <c:v>1932.0</c:v>
                </c:pt>
                <c:pt idx="67">
                  <c:v>1933.0</c:v>
                </c:pt>
                <c:pt idx="68">
                  <c:v>1934.0</c:v>
                </c:pt>
                <c:pt idx="69">
                  <c:v>1935.0</c:v>
                </c:pt>
                <c:pt idx="70">
                  <c:v>1936.0</c:v>
                </c:pt>
                <c:pt idx="71">
                  <c:v>1937.0</c:v>
                </c:pt>
                <c:pt idx="72">
                  <c:v>1938.0</c:v>
                </c:pt>
                <c:pt idx="73">
                  <c:v>1939.0</c:v>
                </c:pt>
                <c:pt idx="74">
                  <c:v>1940.0</c:v>
                </c:pt>
                <c:pt idx="75">
                  <c:v>1941.0</c:v>
                </c:pt>
                <c:pt idx="76">
                  <c:v>1942.0</c:v>
                </c:pt>
                <c:pt idx="77">
                  <c:v>1943.0</c:v>
                </c:pt>
                <c:pt idx="78">
                  <c:v>1944.0</c:v>
                </c:pt>
                <c:pt idx="79">
                  <c:v>1945.0</c:v>
                </c:pt>
                <c:pt idx="80">
                  <c:v>1946.0</c:v>
                </c:pt>
                <c:pt idx="81">
                  <c:v>1947.0</c:v>
                </c:pt>
                <c:pt idx="82">
                  <c:v>1948.0</c:v>
                </c:pt>
                <c:pt idx="83">
                  <c:v>1949.0</c:v>
                </c:pt>
                <c:pt idx="84">
                  <c:v>1950.0</c:v>
                </c:pt>
                <c:pt idx="85">
                  <c:v>1951.0</c:v>
                </c:pt>
                <c:pt idx="86">
                  <c:v>1952.0</c:v>
                </c:pt>
                <c:pt idx="87">
                  <c:v>1953.0</c:v>
                </c:pt>
                <c:pt idx="88">
                  <c:v>1954.0</c:v>
                </c:pt>
                <c:pt idx="89">
                  <c:v>1955.0</c:v>
                </c:pt>
                <c:pt idx="90">
                  <c:v>1956.0</c:v>
                </c:pt>
                <c:pt idx="91">
                  <c:v>1957.0</c:v>
                </c:pt>
                <c:pt idx="92">
                  <c:v>1958.0</c:v>
                </c:pt>
                <c:pt idx="93">
                  <c:v>1959.0</c:v>
                </c:pt>
                <c:pt idx="94">
                  <c:v>1960.0</c:v>
                </c:pt>
                <c:pt idx="95">
                  <c:v>1961.0</c:v>
                </c:pt>
                <c:pt idx="96">
                  <c:v>1962.0</c:v>
                </c:pt>
                <c:pt idx="97">
                  <c:v>1963.0</c:v>
                </c:pt>
                <c:pt idx="98">
                  <c:v>1964.0</c:v>
                </c:pt>
                <c:pt idx="99">
                  <c:v>1965.0</c:v>
                </c:pt>
                <c:pt idx="100">
                  <c:v>1966.0</c:v>
                </c:pt>
                <c:pt idx="101">
                  <c:v>1967.0</c:v>
                </c:pt>
                <c:pt idx="102">
                  <c:v>1968.0</c:v>
                </c:pt>
                <c:pt idx="103">
                  <c:v>1969.0</c:v>
                </c:pt>
                <c:pt idx="104">
                  <c:v>1970.0</c:v>
                </c:pt>
                <c:pt idx="105">
                  <c:v>1971.0</c:v>
                </c:pt>
                <c:pt idx="106">
                  <c:v>1972.0</c:v>
                </c:pt>
                <c:pt idx="107">
                  <c:v>1973.0</c:v>
                </c:pt>
                <c:pt idx="108">
                  <c:v>1974.0</c:v>
                </c:pt>
                <c:pt idx="109">
                  <c:v>1975.0</c:v>
                </c:pt>
                <c:pt idx="110">
                  <c:v>1976.0</c:v>
                </c:pt>
                <c:pt idx="111">
                  <c:v>1977.0</c:v>
                </c:pt>
                <c:pt idx="112">
                  <c:v>1978.0</c:v>
                </c:pt>
                <c:pt idx="113">
                  <c:v>1979.0</c:v>
                </c:pt>
                <c:pt idx="114">
                  <c:v>1980.0</c:v>
                </c:pt>
                <c:pt idx="115">
                  <c:v>1981.0</c:v>
                </c:pt>
                <c:pt idx="116">
                  <c:v>1982.0</c:v>
                </c:pt>
                <c:pt idx="117">
                  <c:v>1983.0</c:v>
                </c:pt>
                <c:pt idx="118">
                  <c:v>1984.0</c:v>
                </c:pt>
                <c:pt idx="119">
                  <c:v>1985.0</c:v>
                </c:pt>
                <c:pt idx="120">
                  <c:v>1986.0</c:v>
                </c:pt>
                <c:pt idx="121">
                  <c:v>1987.0</c:v>
                </c:pt>
                <c:pt idx="122">
                  <c:v>1988.0</c:v>
                </c:pt>
                <c:pt idx="123">
                  <c:v>1989.0</c:v>
                </c:pt>
                <c:pt idx="124">
                  <c:v>1990.0</c:v>
                </c:pt>
                <c:pt idx="125">
                  <c:v>1991.0</c:v>
                </c:pt>
                <c:pt idx="126">
                  <c:v>1992.0</c:v>
                </c:pt>
                <c:pt idx="127">
                  <c:v>1993.0</c:v>
                </c:pt>
                <c:pt idx="128">
                  <c:v>1994.0</c:v>
                </c:pt>
                <c:pt idx="129">
                  <c:v>1995.0</c:v>
                </c:pt>
                <c:pt idx="130">
                  <c:v>1996.0</c:v>
                </c:pt>
                <c:pt idx="131">
                  <c:v>1997.0</c:v>
                </c:pt>
                <c:pt idx="132">
                  <c:v>1998.0</c:v>
                </c:pt>
                <c:pt idx="133">
                  <c:v>1999.0</c:v>
                </c:pt>
                <c:pt idx="134">
                  <c:v>2000.0</c:v>
                </c:pt>
                <c:pt idx="135">
                  <c:v>2001.0</c:v>
                </c:pt>
                <c:pt idx="136">
                  <c:v>2002.0</c:v>
                </c:pt>
                <c:pt idx="137">
                  <c:v>2003.0</c:v>
                </c:pt>
                <c:pt idx="138">
                  <c:v>2004.0</c:v>
                </c:pt>
                <c:pt idx="139">
                  <c:v>2005.0</c:v>
                </c:pt>
                <c:pt idx="140">
                  <c:v>2006.0</c:v>
                </c:pt>
                <c:pt idx="141">
                  <c:v>2007.0</c:v>
                </c:pt>
                <c:pt idx="142">
                  <c:v>2008.0</c:v>
                </c:pt>
                <c:pt idx="143">
                  <c:v>2009.0</c:v>
                </c:pt>
              </c:numCache>
            </c:numRef>
          </c:xVal>
          <c:yVal>
            <c:numRef>
              <c:f>Predicted!$C$2:$C$145</c:f>
              <c:numCache>
                <c:formatCode>General</c:formatCode>
                <c:ptCount val="144"/>
                <c:pt idx="0">
                  <c:v>35.753889133</c:v>
                </c:pt>
                <c:pt idx="1">
                  <c:v>35.787226601</c:v>
                </c:pt>
                <c:pt idx="2">
                  <c:v>35.820564069</c:v>
                </c:pt>
                <c:pt idx="3">
                  <c:v>35.853901537</c:v>
                </c:pt>
                <c:pt idx="4">
                  <c:v>35.88723900599999</c:v>
                </c:pt>
                <c:pt idx="5">
                  <c:v>35.920576474</c:v>
                </c:pt>
                <c:pt idx="6">
                  <c:v>35.953913942</c:v>
                </c:pt>
                <c:pt idx="7">
                  <c:v>35.98725140999989</c:v>
                </c:pt>
                <c:pt idx="8">
                  <c:v>36.020588878</c:v>
                </c:pt>
                <c:pt idx="9">
                  <c:v>36.053926347</c:v>
                </c:pt>
                <c:pt idx="10">
                  <c:v>36.087263815</c:v>
                </c:pt>
                <c:pt idx="11">
                  <c:v>36.120601283</c:v>
                </c:pt>
                <c:pt idx="12">
                  <c:v>36.153938751</c:v>
                </c:pt>
                <c:pt idx="13">
                  <c:v>36.187276219</c:v>
                </c:pt>
                <c:pt idx="14">
                  <c:v>36.220613687</c:v>
                </c:pt>
                <c:pt idx="15">
                  <c:v>36.253951156</c:v>
                </c:pt>
                <c:pt idx="16">
                  <c:v>36.287288624</c:v>
                </c:pt>
                <c:pt idx="17">
                  <c:v>36.320626092</c:v>
                </c:pt>
                <c:pt idx="18">
                  <c:v>36.35396355999978</c:v>
                </c:pt>
                <c:pt idx="19">
                  <c:v>36.387301028</c:v>
                </c:pt>
                <c:pt idx="20">
                  <c:v>36.420638496</c:v>
                </c:pt>
                <c:pt idx="21">
                  <c:v>36.453975965</c:v>
                </c:pt>
                <c:pt idx="22">
                  <c:v>36.487313433</c:v>
                </c:pt>
                <c:pt idx="23">
                  <c:v>36.520650901</c:v>
                </c:pt>
                <c:pt idx="24">
                  <c:v>36.553988369</c:v>
                </c:pt>
                <c:pt idx="25">
                  <c:v>36.587325837</c:v>
                </c:pt>
                <c:pt idx="26">
                  <c:v>36.620663306</c:v>
                </c:pt>
                <c:pt idx="27">
                  <c:v>36.654000774</c:v>
                </c:pt>
                <c:pt idx="28">
                  <c:v>36.687338242</c:v>
                </c:pt>
                <c:pt idx="29">
                  <c:v>36.72067571</c:v>
                </c:pt>
                <c:pt idx="30">
                  <c:v>36.754013178</c:v>
                </c:pt>
                <c:pt idx="31">
                  <c:v>36.787350646</c:v>
                </c:pt>
                <c:pt idx="32">
                  <c:v>36.820688115</c:v>
                </c:pt>
                <c:pt idx="33">
                  <c:v>36.85402558299999</c:v>
                </c:pt>
                <c:pt idx="34">
                  <c:v>36.88736305099999</c:v>
                </c:pt>
                <c:pt idx="35">
                  <c:v>36.920700519</c:v>
                </c:pt>
                <c:pt idx="36">
                  <c:v>36.954037987</c:v>
                </c:pt>
                <c:pt idx="37">
                  <c:v>36.987375455</c:v>
                </c:pt>
                <c:pt idx="38">
                  <c:v>37.020712924</c:v>
                </c:pt>
                <c:pt idx="39">
                  <c:v>37.054050392</c:v>
                </c:pt>
                <c:pt idx="40">
                  <c:v>37.08738785999999</c:v>
                </c:pt>
                <c:pt idx="41">
                  <c:v>37.120725328</c:v>
                </c:pt>
                <c:pt idx="42">
                  <c:v>37.154062796</c:v>
                </c:pt>
                <c:pt idx="43">
                  <c:v>37.187400265</c:v>
                </c:pt>
                <c:pt idx="44">
                  <c:v>37.220737733</c:v>
                </c:pt>
                <c:pt idx="45">
                  <c:v>37.254075201</c:v>
                </c:pt>
                <c:pt idx="46">
                  <c:v>37.287412669</c:v>
                </c:pt>
                <c:pt idx="47">
                  <c:v>37.320750137</c:v>
                </c:pt>
                <c:pt idx="48">
                  <c:v>37.35408760499977</c:v>
                </c:pt>
                <c:pt idx="49">
                  <c:v>37.38742507399999</c:v>
                </c:pt>
                <c:pt idx="50">
                  <c:v>37.420762542</c:v>
                </c:pt>
                <c:pt idx="51">
                  <c:v>37.45410001</c:v>
                </c:pt>
                <c:pt idx="52">
                  <c:v>37.48743747799978</c:v>
                </c:pt>
                <c:pt idx="53">
                  <c:v>37.520774946</c:v>
                </c:pt>
                <c:pt idx="54">
                  <c:v>37.554112414</c:v>
                </c:pt>
                <c:pt idx="55">
                  <c:v>37.587449883</c:v>
                </c:pt>
                <c:pt idx="56">
                  <c:v>37.620787351</c:v>
                </c:pt>
                <c:pt idx="57">
                  <c:v>37.654124819</c:v>
                </c:pt>
                <c:pt idx="58">
                  <c:v>37.687462287</c:v>
                </c:pt>
                <c:pt idx="59">
                  <c:v>37.720799755</c:v>
                </c:pt>
                <c:pt idx="60">
                  <c:v>37.754137224</c:v>
                </c:pt>
                <c:pt idx="61">
                  <c:v>37.787474692</c:v>
                </c:pt>
                <c:pt idx="62">
                  <c:v>37.82081216</c:v>
                </c:pt>
                <c:pt idx="63">
                  <c:v>37.85414962799999</c:v>
                </c:pt>
                <c:pt idx="64">
                  <c:v>37.88748709599974</c:v>
                </c:pt>
                <c:pt idx="65">
                  <c:v>37.92082456399999</c:v>
                </c:pt>
                <c:pt idx="66">
                  <c:v>37.954162033</c:v>
                </c:pt>
                <c:pt idx="67">
                  <c:v>37.98749950099999</c:v>
                </c:pt>
                <c:pt idx="68">
                  <c:v>39.05376717799999</c:v>
                </c:pt>
                <c:pt idx="69">
                  <c:v>40.120034855</c:v>
                </c:pt>
                <c:pt idx="70">
                  <c:v>41.186302531</c:v>
                </c:pt>
                <c:pt idx="71">
                  <c:v>42.252570208</c:v>
                </c:pt>
                <c:pt idx="72">
                  <c:v>43.318837885</c:v>
                </c:pt>
                <c:pt idx="73">
                  <c:v>44.385105562</c:v>
                </c:pt>
                <c:pt idx="74">
                  <c:v>45.451373239</c:v>
                </c:pt>
                <c:pt idx="75">
                  <c:v>46.517640916</c:v>
                </c:pt>
                <c:pt idx="76">
                  <c:v>47.583908593</c:v>
                </c:pt>
                <c:pt idx="77">
                  <c:v>48.65017627</c:v>
                </c:pt>
                <c:pt idx="78">
                  <c:v>49.716443946</c:v>
                </c:pt>
                <c:pt idx="79">
                  <c:v>50.782711623</c:v>
                </c:pt>
                <c:pt idx="80">
                  <c:v>51.8489793</c:v>
                </c:pt>
                <c:pt idx="81">
                  <c:v>52.915246977</c:v>
                </c:pt>
                <c:pt idx="82">
                  <c:v>53.98151465399999</c:v>
                </c:pt>
                <c:pt idx="83">
                  <c:v>55.047782331</c:v>
                </c:pt>
                <c:pt idx="84">
                  <c:v>56.114050008</c:v>
                </c:pt>
                <c:pt idx="85">
                  <c:v>57.180317685</c:v>
                </c:pt>
                <c:pt idx="86">
                  <c:v>58.246585361</c:v>
                </c:pt>
                <c:pt idx="87">
                  <c:v>59.312853038</c:v>
                </c:pt>
                <c:pt idx="88">
                  <c:v>60.379120715</c:v>
                </c:pt>
                <c:pt idx="89">
                  <c:v>61.445388392</c:v>
                </c:pt>
                <c:pt idx="90">
                  <c:v>62.511656069</c:v>
                </c:pt>
                <c:pt idx="91">
                  <c:v>63.577923746</c:v>
                </c:pt>
                <c:pt idx="92">
                  <c:v>64.644191423</c:v>
                </c:pt>
                <c:pt idx="93">
                  <c:v>65.7104591</c:v>
                </c:pt>
                <c:pt idx="94">
                  <c:v>66.77672677599998</c:v>
                </c:pt>
                <c:pt idx="95">
                  <c:v>68.87111167899998</c:v>
                </c:pt>
                <c:pt idx="96">
                  <c:v>70.965496582</c:v>
                </c:pt>
                <c:pt idx="97">
                  <c:v>73.059881485</c:v>
                </c:pt>
                <c:pt idx="98">
                  <c:v>75.154266388</c:v>
                </c:pt>
                <c:pt idx="99">
                  <c:v>77.248651291</c:v>
                </c:pt>
                <c:pt idx="100">
                  <c:v>79.34303619400001</c:v>
                </c:pt>
                <c:pt idx="101">
                  <c:v>81.437421097</c:v>
                </c:pt>
                <c:pt idx="102">
                  <c:v>83.531805999</c:v>
                </c:pt>
                <c:pt idx="103">
                  <c:v>85.62619090199998</c:v>
                </c:pt>
                <c:pt idx="104">
                  <c:v>87.720575805</c:v>
                </c:pt>
                <c:pt idx="105">
                  <c:v>89.814960708</c:v>
                </c:pt>
                <c:pt idx="106">
                  <c:v>91.909345611</c:v>
                </c:pt>
                <c:pt idx="107">
                  <c:v>94.00373051399939</c:v>
                </c:pt>
                <c:pt idx="108">
                  <c:v>96.098115417</c:v>
                </c:pt>
                <c:pt idx="109">
                  <c:v>98.19250031999958</c:v>
                </c:pt>
                <c:pt idx="110">
                  <c:v>100.28688522</c:v>
                </c:pt>
                <c:pt idx="111">
                  <c:v>102.38127013</c:v>
                </c:pt>
                <c:pt idx="112">
                  <c:v>104.47565503</c:v>
                </c:pt>
                <c:pt idx="113">
                  <c:v>106.57003993</c:v>
                </c:pt>
                <c:pt idx="114">
                  <c:v>108.66442483</c:v>
                </c:pt>
                <c:pt idx="115">
                  <c:v>110.75880974</c:v>
                </c:pt>
                <c:pt idx="116">
                  <c:v>112.85319464</c:v>
                </c:pt>
                <c:pt idx="117">
                  <c:v>114.94757954</c:v>
                </c:pt>
                <c:pt idx="118">
                  <c:v>117.04196445</c:v>
                </c:pt>
                <c:pt idx="119">
                  <c:v>119.13634935</c:v>
                </c:pt>
                <c:pt idx="120">
                  <c:v>121.23073425</c:v>
                </c:pt>
                <c:pt idx="121">
                  <c:v>123.32511915</c:v>
                </c:pt>
                <c:pt idx="122">
                  <c:v>125.41950406</c:v>
                </c:pt>
                <c:pt idx="123">
                  <c:v>127.51388896</c:v>
                </c:pt>
                <c:pt idx="124">
                  <c:v>129.60827386</c:v>
                </c:pt>
                <c:pt idx="125">
                  <c:v>131.70265877</c:v>
                </c:pt>
                <c:pt idx="126">
                  <c:v>133.79704367</c:v>
                </c:pt>
                <c:pt idx="127">
                  <c:v>135.89142857</c:v>
                </c:pt>
                <c:pt idx="128">
                  <c:v>137.98581347</c:v>
                </c:pt>
                <c:pt idx="129">
                  <c:v>140.08019838</c:v>
                </c:pt>
                <c:pt idx="130">
                  <c:v>142.17458328</c:v>
                </c:pt>
                <c:pt idx="131">
                  <c:v>144.26896818</c:v>
                </c:pt>
                <c:pt idx="132">
                  <c:v>146.36335309</c:v>
                </c:pt>
                <c:pt idx="133">
                  <c:v>148.45773799</c:v>
                </c:pt>
                <c:pt idx="134">
                  <c:v>150.55212289</c:v>
                </c:pt>
                <c:pt idx="135">
                  <c:v>152.64650779</c:v>
                </c:pt>
                <c:pt idx="136">
                  <c:v>154.7408927</c:v>
                </c:pt>
                <c:pt idx="137">
                  <c:v>156.8352776</c:v>
                </c:pt>
                <c:pt idx="138">
                  <c:v>158.9296625</c:v>
                </c:pt>
                <c:pt idx="139">
                  <c:v>161.02404741</c:v>
                </c:pt>
                <c:pt idx="140">
                  <c:v>163.11843231</c:v>
                </c:pt>
                <c:pt idx="141">
                  <c:v>165.21281721</c:v>
                </c:pt>
                <c:pt idx="142">
                  <c:v>167.30720211</c:v>
                </c:pt>
                <c:pt idx="143">
                  <c:v>169.40158702</c:v>
                </c:pt>
              </c:numCache>
            </c:numRef>
          </c:yVal>
          <c:smooth val="1"/>
        </c:ser>
        <c:dLbls/>
        <c:axId val="204091048"/>
        <c:axId val="204099320"/>
      </c:scatterChart>
      <c:valAx>
        <c:axId val="204091048"/>
        <c:scaling>
          <c:orientation val="minMax"/>
          <c:max val="2015.0"/>
          <c:min val="1860.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4099320"/>
        <c:crosses val="autoZero"/>
        <c:crossBetween val="midCat"/>
      </c:valAx>
      <c:valAx>
        <c:axId val="20409932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204091048"/>
        <c:crosses val="autoZero"/>
        <c:crossBetween val="midCat"/>
      </c:valAx>
      <c:spPr>
        <a:solidFill>
          <a:srgbClr val="FFFFFF"/>
        </a:solidFill>
        <a:ln w="12700">
          <a:solidFill>
            <a:srgbClr val="993366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Iowa Corn Plant Density</a:t>
            </a:r>
          </a:p>
          <a:p>
            <a:pPr>
              <a:defRPr/>
            </a:pPr>
            <a:r>
              <a:rPr lang="en-US"/>
              <a:t>1965 to 2008</a:t>
            </a:r>
          </a:p>
        </c:rich>
      </c:tx>
      <c:layout>
        <c:manualLayout>
          <c:xMode val="edge"/>
          <c:yMode val="edge"/>
          <c:x val="0.398798556430446"/>
          <c:y val="0.0962962962962968"/>
        </c:manualLayout>
      </c:layout>
      <c:overlay val="1"/>
      <c:spPr>
        <a:ln>
          <a:noFill/>
        </a:ln>
      </c:spPr>
    </c:title>
    <c:plotArea>
      <c:layout>
        <c:manualLayout>
          <c:layoutTarget val="inner"/>
          <c:xMode val="edge"/>
          <c:yMode val="edge"/>
          <c:x val="0.0936262029746288"/>
          <c:y val="0.0779214056576261"/>
          <c:w val="0.87423840769904"/>
          <c:h val="0.822660250801983"/>
        </c:manualLayout>
      </c:layout>
      <c:scatterChart>
        <c:scatterStyle val="lineMarker"/>
        <c:ser>
          <c:idx val="0"/>
          <c:order val="0"/>
          <c:tx>
            <c:strRef>
              <c:f>Regression!$B$1</c:f>
              <c:strCache>
                <c:ptCount val="1"/>
                <c:pt idx="0">
                  <c:v>Iowa Plant Density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43"/>
              <c:layout/>
              <c:showVal val="1"/>
            </c:dLbl>
            <c:delete val="1"/>
          </c:dLbls>
          <c:trendline>
            <c:spPr>
              <a:ln w="28575"/>
            </c:spPr>
            <c:trendlineType val="linear"/>
            <c:dispRSqr val="1"/>
            <c:dispEq val="1"/>
            <c:trendlineLbl>
              <c:layout>
                <c:manualLayout>
                  <c:x val="-0.553500656167979"/>
                  <c:y val="-0.15242563429571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</c:trendlineLbl>
          </c:trendline>
          <c:xVal>
            <c:numRef>
              <c:f>Regression!$A$2:$A$45</c:f>
              <c:numCache>
                <c:formatCode>0</c:formatCode>
                <c:ptCount val="44"/>
                <c:pt idx="0">
                  <c:v>1965.0</c:v>
                </c:pt>
                <c:pt idx="1">
                  <c:v>1966.0</c:v>
                </c:pt>
                <c:pt idx="2">
                  <c:v>1967.0</c:v>
                </c:pt>
                <c:pt idx="3">
                  <c:v>1968.0</c:v>
                </c:pt>
                <c:pt idx="4">
                  <c:v>1969.0</c:v>
                </c:pt>
                <c:pt idx="5">
                  <c:v>1970.0</c:v>
                </c:pt>
                <c:pt idx="6">
                  <c:v>1971.0</c:v>
                </c:pt>
                <c:pt idx="7">
                  <c:v>1972.0</c:v>
                </c:pt>
                <c:pt idx="8">
                  <c:v>1973.0</c:v>
                </c:pt>
                <c:pt idx="9">
                  <c:v>1974.0</c:v>
                </c:pt>
                <c:pt idx="10">
                  <c:v>1975.0</c:v>
                </c:pt>
                <c:pt idx="11">
                  <c:v>1976.0</c:v>
                </c:pt>
                <c:pt idx="12">
                  <c:v>1977.0</c:v>
                </c:pt>
                <c:pt idx="13">
                  <c:v>1978.0</c:v>
                </c:pt>
                <c:pt idx="14">
                  <c:v>1979.0</c:v>
                </c:pt>
                <c:pt idx="15">
                  <c:v>1980.0</c:v>
                </c:pt>
                <c:pt idx="16">
                  <c:v>1981.0</c:v>
                </c:pt>
                <c:pt idx="17">
                  <c:v>1982.0</c:v>
                </c:pt>
                <c:pt idx="18">
                  <c:v>1983.0</c:v>
                </c:pt>
                <c:pt idx="19">
                  <c:v>1984.0</c:v>
                </c:pt>
                <c:pt idx="20">
                  <c:v>1985.0</c:v>
                </c:pt>
                <c:pt idx="21">
                  <c:v>1986.0</c:v>
                </c:pt>
                <c:pt idx="22">
                  <c:v>1987.0</c:v>
                </c:pt>
                <c:pt idx="23">
                  <c:v>1988.0</c:v>
                </c:pt>
                <c:pt idx="24">
                  <c:v>1989.0</c:v>
                </c:pt>
                <c:pt idx="25">
                  <c:v>1990.0</c:v>
                </c:pt>
                <c:pt idx="26">
                  <c:v>1991.0</c:v>
                </c:pt>
                <c:pt idx="27">
                  <c:v>1992.0</c:v>
                </c:pt>
                <c:pt idx="28">
                  <c:v>1993.0</c:v>
                </c:pt>
                <c:pt idx="29">
                  <c:v>1994.0</c:v>
                </c:pt>
                <c:pt idx="30">
                  <c:v>1995.0</c:v>
                </c:pt>
                <c:pt idx="31">
                  <c:v>1996.0</c:v>
                </c:pt>
                <c:pt idx="32">
                  <c:v>1997.0</c:v>
                </c:pt>
                <c:pt idx="33">
                  <c:v>1998.0</c:v>
                </c:pt>
                <c:pt idx="34" formatCode="General">
                  <c:v>1999.0</c:v>
                </c:pt>
                <c:pt idx="35">
                  <c:v>2000.0</c:v>
                </c:pt>
                <c:pt idx="36">
                  <c:v>2001.0</c:v>
                </c:pt>
                <c:pt idx="37">
                  <c:v>2002.0</c:v>
                </c:pt>
                <c:pt idx="38">
                  <c:v>2003.0</c:v>
                </c:pt>
                <c:pt idx="39">
                  <c:v>2004.0</c:v>
                </c:pt>
                <c:pt idx="40">
                  <c:v>2005.0</c:v>
                </c:pt>
                <c:pt idx="41">
                  <c:v>2006.0</c:v>
                </c:pt>
                <c:pt idx="42">
                  <c:v>2007.0</c:v>
                </c:pt>
                <c:pt idx="43">
                  <c:v>2008.0</c:v>
                </c:pt>
              </c:numCache>
            </c:numRef>
          </c:xVal>
          <c:yVal>
            <c:numRef>
              <c:f>Regression!$B$2:$B$45</c:f>
              <c:numCache>
                <c:formatCode>#,##0</c:formatCode>
                <c:ptCount val="44"/>
                <c:pt idx="0">
                  <c:v>15000.0</c:v>
                </c:pt>
                <c:pt idx="1">
                  <c:v>15800.0</c:v>
                </c:pt>
                <c:pt idx="2">
                  <c:v>16000.0</c:v>
                </c:pt>
                <c:pt idx="3">
                  <c:v>17200.0</c:v>
                </c:pt>
                <c:pt idx="4">
                  <c:v>17400.0</c:v>
                </c:pt>
                <c:pt idx="5">
                  <c:v>18000.0</c:v>
                </c:pt>
                <c:pt idx="6">
                  <c:v>18100.0</c:v>
                </c:pt>
                <c:pt idx="7">
                  <c:v>19200.0</c:v>
                </c:pt>
                <c:pt idx="8">
                  <c:v>18900.0</c:v>
                </c:pt>
                <c:pt idx="9">
                  <c:v>18600.0</c:v>
                </c:pt>
                <c:pt idx="10">
                  <c:v>18500.0</c:v>
                </c:pt>
                <c:pt idx="11">
                  <c:v>18800.0</c:v>
                </c:pt>
                <c:pt idx="12">
                  <c:v>18800.0</c:v>
                </c:pt>
                <c:pt idx="13">
                  <c:v>19800.0</c:v>
                </c:pt>
                <c:pt idx="14">
                  <c:v>20300.0</c:v>
                </c:pt>
                <c:pt idx="15">
                  <c:v>20200.0</c:v>
                </c:pt>
                <c:pt idx="16">
                  <c:v>20800.0</c:v>
                </c:pt>
                <c:pt idx="17">
                  <c:v>21300.0</c:v>
                </c:pt>
                <c:pt idx="18">
                  <c:v>19700.0</c:v>
                </c:pt>
                <c:pt idx="19">
                  <c:v>21500.0</c:v>
                </c:pt>
                <c:pt idx="20">
                  <c:v>21400.0</c:v>
                </c:pt>
                <c:pt idx="21">
                  <c:v>22000.0</c:v>
                </c:pt>
                <c:pt idx="22">
                  <c:v>21800.0</c:v>
                </c:pt>
                <c:pt idx="23">
                  <c:v>22100.0</c:v>
                </c:pt>
                <c:pt idx="24">
                  <c:v>21600.0</c:v>
                </c:pt>
                <c:pt idx="25">
                  <c:v>22400.0</c:v>
                </c:pt>
                <c:pt idx="26">
                  <c:v>22800.0</c:v>
                </c:pt>
                <c:pt idx="27">
                  <c:v>23300.0</c:v>
                </c:pt>
                <c:pt idx="28">
                  <c:v>23500.0</c:v>
                </c:pt>
                <c:pt idx="29">
                  <c:v>23950.0</c:v>
                </c:pt>
                <c:pt idx="30">
                  <c:v>24650.0</c:v>
                </c:pt>
                <c:pt idx="31">
                  <c:v>24950.0</c:v>
                </c:pt>
                <c:pt idx="32">
                  <c:v>25500.0</c:v>
                </c:pt>
                <c:pt idx="33">
                  <c:v>25600.0</c:v>
                </c:pt>
                <c:pt idx="34">
                  <c:v>25900.0</c:v>
                </c:pt>
                <c:pt idx="35" formatCode="General">
                  <c:v>26300.0</c:v>
                </c:pt>
                <c:pt idx="36" formatCode="General">
                  <c:v>26450.0</c:v>
                </c:pt>
                <c:pt idx="37" formatCode="General">
                  <c:v>26700.0</c:v>
                </c:pt>
                <c:pt idx="38" formatCode="General">
                  <c:v>27250.0</c:v>
                </c:pt>
                <c:pt idx="39" formatCode="General">
                  <c:v>27850.0</c:v>
                </c:pt>
                <c:pt idx="40" formatCode="General">
                  <c:v>28000.0</c:v>
                </c:pt>
                <c:pt idx="41" formatCode="General">
                  <c:v>28600.0</c:v>
                </c:pt>
                <c:pt idx="42" formatCode="General">
                  <c:v>29100.0</c:v>
                </c:pt>
                <c:pt idx="43" formatCode="General">
                  <c:v>29300.0</c:v>
                </c:pt>
              </c:numCache>
            </c:numRef>
          </c:yVal>
        </c:ser>
        <c:dLbls/>
        <c:axId val="204117080"/>
        <c:axId val="204127912"/>
      </c:scatterChart>
      <c:valAx>
        <c:axId val="204117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Year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4127912"/>
        <c:crosses val="autoZero"/>
        <c:crossBetween val="midCat"/>
      </c:valAx>
      <c:valAx>
        <c:axId val="204127912"/>
        <c:scaling>
          <c:orientation val="minMax"/>
          <c:min val="1000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Plant Density</a:t>
                </a:r>
              </a:p>
            </c:rich>
          </c:tx>
          <c:layout/>
        </c:title>
        <c:numFmt formatCode="#,##0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4117080"/>
        <c:crosses val="autoZero"/>
        <c:crossBetween val="midCat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31174321959755"/>
          <c:y val="0.100826042578012"/>
          <c:w val="0.222083333333333"/>
          <c:h val="0.0928996792067656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0786063721201517"/>
          <c:y val="0.0491750481344164"/>
          <c:w val="0.833952196947604"/>
          <c:h val="0.817931783875281"/>
        </c:manualLayout>
      </c:layout>
      <c:lineChart>
        <c:grouping val="standard"/>
        <c:ser>
          <c:idx val="0"/>
          <c:order val="0"/>
          <c:trendline>
            <c:name>Trendline</c:name>
            <c:trendlineType val="linear"/>
          </c:trendline>
          <c:cat>
            <c:numRef>
              <c:f>'458694951886dat'!$H$42:$H$79</c:f>
              <c:numCache>
                <c:formatCode>General</c:formatCode>
                <c:ptCount val="38"/>
                <c:pt idx="0">
                  <c:v>1973.0</c:v>
                </c:pt>
                <c:pt idx="1">
                  <c:v>1974.0</c:v>
                </c:pt>
                <c:pt idx="2">
                  <c:v>1975.0</c:v>
                </c:pt>
                <c:pt idx="3">
                  <c:v>1976.0</c:v>
                </c:pt>
                <c:pt idx="4">
                  <c:v>1977.0</c:v>
                </c:pt>
                <c:pt idx="5">
                  <c:v>1978.0</c:v>
                </c:pt>
                <c:pt idx="6">
                  <c:v>1979.0</c:v>
                </c:pt>
                <c:pt idx="7">
                  <c:v>1980.0</c:v>
                </c:pt>
                <c:pt idx="8">
                  <c:v>1981.0</c:v>
                </c:pt>
                <c:pt idx="9">
                  <c:v>1982.0</c:v>
                </c:pt>
                <c:pt idx="10">
                  <c:v>1983.0</c:v>
                </c:pt>
                <c:pt idx="11">
                  <c:v>1984.0</c:v>
                </c:pt>
                <c:pt idx="12">
                  <c:v>1985.0</c:v>
                </c:pt>
                <c:pt idx="13">
                  <c:v>1986.0</c:v>
                </c:pt>
                <c:pt idx="14">
                  <c:v>1987.0</c:v>
                </c:pt>
                <c:pt idx="15">
                  <c:v>1988.0</c:v>
                </c:pt>
                <c:pt idx="16">
                  <c:v>1989.0</c:v>
                </c:pt>
                <c:pt idx="17">
                  <c:v>1990.0</c:v>
                </c:pt>
                <c:pt idx="18">
                  <c:v>1991.0</c:v>
                </c:pt>
                <c:pt idx="19">
                  <c:v>1992.0</c:v>
                </c:pt>
                <c:pt idx="20">
                  <c:v>1993.0</c:v>
                </c:pt>
                <c:pt idx="21">
                  <c:v>1994.0</c:v>
                </c:pt>
                <c:pt idx="22">
                  <c:v>1995.0</c:v>
                </c:pt>
                <c:pt idx="23">
                  <c:v>1996.0</c:v>
                </c:pt>
                <c:pt idx="24">
                  <c:v>1997.0</c:v>
                </c:pt>
                <c:pt idx="25">
                  <c:v>1998.0</c:v>
                </c:pt>
                <c:pt idx="26">
                  <c:v>1999.0</c:v>
                </c:pt>
                <c:pt idx="27">
                  <c:v>2000.0</c:v>
                </c:pt>
                <c:pt idx="28">
                  <c:v>2001.0</c:v>
                </c:pt>
                <c:pt idx="29">
                  <c:v>2002.0</c:v>
                </c:pt>
                <c:pt idx="30">
                  <c:v>2003.0</c:v>
                </c:pt>
                <c:pt idx="31">
                  <c:v>2004.0</c:v>
                </c:pt>
                <c:pt idx="32">
                  <c:v>2005.0</c:v>
                </c:pt>
                <c:pt idx="33">
                  <c:v>2006.0</c:v>
                </c:pt>
                <c:pt idx="34">
                  <c:v>2007.0</c:v>
                </c:pt>
                <c:pt idx="35">
                  <c:v>2008.0</c:v>
                </c:pt>
                <c:pt idx="36">
                  <c:v>2009.0</c:v>
                </c:pt>
                <c:pt idx="37">
                  <c:v>2010.0</c:v>
                </c:pt>
              </c:numCache>
            </c:numRef>
          </c:cat>
          <c:val>
            <c:numRef>
              <c:f>'458694951886dat'!$I$42:$I$79</c:f>
              <c:numCache>
                <c:formatCode>General</c:formatCode>
                <c:ptCount val="38"/>
                <c:pt idx="0">
                  <c:v>0.556818</c:v>
                </c:pt>
                <c:pt idx="1">
                  <c:v>0.405132</c:v>
                </c:pt>
                <c:pt idx="2">
                  <c:v>0.325</c:v>
                </c:pt>
                <c:pt idx="3">
                  <c:v>0.515244</c:v>
                </c:pt>
                <c:pt idx="4">
                  <c:v>0.459711</c:v>
                </c:pt>
                <c:pt idx="5">
                  <c:v>0.552607</c:v>
                </c:pt>
                <c:pt idx="6">
                  <c:v>0.624919</c:v>
                </c:pt>
                <c:pt idx="7">
                  <c:v>0.490036</c:v>
                </c:pt>
                <c:pt idx="8">
                  <c:v>0.563688</c:v>
                </c:pt>
                <c:pt idx="9">
                  <c:v>0.527544</c:v>
                </c:pt>
                <c:pt idx="10">
                  <c:v>0.336819</c:v>
                </c:pt>
                <c:pt idx="11">
                  <c:v>0.424254</c:v>
                </c:pt>
                <c:pt idx="12">
                  <c:v>0.477875</c:v>
                </c:pt>
                <c:pt idx="13">
                  <c:v>0.447968</c:v>
                </c:pt>
                <c:pt idx="14">
                  <c:v>0.465076</c:v>
                </c:pt>
                <c:pt idx="15">
                  <c:v>0.391011</c:v>
                </c:pt>
                <c:pt idx="16">
                  <c:v>0.48182</c:v>
                </c:pt>
                <c:pt idx="17">
                  <c:v>0.62455</c:v>
                </c:pt>
                <c:pt idx="18">
                  <c:v>0.485795</c:v>
                </c:pt>
                <c:pt idx="19">
                  <c:v>0.709112</c:v>
                </c:pt>
                <c:pt idx="20">
                  <c:v>0.698705</c:v>
                </c:pt>
                <c:pt idx="21">
                  <c:v>0.53761</c:v>
                </c:pt>
                <c:pt idx="22">
                  <c:v>0.390449</c:v>
                </c:pt>
                <c:pt idx="23">
                  <c:v>0.370883</c:v>
                </c:pt>
                <c:pt idx="24">
                  <c:v>0.351317</c:v>
                </c:pt>
                <c:pt idx="25">
                  <c:v>0.495676</c:v>
                </c:pt>
                <c:pt idx="26">
                  <c:v>0.45941</c:v>
                </c:pt>
                <c:pt idx="27">
                  <c:v>0.605371</c:v>
                </c:pt>
                <c:pt idx="28">
                  <c:v>0.591037</c:v>
                </c:pt>
                <c:pt idx="29">
                  <c:v>0.518056</c:v>
                </c:pt>
                <c:pt idx="30">
                  <c:v>0.471245</c:v>
                </c:pt>
                <c:pt idx="31">
                  <c:v>0.631114</c:v>
                </c:pt>
                <c:pt idx="32">
                  <c:v>0.448331</c:v>
                </c:pt>
                <c:pt idx="33">
                  <c:v>0.506872</c:v>
                </c:pt>
                <c:pt idx="34">
                  <c:v>0.476014</c:v>
                </c:pt>
                <c:pt idx="35">
                  <c:v>0.607878</c:v>
                </c:pt>
                <c:pt idx="36">
                  <c:v>0.586816</c:v>
                </c:pt>
                <c:pt idx="37">
                  <c:v>0.638086</c:v>
                </c:pt>
              </c:numCache>
            </c:numRef>
          </c:val>
        </c:ser>
        <c:dLbls/>
        <c:marker val="1"/>
        <c:axId val="204349464"/>
        <c:axId val="204360792"/>
      </c:lineChart>
      <c:catAx>
        <c:axId val="204349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204360792"/>
        <c:crosses val="autoZero"/>
        <c:auto val="1"/>
        <c:lblAlgn val="ctr"/>
        <c:lblOffset val="100"/>
      </c:catAx>
      <c:valAx>
        <c:axId val="204360792"/>
        <c:scaling>
          <c:orientation val="minMax"/>
          <c:max val="1.0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Cloud Cover</a:t>
                </a:r>
              </a:p>
            </c:rich>
          </c:tx>
          <c:layout/>
        </c:title>
        <c:numFmt formatCode="General" sourceLinked="1"/>
        <c:tickLblPos val="nextTo"/>
        <c:crossAx val="204349464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0.20528</cdr:x>
      <cdr:y>0.67054</cdr:y>
    </cdr:from>
    <cdr:to>
      <cdr:x>0.35363</cdr:x>
      <cdr:y>0.70863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577" y="4625584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100" b="1"/>
            <a:t>b=0.033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0.40466</cdr:x>
      <cdr:y>0.59798</cdr:y>
    </cdr:from>
    <cdr:to>
      <cdr:x>0.55226</cdr:x>
      <cdr:y>0.63607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13744" y="4119532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b=1.066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0.25143</cdr:x>
      <cdr:y>0.32208</cdr:y>
    </cdr:from>
    <cdr:to>
      <cdr:x>0.65453</cdr:x>
      <cdr:y>0.5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33601" y="1655233"/>
          <a:ext cx="342053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600" dirty="0" smtClean="0">
              <a:solidFill>
                <a:srgbClr val="FF0000"/>
              </a:solidFill>
            </a:rPr>
            <a:t>2 </a:t>
          </a:r>
          <a:r>
            <a:rPr lang="en-US" sz="3600" dirty="0" err="1" smtClean="0">
              <a:solidFill>
                <a:srgbClr val="FF0000"/>
              </a:solidFill>
            </a:rPr>
            <a:t>bu</a:t>
          </a:r>
          <a:r>
            <a:rPr lang="en-US" sz="3600" dirty="0" smtClean="0">
              <a:solidFill>
                <a:srgbClr val="FF0000"/>
              </a:solidFill>
            </a:rPr>
            <a:t>/acre/year</a:t>
          </a:r>
          <a:endParaRPr lang="en-US" sz="3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0.62859</cdr:x>
      <cdr:y>0.43657</cdr:y>
    </cdr:from>
    <cdr:to>
      <cdr:x>0.69643</cdr:x>
      <cdr:y>0.5</cdr:y>
    </cdr:to>
    <cdr:sp macro="" textlink="">
      <cdr:nvSpPr>
        <cdr:cNvPr id="11" name="Straight Arrow Connector 10"/>
        <cdr:cNvSpPr/>
      </cdr:nvSpPr>
      <cdr:spPr>
        <a:xfrm xmlns:a="http://schemas.openxmlformats.org/drawingml/2006/main">
          <a:off x="5334002" y="2243666"/>
          <a:ext cx="575734" cy="325967"/>
        </a:xfrm>
        <a:prstGeom xmlns:a="http://schemas.openxmlformats.org/drawingml/2006/main" prst="straightConnector1">
          <a:avLst/>
        </a:prstGeom>
        <a:ln xmlns:a="http://schemas.openxmlformats.org/drawingml/2006/main" w="571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1.23363E-7</cdr:x>
      <cdr:y>0.1963</cdr:y>
    </cdr:from>
    <cdr:to>
      <cdr:x>0.05695</cdr:x>
      <cdr:y>0.6857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07834" y="1821267"/>
          <a:ext cx="227733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solidFill>
                <a:srgbClr val="3C4DE1"/>
              </a:solidFill>
            </a:rPr>
            <a:t>Bushels per acre</a:t>
          </a:r>
          <a:endParaRPr lang="en-US" sz="2400" b="1" dirty="0">
            <a:solidFill>
              <a:srgbClr val="3C4DE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0.20528</cdr:x>
      <cdr:y>0.67054</cdr:y>
    </cdr:from>
    <cdr:to>
      <cdr:x>0.35363</cdr:x>
      <cdr:y>0.70863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577" y="4625584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100" b="1"/>
            <a:t>b=0.033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0.40466</cdr:x>
      <cdr:y>0.59798</cdr:y>
    </cdr:from>
    <cdr:to>
      <cdr:x>0.55226</cdr:x>
      <cdr:y>0.63607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13744" y="4119532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b=1.066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0.86247</cdr:x>
      <cdr:y>0.06808</cdr:y>
    </cdr:from>
    <cdr:to>
      <cdr:x>0.95209</cdr:x>
      <cdr:y>0.28554</cdr:y>
    </cdr:to>
    <cdr:sp macro="" textlink="">
      <cdr:nvSpPr>
        <cdr:cNvPr id="7" name="Straight Connector 6"/>
        <cdr:cNvSpPr/>
      </cdr:nvSpPr>
      <cdr:spPr>
        <a:xfrm xmlns:a="http://schemas.openxmlformats.org/drawingml/2006/main" rot="5400000" flipH="1" flipV="1">
          <a:off x="7156160" y="527660"/>
          <a:ext cx="1117600" cy="762000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0.25143</cdr:x>
      <cdr:y>0.32208</cdr:y>
    </cdr:from>
    <cdr:to>
      <cdr:x>0.65453</cdr:x>
      <cdr:y>0.5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33601" y="1655233"/>
          <a:ext cx="342053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600" dirty="0" smtClean="0">
              <a:solidFill>
                <a:srgbClr val="FF0000"/>
              </a:solidFill>
            </a:rPr>
            <a:t>2 </a:t>
          </a:r>
          <a:r>
            <a:rPr lang="en-US" sz="3600" dirty="0" err="1" smtClean="0">
              <a:solidFill>
                <a:srgbClr val="FF0000"/>
              </a:solidFill>
            </a:rPr>
            <a:t>bu</a:t>
          </a:r>
          <a:r>
            <a:rPr lang="en-US" sz="3600" dirty="0" smtClean="0">
              <a:solidFill>
                <a:srgbClr val="FF0000"/>
              </a:solidFill>
            </a:rPr>
            <a:t>/acre/year</a:t>
          </a:r>
          <a:endParaRPr lang="en-US" sz="3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0.3093</cdr:x>
      <cdr:y>0.14333</cdr:y>
    </cdr:from>
    <cdr:to>
      <cdr:x>0.57471</cdr:x>
      <cdr:y>0.32125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24668" y="736599"/>
          <a:ext cx="225213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600" dirty="0" smtClean="0">
              <a:solidFill>
                <a:srgbClr val="FF0000"/>
              </a:solidFill>
            </a:rPr>
            <a:t>3 </a:t>
          </a:r>
          <a:r>
            <a:rPr lang="en-US" sz="3600" dirty="0" err="1" smtClean="0">
              <a:solidFill>
                <a:srgbClr val="FF0000"/>
              </a:solidFill>
            </a:rPr>
            <a:t>bu</a:t>
          </a:r>
          <a:r>
            <a:rPr lang="en-US" sz="3600" dirty="0" smtClean="0">
              <a:solidFill>
                <a:srgbClr val="FF0000"/>
              </a:solidFill>
            </a:rPr>
            <a:t>/acre/year</a:t>
          </a:r>
          <a:endParaRPr lang="en-US" sz="3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0.62859</cdr:x>
      <cdr:y>0.43657</cdr:y>
    </cdr:from>
    <cdr:to>
      <cdr:x>0.69643</cdr:x>
      <cdr:y>0.5</cdr:y>
    </cdr:to>
    <cdr:sp macro="" textlink="">
      <cdr:nvSpPr>
        <cdr:cNvPr id="11" name="Straight Arrow Connector 10"/>
        <cdr:cNvSpPr/>
      </cdr:nvSpPr>
      <cdr:spPr>
        <a:xfrm xmlns:a="http://schemas.openxmlformats.org/drawingml/2006/main">
          <a:off x="5334002" y="2243666"/>
          <a:ext cx="575734" cy="325967"/>
        </a:xfrm>
        <a:prstGeom xmlns:a="http://schemas.openxmlformats.org/drawingml/2006/main" prst="straightConnector1">
          <a:avLst/>
        </a:prstGeom>
        <a:ln xmlns:a="http://schemas.openxmlformats.org/drawingml/2006/main" w="571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0.68047</cdr:x>
      <cdr:y>0.1598</cdr:y>
    </cdr:from>
    <cdr:to>
      <cdr:x>0.89199</cdr:x>
      <cdr:y>0.21911</cdr:y>
    </cdr:to>
    <cdr:sp macro="" textlink="">
      <cdr:nvSpPr>
        <cdr:cNvPr id="13" name="Straight Arrow Connector 12"/>
        <cdr:cNvSpPr/>
      </cdr:nvSpPr>
      <cdr:spPr>
        <a:xfrm xmlns:a="http://schemas.openxmlformats.org/drawingml/2006/main" flipV="1">
          <a:off x="5774269" y="821266"/>
          <a:ext cx="1794933" cy="304800"/>
        </a:xfrm>
        <a:prstGeom xmlns:a="http://schemas.openxmlformats.org/drawingml/2006/main" prst="straightConnector1">
          <a:avLst/>
        </a:prstGeom>
        <a:ln xmlns:a="http://schemas.openxmlformats.org/drawingml/2006/main" w="571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916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49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50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3C93FC-6FCE-6D40-A007-2F5FF8AA53FC}" type="slidenum">
              <a:rPr lang="en-GB" sz="1200"/>
              <a:pPr eaLnBrk="1" hangingPunct="1"/>
              <a:t>58</a:t>
            </a:fld>
            <a:endParaRPr lang="en-GB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54D4A2D-5AA6-D44C-A556-44637CF9F72C}" type="slidenum">
              <a:rPr lang="en-US"/>
              <a:pPr/>
              <a:t>8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E24026-9243-F44E-83FE-1E59F035021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0DF7B424-011B-DB4F-AA46-D8669DC945BA}" type="slidenum">
              <a:rPr lang="en-US"/>
              <a:pPr/>
              <a:t>39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0DF7B424-011B-DB4F-AA46-D8669DC945BA}" type="slidenum">
              <a:rPr lang="en-US"/>
              <a:pPr/>
              <a:t>40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4113" y="693738"/>
            <a:ext cx="4551362" cy="3414712"/>
          </a:xfrm>
          <a:solidFill>
            <a:srgbClr val="FFFFFF"/>
          </a:solidFill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5988" y="4340225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6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 feature that corresponds to later 20th century trends.  Not seen in GCMs.  Linked to mesoscale circulation.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10/31/11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Word_97_-_2004_Document1.doc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3" TargetMode="External"/><Relationship Id="rId4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4" TargetMode="External"/><Relationship Id="rId5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7" TargetMode="External"/><Relationship Id="rId6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8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3" TargetMode="External"/><Relationship Id="rId4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4" TargetMode="External"/><Relationship Id="rId5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7" TargetMode="External"/><Relationship Id="rId6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8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3" TargetMode="External"/><Relationship Id="rId4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4" TargetMode="External"/><Relationship Id="rId5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7" TargetMode="External"/><Relationship Id="rId6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8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gif"/><Relationship Id="rId3" Type="http://schemas.openxmlformats.org/officeDocument/2006/relationships/image" Target="../media/image35.gif"/><Relationship Id="rId4" Type="http://schemas.openxmlformats.org/officeDocument/2006/relationships/image" Target="../media/image36.gif"/><Relationship Id="rId5" Type="http://schemas.openxmlformats.org/officeDocument/2006/relationships/image" Target="../media/image37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gif"/><Relationship Id="rId3" Type="http://schemas.openxmlformats.org/officeDocument/2006/relationships/image" Target="../media/image35.gif"/><Relationship Id="rId4" Type="http://schemas.openxmlformats.org/officeDocument/2006/relationships/image" Target="../media/image36.gif"/><Relationship Id="rId5" Type="http://schemas.openxmlformats.org/officeDocument/2006/relationships/image" Target="../media/image37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9" TargetMode="External"/><Relationship Id="rId4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10" TargetMode="External"/><Relationship Id="rId5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11" TargetMode="External"/><Relationship Id="rId6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12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2.docx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gstakle@iastate.edu" TargetMode="External"/><Relationship Id="rId4" Type="http://schemas.openxmlformats.org/officeDocument/2006/relationships/hyperlink" Target="http://climate.agron.iastate.edu/" TargetMode="External"/><Relationship Id="rId5" Type="http://schemas.openxmlformats.org/officeDocument/2006/relationships/hyperlink" Target="http://rcmlab.agron.iastate.edu/" TargetMode="External"/><Relationship Id="rId6" Type="http://schemas.openxmlformats.org/officeDocument/2006/relationships/hyperlink" Target="http://www.narccap.ucar.ed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0" y="1631620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i="1" dirty="0"/>
              <a:t>Vulnerability of US Non-Irrigated Commodity Crops to Extremes of Weather and Climate</a:t>
            </a:r>
            <a:r>
              <a:rPr lang="en-US" sz="4000" dirty="0"/>
              <a:t> 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474163" y="3956369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62975" y="5688449"/>
            <a:ext cx="6008376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US CLIVAR/NCAR ASP Researcher Colloquium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Statistical Assessment of Extreme Weather Phenomena under Climate Change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NCAR Foothills Lab, Boulder, Colorado, USA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June 13-17, 2011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30" y="3925730"/>
            <a:ext cx="282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Precipitation climatology</a:t>
            </a:r>
            <a:endParaRPr lang="en-US" dirty="0"/>
          </a:p>
        </p:txBody>
      </p:sp>
      <p:pic>
        <p:nvPicPr>
          <p:cNvPr id="3" name="Picture 2" descr="us_preci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25" y="-54123"/>
            <a:ext cx="913447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88" y="2104787"/>
            <a:ext cx="2597454" cy="127009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93906" y="808239"/>
            <a:ext cx="1095882" cy="348682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5787" y="577406"/>
            <a:ext cx="2502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Corn and Soybean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9980" y="115741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Wheat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73856" y="577406"/>
            <a:ext cx="266127" cy="23083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02504" y="1039071"/>
            <a:ext cx="633283" cy="106571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40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AnnualTempTr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9608" y="1168939"/>
            <a:ext cx="4775368" cy="4719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133" y="6502400"/>
            <a:ext cx="33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Midwest Regional Climate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6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WinterTempTr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85809" y="1264017"/>
            <a:ext cx="5165939" cy="5105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133" y="6502400"/>
            <a:ext cx="33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Midwest Regional Climate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3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SpringTempTr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28088" y="1206970"/>
            <a:ext cx="4951068" cy="489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133" y="6502400"/>
            <a:ext cx="33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Midwest Regional Climate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8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SummerTempTr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97454" y="1473193"/>
            <a:ext cx="4837470" cy="4781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133" y="6502400"/>
            <a:ext cx="33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Midwest Regional Climate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6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AutumnTempTr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24039" y="2000749"/>
            <a:ext cx="4576279" cy="4522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133" y="6502400"/>
            <a:ext cx="33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Midwest Regional Climate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6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PRecipTrend-Annu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08848" y="1187954"/>
            <a:ext cx="5340256" cy="5277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133" y="6502400"/>
            <a:ext cx="33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Midwest Regional Climate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65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PRecipTrend-Win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82011" y="1359098"/>
            <a:ext cx="5147621" cy="5087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133" y="6502400"/>
            <a:ext cx="33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Midwest Regional Climate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39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PRecipTrend-Sp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66569" y="1245001"/>
            <a:ext cx="5029413" cy="4970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133" y="6502400"/>
            <a:ext cx="33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Midwest Regional Climate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20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PRecipTrend-Summ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05050" y="1283034"/>
            <a:ext cx="5049344" cy="4990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133" y="6502400"/>
            <a:ext cx="33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Midwest Regional Climate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94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 weren’t for farmers we would all be hunter-gatherers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2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PRecipTrend-Autum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28088" y="1206969"/>
            <a:ext cx="5437842" cy="537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133" y="6502400"/>
            <a:ext cx="33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Midwest Regional Climate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62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Corn (maize)</a:t>
            </a:r>
          </a:p>
          <a:p>
            <a:r>
              <a:rPr lang="en-US" sz="3600" dirty="0" smtClean="0"/>
              <a:t>Soybean</a:t>
            </a:r>
          </a:p>
          <a:p>
            <a:r>
              <a:rPr lang="en-US" sz="3600" dirty="0" smtClean="0"/>
              <a:t>Wheat</a:t>
            </a: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Rice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00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wa croplan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97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30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2465881"/>
              </p:ext>
            </p:extLst>
          </p:nvPr>
        </p:nvGraphicFramePr>
        <p:xfrm>
          <a:off x="463840" y="1390040"/>
          <a:ext cx="8503399" cy="513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877321" y="3656318"/>
            <a:ext cx="231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Yield, Bushels per Acre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68849" y="6471735"/>
            <a:ext cx="119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 </a:t>
            </a:r>
            <a:r>
              <a:rPr lang="en-US" dirty="0" err="1" smtClean="0"/>
              <a:t>Lamkey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9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 descr="grainyiel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740189"/>
            <a:ext cx="5270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Box 2"/>
          <p:cNvSpPr txBox="1">
            <a:spLocks noChangeArrowheads="1"/>
          </p:cNvSpPr>
          <p:nvPr/>
        </p:nvSpPr>
        <p:spPr bwMode="auto">
          <a:xfrm>
            <a:off x="1598677" y="1727345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0" dirty="0">
                <a:solidFill>
                  <a:srgbClr val="000090"/>
                </a:solidFill>
                <a:latin typeface="Arial" charset="0"/>
                <a:cs typeface="Arial" charset="0"/>
              </a:rPr>
              <a:t>US Corn Yields (Bushels/Acre)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012267" y="3352800"/>
            <a:ext cx="1701800" cy="12700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2774056"/>
            <a:ext cx="1881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bu</a:t>
            </a:r>
            <a:r>
              <a:rPr lang="en-US" dirty="0" smtClean="0"/>
              <a:t> = 25.5 kg</a:t>
            </a:r>
          </a:p>
          <a:p>
            <a:r>
              <a:rPr lang="en-US" dirty="0" smtClean="0"/>
              <a:t>1 acre = 0.405 ha</a:t>
            </a:r>
          </a:p>
          <a:p>
            <a:endParaRPr lang="en-US" dirty="0"/>
          </a:p>
          <a:p>
            <a:r>
              <a:rPr lang="en-US" dirty="0" smtClean="0"/>
              <a:t>1 </a:t>
            </a:r>
            <a:r>
              <a:rPr lang="en-US" dirty="0" err="1" smtClean="0"/>
              <a:t>bu</a:t>
            </a:r>
            <a:r>
              <a:rPr lang="en-US" dirty="0" smtClean="0"/>
              <a:t>/ac= 63 kg/ha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89867" y="3269734"/>
            <a:ext cx="137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1.96 </a:t>
            </a:r>
            <a:r>
              <a:rPr lang="en-US" dirty="0" err="1" smtClean="0">
                <a:solidFill>
                  <a:srgbClr val="FF0000"/>
                </a:solidFill>
              </a:rPr>
              <a:t>bu</a:t>
            </a:r>
            <a:r>
              <a:rPr lang="en-US" dirty="0" smtClean="0">
                <a:solidFill>
                  <a:srgbClr val="FF0000"/>
                </a:solidFill>
              </a:rPr>
              <a:t>/ac/y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923367" y="3572933"/>
            <a:ext cx="1202266" cy="20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68849" y="6471735"/>
            <a:ext cx="119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 </a:t>
            </a:r>
            <a:r>
              <a:rPr lang="en-US" dirty="0" err="1" smtClean="0"/>
              <a:t>Lamkey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5069642"/>
              </p:ext>
            </p:extLst>
          </p:nvPr>
        </p:nvGraphicFramePr>
        <p:xfrm>
          <a:off x="442530" y="1854833"/>
          <a:ext cx="8106128" cy="465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7328" y="1270057"/>
            <a:ext cx="3927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C4DE1"/>
                </a:solidFill>
              </a:rPr>
              <a:t>US Annual Corn yields</a:t>
            </a:r>
            <a:endParaRPr lang="en-US" sz="3200" b="1" dirty="0">
              <a:solidFill>
                <a:srgbClr val="3C4DE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6038" y="6488668"/>
            <a:ext cx="112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Chad 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24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8" descr="Yield Depart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Rectangle 9"/>
          <p:cNvSpPr>
            <a:spLocks noChangeArrowheads="1"/>
          </p:cNvSpPr>
          <p:nvPr/>
        </p:nvSpPr>
        <p:spPr bwMode="auto">
          <a:xfrm>
            <a:off x="1143000" y="3048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81901" y="3877735"/>
            <a:ext cx="1388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Excess water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43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Box 1"/>
          <p:cNvSpPr txBox="1">
            <a:spLocks noChangeArrowheads="1"/>
          </p:cNvSpPr>
          <p:nvPr/>
        </p:nvSpPr>
        <p:spPr bwMode="auto">
          <a:xfrm>
            <a:off x="3886200" y="1219230"/>
            <a:ext cx="52578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 </a:t>
            </a:r>
            <a:endParaRPr lang="en-US" dirty="0"/>
          </a:p>
          <a:p>
            <a:pPr eaLnBrk="1" hangingPunct="1"/>
            <a:r>
              <a:rPr lang="en-US" sz="2000" b="1" dirty="0">
                <a:solidFill>
                  <a:srgbClr val="000090"/>
                </a:solidFill>
                <a:cs typeface="Arial" charset="0"/>
              </a:rPr>
              <a:t>Factor</a:t>
            </a:r>
            <a:r>
              <a:rPr lang="en-US" sz="2000" b="1" dirty="0">
                <a:solidFill>
                  <a:srgbClr val="7D4B06"/>
                </a:solidFill>
                <a:cs typeface="Arial" charset="0"/>
              </a:rPr>
              <a:t>				</a:t>
            </a:r>
            <a:r>
              <a:rPr lang="en-US" sz="2000" b="1" dirty="0" smtClean="0">
                <a:solidFill>
                  <a:srgbClr val="7D4B06"/>
                </a:solidFill>
                <a:cs typeface="Arial" charset="0"/>
              </a:rPr>
              <a:t>		</a:t>
            </a:r>
            <a:r>
              <a:rPr lang="en-US" sz="2000" b="1" dirty="0" smtClean="0">
                <a:solidFill>
                  <a:srgbClr val="000090"/>
                </a:solidFill>
                <a:cs typeface="Arial" charset="0"/>
              </a:rPr>
              <a:t>Percent</a:t>
            </a:r>
            <a:endParaRPr lang="en-US" sz="2000" dirty="0">
              <a:solidFill>
                <a:srgbClr val="000090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Cold Winter			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     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0.9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Decline in Price		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     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6.6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Drought			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   35.5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Excess Moist/</a:t>
            </a:r>
            <a:r>
              <a:rPr lang="en-US" sz="2000" b="1" dirty="0" err="1">
                <a:solidFill>
                  <a:srgbClr val="5A619B"/>
                </a:solidFill>
                <a:cs typeface="Arial" charset="0"/>
              </a:rPr>
              <a:t>Precip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/Rain    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   38.4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Flood				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    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2.6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Freeze			   	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     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0.1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Hail				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 			     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7.2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Heat				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     1.2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Hot Wind			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     0.0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 err="1">
                <a:solidFill>
                  <a:srgbClr val="5A619B"/>
                </a:solidFill>
                <a:cs typeface="Arial" charset="0"/>
              </a:rPr>
              <a:t>Mycotoxin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 (</a:t>
            </a:r>
            <a:r>
              <a:rPr lang="en-US" sz="2000" b="1" dirty="0" err="1" smtClean="0">
                <a:solidFill>
                  <a:srgbClr val="5A619B"/>
                </a:solidFill>
                <a:cs typeface="Arial" charset="0"/>
              </a:rPr>
              <a:t>Aflatoxin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)			     1.0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Plant Disease		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     0.3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Winds/Excess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Win	     			     5.0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Other 			   	 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     1.1</a:t>
            </a:r>
            <a:endParaRPr lang="en-US" sz="2000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000090"/>
                </a:solidFill>
                <a:cs typeface="Arial" charset="0"/>
              </a:rPr>
              <a:t>Total				</a:t>
            </a:r>
            <a:r>
              <a:rPr lang="en-US" sz="2000" b="1" dirty="0" smtClean="0">
                <a:solidFill>
                  <a:srgbClr val="000090"/>
                </a:solidFill>
                <a:cs typeface="Arial" charset="0"/>
              </a:rPr>
              <a:t>			 </a:t>
            </a:r>
            <a:r>
              <a:rPr lang="en-US" sz="2000" b="1" dirty="0">
                <a:solidFill>
                  <a:srgbClr val="000090"/>
                </a:solidFill>
                <a:cs typeface="Arial" charset="0"/>
              </a:rPr>
              <a:t>100.0</a:t>
            </a:r>
            <a:endParaRPr lang="en-US" sz="2000" dirty="0">
              <a:solidFill>
                <a:srgbClr val="000090"/>
              </a:solidFill>
              <a:cs typeface="Arial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123907" name="TextBox 2"/>
          <p:cNvSpPr txBox="1">
            <a:spLocks noChangeArrowheads="1"/>
          </p:cNvSpPr>
          <p:nvPr/>
        </p:nvSpPr>
        <p:spPr bwMode="auto">
          <a:xfrm>
            <a:off x="150877" y="1748083"/>
            <a:ext cx="346631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0090"/>
                </a:solidFill>
                <a:cs typeface="Arial" charset="0"/>
              </a:rPr>
              <a:t>Insured Crop Loss for Corn in Iowa*</a:t>
            </a:r>
            <a:endParaRPr lang="en-US" sz="3600" dirty="0">
              <a:solidFill>
                <a:srgbClr val="000090"/>
              </a:solidFill>
              <a:cs typeface="Arial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123908" name="Text Box 1028"/>
          <p:cNvSpPr txBox="1">
            <a:spLocks noChangeArrowheads="1"/>
          </p:cNvSpPr>
          <p:nvPr/>
        </p:nvSpPr>
        <p:spPr bwMode="auto">
          <a:xfrm>
            <a:off x="0" y="60960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5A619B"/>
                </a:solidFill>
              </a:rPr>
              <a:t>*Milliman, Inc., based on 1995-2006 data from the Risk Management </a:t>
            </a:r>
          </a:p>
          <a:p>
            <a:pPr eaLnBrk="1" hangingPunct="1"/>
            <a:r>
              <a:rPr lang="en-US" sz="1400">
                <a:solidFill>
                  <a:srgbClr val="5A619B"/>
                </a:solidFill>
              </a:rPr>
              <a:t>Agency Website (http://www.rma.usda.gov/)</a:t>
            </a:r>
            <a:endParaRPr lang="en-US">
              <a:solidFill>
                <a:srgbClr val="5A619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0234" y="2501691"/>
            <a:ext cx="5137186" cy="6350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04940" y="3948715"/>
            <a:ext cx="9812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04940" y="3312120"/>
            <a:ext cx="9812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0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3665070"/>
              </p:ext>
            </p:extLst>
          </p:nvPr>
        </p:nvGraphicFramePr>
        <p:xfrm>
          <a:off x="805135" y="1854833"/>
          <a:ext cx="7756843" cy="484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7328" y="1270057"/>
            <a:ext cx="426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C4DE1"/>
                </a:solidFill>
              </a:rPr>
              <a:t>US Annual Wheat yields</a:t>
            </a:r>
            <a:endParaRPr lang="en-US" sz="3200" b="1" dirty="0">
              <a:solidFill>
                <a:srgbClr val="3C4DE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492232" y="3623110"/>
            <a:ext cx="22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C4DE1"/>
                </a:solidFill>
              </a:rPr>
              <a:t>Bushels per acre</a:t>
            </a:r>
            <a:endParaRPr lang="en-US" sz="2400" b="1" dirty="0">
              <a:solidFill>
                <a:srgbClr val="3C4DE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6038" y="6488668"/>
            <a:ext cx="112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Chad 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96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 weren’t for farmers we would all be hunter-gatherers </a:t>
            </a:r>
          </a:p>
          <a:p>
            <a:endParaRPr lang="en-US" dirty="0" smtClean="0"/>
          </a:p>
          <a:p>
            <a:r>
              <a:rPr lang="en-US" dirty="0" smtClean="0"/>
              <a:t>Farmers allow the rest of us time to sit around and think about statistics and climate change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0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0351649"/>
              </p:ext>
            </p:extLst>
          </p:nvPr>
        </p:nvGraphicFramePr>
        <p:xfrm>
          <a:off x="1038982" y="1878086"/>
          <a:ext cx="7240311" cy="458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8731" y="1293310"/>
            <a:ext cx="81386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C4DE1"/>
                </a:solidFill>
              </a:rPr>
              <a:t>US  Wheat Yield Deviation from Expected </a:t>
            </a:r>
            <a:endParaRPr lang="en-US" sz="3200" b="1" dirty="0">
              <a:solidFill>
                <a:srgbClr val="3C4DE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6038" y="6488668"/>
            <a:ext cx="112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Chad 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74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186954"/>
              </p:ext>
            </p:extLst>
          </p:nvPr>
        </p:nvGraphicFramePr>
        <p:xfrm>
          <a:off x="831101" y="1889590"/>
          <a:ext cx="7807839" cy="473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7328" y="1270057"/>
            <a:ext cx="45825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C4DE1"/>
                </a:solidFill>
              </a:rPr>
              <a:t>US Annual Soybean yields</a:t>
            </a:r>
            <a:endParaRPr lang="en-US" sz="3200" b="1" dirty="0">
              <a:solidFill>
                <a:srgbClr val="3C4DE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492233" y="3988741"/>
            <a:ext cx="22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C4DE1"/>
                </a:solidFill>
              </a:rPr>
              <a:t>Bushels per acre</a:t>
            </a:r>
            <a:endParaRPr lang="en-US" sz="2400" b="1" dirty="0">
              <a:solidFill>
                <a:srgbClr val="3C4DE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6038" y="6488668"/>
            <a:ext cx="112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Chad 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10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9635496"/>
              </p:ext>
            </p:extLst>
          </p:nvPr>
        </p:nvGraphicFramePr>
        <p:xfrm>
          <a:off x="491772" y="1943558"/>
          <a:ext cx="7858561" cy="473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1773" y="1301051"/>
            <a:ext cx="81386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C4DE1"/>
                </a:solidFill>
              </a:rPr>
              <a:t>US  Soybean Yield Deviation from Expected </a:t>
            </a:r>
            <a:endParaRPr lang="en-US" sz="3200" b="1" dirty="0">
              <a:solidFill>
                <a:srgbClr val="3C4DE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6038" y="6488668"/>
            <a:ext cx="112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Chad 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Box 2"/>
          <p:cNvSpPr txBox="1">
            <a:spLocks noChangeArrowheads="1"/>
          </p:cNvSpPr>
          <p:nvPr/>
        </p:nvSpPr>
        <p:spPr bwMode="auto">
          <a:xfrm>
            <a:off x="0" y="1524000"/>
            <a:ext cx="354023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0090"/>
                </a:solidFill>
                <a:cs typeface="Arial" charset="0"/>
              </a:rPr>
              <a:t>Insured Crop Loss for Soybeans in Iowa*</a:t>
            </a:r>
            <a:endParaRPr lang="en-US" sz="3600" dirty="0">
              <a:solidFill>
                <a:srgbClr val="000090"/>
              </a:solidFill>
              <a:cs typeface="Arial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125955" name="TextBox 3"/>
          <p:cNvSpPr txBox="1">
            <a:spLocks noChangeArrowheads="1"/>
          </p:cNvSpPr>
          <p:nvPr/>
        </p:nvSpPr>
        <p:spPr bwMode="auto">
          <a:xfrm>
            <a:off x="3810000" y="1524000"/>
            <a:ext cx="515461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90"/>
                </a:solidFill>
                <a:cs typeface="Arial" charset="0"/>
              </a:rPr>
              <a:t>Factor				</a:t>
            </a:r>
            <a:r>
              <a:rPr lang="en-US" sz="2000" b="1" dirty="0" smtClean="0">
                <a:solidFill>
                  <a:srgbClr val="000090"/>
                </a:solidFill>
                <a:cs typeface="Arial" charset="0"/>
              </a:rPr>
              <a:t>			Percent</a:t>
            </a:r>
            <a:endParaRPr lang="en-US" sz="2000" b="1" dirty="0">
              <a:solidFill>
                <a:srgbClr val="000090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Cold Winter			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 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0.6</a:t>
            </a: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Decline in Price		 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 4.8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Drought			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    56.8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Excess Moist/</a:t>
            </a:r>
            <a:r>
              <a:rPr lang="en-US" sz="2000" b="1" dirty="0" err="1">
                <a:solidFill>
                  <a:srgbClr val="5A619B"/>
                </a:solidFill>
                <a:cs typeface="Arial" charset="0"/>
              </a:rPr>
              <a:t>Precip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/Rain	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    20.2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Flood				  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	1.4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Freeze				 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	0.1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Hail				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    13.0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Heat				 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 	0.9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Hot Wind			 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	0.0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 err="1">
                <a:solidFill>
                  <a:srgbClr val="5A619B"/>
                </a:solidFill>
                <a:cs typeface="Arial" charset="0"/>
              </a:rPr>
              <a:t>Mycotoxin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 (</a:t>
            </a:r>
            <a:r>
              <a:rPr lang="en-US" sz="2000" b="1" dirty="0" err="1">
                <a:solidFill>
                  <a:srgbClr val="5A619B"/>
                </a:solidFill>
                <a:cs typeface="Arial" charset="0"/>
              </a:rPr>
              <a:t>Aflatoxin</a:t>
            </a:r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)		 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0.0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Plant Disease			 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1.1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Winds/Excess Wind	 	 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0.2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5A619B"/>
                </a:solidFill>
                <a:cs typeface="Arial" charset="0"/>
              </a:rPr>
              <a:t>Other 				      </a:t>
            </a:r>
            <a:r>
              <a:rPr lang="en-US" sz="2000" b="1" dirty="0" smtClean="0">
                <a:solidFill>
                  <a:srgbClr val="5A619B"/>
                </a:solidFill>
                <a:cs typeface="Arial" charset="0"/>
              </a:rPr>
              <a:t>				1.1</a:t>
            </a:r>
            <a:endParaRPr lang="en-US" sz="2000" b="1" dirty="0">
              <a:solidFill>
                <a:srgbClr val="5A619B"/>
              </a:solidFill>
              <a:cs typeface="Arial" charset="0"/>
            </a:endParaRPr>
          </a:p>
          <a:p>
            <a:pPr eaLnBrk="1" hangingPunct="1"/>
            <a:r>
              <a:rPr lang="en-US" sz="2000" b="1" dirty="0">
                <a:solidFill>
                  <a:srgbClr val="000090"/>
                </a:solidFill>
                <a:cs typeface="Arial" charset="0"/>
              </a:rPr>
              <a:t>Total				 </a:t>
            </a:r>
            <a:r>
              <a:rPr lang="en-US" sz="2000" b="1" dirty="0" smtClean="0">
                <a:solidFill>
                  <a:srgbClr val="000090"/>
                </a:solidFill>
                <a:cs typeface="Arial" charset="0"/>
              </a:rPr>
              <a:t>			  100.0</a:t>
            </a:r>
            <a:endParaRPr lang="en-US" sz="2000" b="1" dirty="0">
              <a:solidFill>
                <a:srgbClr val="000090"/>
              </a:solidFill>
              <a:cs typeface="Arial" charset="0"/>
            </a:endParaRPr>
          </a:p>
          <a:p>
            <a:pPr eaLnBrk="1" hangingPunct="1"/>
            <a:endParaRPr lang="en-US" dirty="0">
              <a:cs typeface="Arial" charset="0"/>
            </a:endParaRPr>
          </a:p>
        </p:txBody>
      </p:sp>
      <p:sp>
        <p:nvSpPr>
          <p:cNvPr id="125956" name="Text Box 1028"/>
          <p:cNvSpPr txBox="1">
            <a:spLocks noChangeArrowheads="1"/>
          </p:cNvSpPr>
          <p:nvPr/>
        </p:nvSpPr>
        <p:spPr bwMode="auto">
          <a:xfrm>
            <a:off x="0" y="60960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5A619B"/>
                </a:solidFill>
              </a:rPr>
              <a:t>*Milliman, Inc., based on 1995-2006 data from the Risk Management </a:t>
            </a:r>
          </a:p>
          <a:p>
            <a:pPr eaLnBrk="1" hangingPunct="1"/>
            <a:r>
              <a:rPr lang="en-US" sz="1400">
                <a:solidFill>
                  <a:srgbClr val="5A619B"/>
                </a:solidFill>
              </a:rPr>
              <a:t>Agency Website (http://www.rma.usda.gov/)</a:t>
            </a:r>
            <a:endParaRPr lang="en-US">
              <a:solidFill>
                <a:srgbClr val="5A619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0234" y="2501691"/>
            <a:ext cx="5137186" cy="6350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79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7AC"/>
                </a:solidFill>
              </a:rPr>
              <a:t>Much of the trend and part of reduced </a:t>
            </a:r>
            <a:r>
              <a:rPr lang="en-US" b="1" dirty="0" err="1" smtClean="0">
                <a:solidFill>
                  <a:srgbClr val="0067AC"/>
                </a:solidFill>
              </a:rPr>
              <a:t>interannual</a:t>
            </a:r>
            <a:r>
              <a:rPr lang="en-US" b="1" dirty="0" smtClean="0">
                <a:solidFill>
                  <a:srgbClr val="0067AC"/>
                </a:solidFill>
              </a:rPr>
              <a:t> variability is due to technology</a:t>
            </a:r>
          </a:p>
          <a:p>
            <a:endParaRPr lang="en-US" b="1" dirty="0">
              <a:solidFill>
                <a:srgbClr val="0067AC"/>
              </a:solidFill>
            </a:endParaRPr>
          </a:p>
          <a:p>
            <a:r>
              <a:rPr lang="en-US" b="1" dirty="0" smtClean="0">
                <a:solidFill>
                  <a:srgbClr val="0067AC"/>
                </a:solidFill>
              </a:rPr>
              <a:t>But not all…</a:t>
            </a:r>
            <a:endParaRPr lang="en-US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97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3590159"/>
              </p:ext>
            </p:extLst>
          </p:nvPr>
        </p:nvGraphicFramePr>
        <p:xfrm>
          <a:off x="463840" y="1390040"/>
          <a:ext cx="8503399" cy="513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877321" y="3656318"/>
            <a:ext cx="231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Yield, Bushels per Acre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68849" y="6471735"/>
            <a:ext cx="119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 </a:t>
            </a:r>
            <a:r>
              <a:rPr lang="en-US" dirty="0" err="1" smtClean="0"/>
              <a:t>Lamkey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82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0565954"/>
              </p:ext>
            </p:extLst>
          </p:nvPr>
        </p:nvGraphicFramePr>
        <p:xfrm>
          <a:off x="0" y="1193114"/>
          <a:ext cx="9144000" cy="566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68849" y="6471735"/>
            <a:ext cx="119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 </a:t>
            </a:r>
            <a:r>
              <a:rPr lang="en-US" dirty="0" err="1" smtClean="0"/>
              <a:t>Lamkey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01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A_frost_free_days_189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4282"/>
            <a:ext cx="9144000" cy="482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1178769" y="1326257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12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366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Kucharik. 2006. Agron. J. 98:1544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710766" y="2540000"/>
            <a:ext cx="1016000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7867" y="1508423"/>
            <a:ext cx="465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Ave planting date one week earlier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9333" y="6488668"/>
            <a:ext cx="119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 </a:t>
            </a:r>
            <a:r>
              <a:rPr lang="en-US" b="1" dirty="0" err="1" smtClean="0">
                <a:solidFill>
                  <a:srgbClr val="FF0000"/>
                </a:solidFill>
              </a:rPr>
              <a:t>Kucharik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72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sm_tmax_1975_ge1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371600" y="3045233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1983:  13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3467100" y="323017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1988:  10</a:t>
            </a:r>
          </a:p>
        </p:txBody>
      </p:sp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7239000" y="4833484"/>
            <a:ext cx="1143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2009:  </a:t>
            </a:r>
            <a:r>
              <a:rPr lang="en-US" sz="1800" dirty="0" smtClean="0"/>
              <a:t>0</a:t>
            </a:r>
          </a:p>
          <a:p>
            <a:r>
              <a:rPr lang="en-US" dirty="0" smtClean="0"/>
              <a:t>2010:  0</a:t>
            </a:r>
            <a:endParaRPr lang="en-US" sz="1800" dirty="0"/>
          </a:p>
        </p:txBody>
      </p:sp>
      <p:cxnSp>
        <p:nvCxnSpPr>
          <p:cNvPr id="8192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7962900" y="5669195"/>
            <a:ext cx="990600" cy="152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52500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03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 weren’t for farmers we would all be hunter-gatherers </a:t>
            </a:r>
          </a:p>
          <a:p>
            <a:endParaRPr lang="en-US" dirty="0" smtClean="0"/>
          </a:p>
          <a:p>
            <a:r>
              <a:rPr lang="en-US" dirty="0" smtClean="0"/>
              <a:t>Farmers allow the rest of us time to sit around and think about statistics and climate change</a:t>
            </a:r>
          </a:p>
          <a:p>
            <a:endParaRPr lang="en-US" dirty="0" smtClean="0"/>
          </a:p>
          <a:p>
            <a:r>
              <a:rPr lang="en-US" dirty="0" smtClean="0"/>
              <a:t>Maybe we should help farmers do their job better (or at least as well as in the past)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0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sm_tmax_1975_ge1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371600" y="3045233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1983:  13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3467100" y="323017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1988:  10</a:t>
            </a:r>
          </a:p>
        </p:txBody>
      </p:sp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7239000" y="4833484"/>
            <a:ext cx="1143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2009:  </a:t>
            </a:r>
            <a:r>
              <a:rPr lang="en-US" sz="1800" dirty="0" smtClean="0"/>
              <a:t>0</a:t>
            </a:r>
          </a:p>
          <a:p>
            <a:r>
              <a:rPr lang="en-US" dirty="0" smtClean="0"/>
              <a:t>2010:  0</a:t>
            </a:r>
            <a:endParaRPr lang="en-US" sz="1800" dirty="0"/>
          </a:p>
        </p:txBody>
      </p:sp>
      <p:cxnSp>
        <p:nvCxnSpPr>
          <p:cNvPr id="8192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7962900" y="5669195"/>
            <a:ext cx="990600" cy="152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81928" name="Left Brace 9"/>
          <p:cNvSpPr>
            <a:spLocks/>
          </p:cNvSpPr>
          <p:nvPr/>
        </p:nvSpPr>
        <p:spPr bwMode="auto">
          <a:xfrm rot="5400000">
            <a:off x="5905500" y="2251307"/>
            <a:ext cx="762000" cy="44958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1929" name="TextBox 11"/>
          <p:cNvSpPr txBox="1">
            <a:spLocks noChangeArrowheads="1"/>
          </p:cNvSpPr>
          <p:nvPr/>
        </p:nvSpPr>
        <p:spPr bwMode="auto">
          <a:xfrm>
            <a:off x="4343400" y="3600065"/>
            <a:ext cx="3810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in the last </a:t>
            </a:r>
            <a:r>
              <a:rPr lang="en-US" sz="1800" dirty="0" smtClean="0"/>
              <a:t>22 </a:t>
            </a:r>
            <a:r>
              <a:rPr lang="en-US" sz="1800" dirty="0"/>
              <a:t>years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52500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8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5158202"/>
              </p:ext>
            </p:extLst>
          </p:nvPr>
        </p:nvGraphicFramePr>
        <p:xfrm>
          <a:off x="1076238" y="2078328"/>
          <a:ext cx="6543761" cy="4779672"/>
        </p:xfrm>
        <a:graphic>
          <a:graphicData uri="http://schemas.openxmlformats.org/presentationml/2006/ole">
            <p:oleObj spid="_x0000_s239650" name="Document" r:id="rId4" imgW="3390900" imgH="2476500" progId="Word.Document.8">
              <p:embed/>
            </p:oleObj>
          </a:graphicData>
        </a:graphic>
      </p:graphicFrame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7620000" y="6027738"/>
            <a:ext cx="152400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Adapted from Folland et al. [2001]</a:t>
            </a:r>
            <a:r>
              <a:rPr lang="en-GB" sz="1600">
                <a:latin typeface="Times New Roman" pitchFamily="-112" charset="0"/>
              </a:rPr>
              <a:t> </a:t>
            </a:r>
            <a:endParaRPr lang="en-US" sz="1600">
              <a:latin typeface="Times New Roman" pitchFamily="-112" charset="0"/>
            </a:endParaRPr>
          </a:p>
        </p:txBody>
      </p:sp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280989" y="1248065"/>
            <a:ext cx="7567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000090"/>
                </a:solidFill>
              </a:rPr>
              <a:t>Observed Summer (JJA) Daily Maximum Temperature </a:t>
            </a:r>
          </a:p>
          <a:p>
            <a:pPr algn="ctr"/>
            <a:r>
              <a:rPr lang="en-GB" dirty="0">
                <a:solidFill>
                  <a:srgbClr val="000090"/>
                </a:solidFill>
              </a:rPr>
              <a:t>Changes (K),  1976-2000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70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3823854"/>
            <a:ext cx="2209800" cy="1252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>
                <a:solidFill>
                  <a:srgbClr val="000090"/>
                </a:solidFill>
                <a:latin typeface="Arial" pitchFamily="-112" charset="0"/>
              </a:rPr>
              <a:t>“Warming Hole”: </a:t>
            </a:r>
            <a:br>
              <a:rPr lang="en-US" sz="3200" b="1" dirty="0">
                <a:solidFill>
                  <a:srgbClr val="000090"/>
                </a:solidFill>
                <a:latin typeface="Arial" pitchFamily="-112" charset="0"/>
              </a:rPr>
            </a:br>
            <a:r>
              <a:rPr lang="en-US" sz="3200" b="1" dirty="0">
                <a:solidFill>
                  <a:srgbClr val="000090"/>
                </a:solidFill>
                <a:latin typeface="Arial" pitchFamily="-112" charset="0"/>
              </a:rPr>
              <a:t> </a:t>
            </a:r>
            <a:br>
              <a:rPr lang="en-US" sz="3200" b="1" dirty="0">
                <a:solidFill>
                  <a:srgbClr val="000090"/>
                </a:solidFill>
                <a:latin typeface="Arial" pitchFamily="-112" charset="0"/>
              </a:rPr>
            </a:br>
            <a:r>
              <a:rPr lang="en-US" sz="2000" dirty="0" smtClean="0">
                <a:solidFill>
                  <a:srgbClr val="000090"/>
                </a:solidFill>
                <a:latin typeface="Arial" pitchFamily="-112" charset="0"/>
              </a:rPr>
              <a:t>Regional climate model s</a:t>
            </a:r>
            <a:r>
              <a:rPr lang="en-US" sz="2000" b="1" dirty="0" smtClean="0">
                <a:solidFill>
                  <a:srgbClr val="000090"/>
                </a:solidFill>
                <a:latin typeface="Arial" pitchFamily="-112" charset="0"/>
              </a:rPr>
              <a:t>imulations </a:t>
            </a:r>
            <a:r>
              <a:rPr lang="en-US" sz="2000" b="1" dirty="0">
                <a:solidFill>
                  <a:srgbClr val="000090"/>
                </a:solidFill>
                <a:latin typeface="Arial" pitchFamily="-112" charset="0"/>
              </a:rPr>
              <a:t>of changes in daily maximum summertime temperatures between 1990s and 2040s</a:t>
            </a:r>
            <a:br>
              <a:rPr lang="en-US" sz="2000" b="1" dirty="0">
                <a:solidFill>
                  <a:srgbClr val="000090"/>
                </a:solidFill>
                <a:latin typeface="Arial" pitchFamily="-112" charset="0"/>
              </a:rPr>
            </a:b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120259" name="Text Box 3"/>
          <p:cNvSpPr txBox="1">
            <a:spLocks noChangeArrowheads="1"/>
          </p:cNvSpPr>
          <p:nvPr/>
        </p:nvSpPr>
        <p:spPr bwMode="auto">
          <a:xfrm>
            <a:off x="2743200" y="6019800"/>
            <a:ext cx="174625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pitchFamily="-112" charset="2"/>
              </a:rPr>
              <a:t>D</a:t>
            </a:r>
            <a:r>
              <a:rPr lang="en-US" sz="2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T</a:t>
            </a:r>
            <a:r>
              <a:rPr lang="en-US" sz="2000" baseline="-25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max</a:t>
            </a:r>
            <a:r>
              <a:rPr lang="en-US" sz="2000" dirty="0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 (JJA)</a:t>
            </a:r>
            <a:endParaRPr lang="en-US" sz="2000" dirty="0">
              <a:solidFill>
                <a:schemeClr val="fol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pitchFamily="-112" charset="0"/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2358"/>
            <a:ext cx="7032625" cy="483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343400" y="6019800"/>
            <a:ext cx="53340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90"/>
                </a:solidFill>
              </a:rPr>
              <a:t>˚C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-914400" y="6396038"/>
            <a:ext cx="100584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 algn="just"/>
            <a:r>
              <a:rPr lang="en-US" sz="1200">
                <a:solidFill>
                  <a:srgbClr val="AA0000"/>
                </a:solidFill>
              </a:rPr>
              <a:t>Pan, Z., R. W. Arritt, E. S. Takle, W. J. Gutowski, Jr., C. J. Anderson, and M. Segal,2004:  Altered hydrologic feedback in a warming climate introduces a “warming hole”.  Geophys. Res. Lett.31, L17109, doi:10.1029/2004GL020528.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9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 Point Incre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544"/>
            <a:ext cx="9144000" cy="57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57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 Point Incre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544"/>
            <a:ext cx="9144000" cy="5748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0367" y="2020689"/>
            <a:ext cx="553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3.5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F increase in Dew Point Temperature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p:oleObj spid="_x0000_s240764" name="Document" r:id="rId3" imgW="10971429" imgH="5688889" progId="Word.Document.12">
              <p:link updateAutomatic="1"/>
            </p:oleObj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p:oleObj spid="_x0000_s240765" name="Document" r:id="rId4" imgW="10971429" imgH="5790476" progId="Word.Document.12">
              <p:link updateAutomatic="1"/>
            </p:oleObj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p:oleObj spid="_x0000_s240766" name="Document" r:id="rId5" imgW="10920635" imgH="5790476" progId="Word.Document.12">
              <p:link updateAutomatic="1"/>
            </p:oleObj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p:oleObj spid="_x0000_s240767" name="Document" r:id="rId6" imgW="10920635" imgH="5790476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87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p:oleObj spid="_x0000_s1120" name="Document" r:id="rId3" imgW="10971429" imgH="5688889" progId="Word.Document.12">
              <p:link updateAutomatic="1"/>
            </p:oleObj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p:oleObj spid="_x0000_s1121" name="Document" r:id="rId4" imgW="10971429" imgH="5790476" progId="Word.Document.12">
              <p:link updateAutomatic="1"/>
            </p:oleObj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p:oleObj spid="_x0000_s1122" name="Document" r:id="rId5" imgW="10920635" imgH="5790476" progId="Word.Document.12">
              <p:link updateAutomatic="1"/>
            </p:oleObj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p:oleObj spid="_x0000_s1123" name="Document" r:id="rId6" imgW="10920635" imgH="5790476" progId="Word.Document.12">
              <p:link updateAutomatic="1"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1868220" y="3166533"/>
            <a:ext cx="5887562" cy="914400"/>
          </a:xfrm>
          <a:prstGeom prst="rect">
            <a:avLst/>
          </a:prstGeom>
          <a:solidFill>
            <a:srgbClr val="708F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Something is masking summer expression of  the underlying warming 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755782" y="4080933"/>
            <a:ext cx="0" cy="941692"/>
          </a:xfrm>
          <a:prstGeom prst="straightConnector1">
            <a:avLst/>
          </a:prstGeom>
          <a:ln w="57150" cmpd="sng"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3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p:oleObj spid="_x0000_s243796" name="Document" r:id="rId3" imgW="10971429" imgH="5688889" progId="Word.Document.12">
              <p:link updateAutomatic="1"/>
            </p:oleObj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p:oleObj spid="_x0000_s243797" name="Document" r:id="rId4" imgW="10971429" imgH="5790476" progId="Word.Document.12">
              <p:link updateAutomatic="1"/>
            </p:oleObj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p:oleObj spid="_x0000_s243798" name="Document" r:id="rId5" imgW="10920635" imgH="5790476" progId="Word.Document.12">
              <p:link updateAutomatic="1"/>
            </p:oleObj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p:oleObj spid="_x0000_s243799" name="Document" r:id="rId6" imgW="10920635" imgH="5790476" progId="Word.Document.12">
              <p:link updateAutomatic="1"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1596953" y="5773132"/>
            <a:ext cx="5964524" cy="778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NASA GISS transient model from 1980’s projected little or no warming in summer (Takle and </a:t>
            </a:r>
            <a:r>
              <a:rPr lang="en-US" b="1" dirty="0" err="1" smtClean="0"/>
              <a:t>Zhong</a:t>
            </a:r>
            <a:r>
              <a:rPr lang="en-US" b="1" dirty="0" smtClean="0"/>
              <a:t>, 1991)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58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0586"/>
            <a:ext cx="9144000" cy="47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2743200" y="2821781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6096000" y="2821781"/>
            <a:ext cx="119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66567" name="Oval 3"/>
          <p:cNvSpPr>
            <a:spLocks noChangeArrowheads="1"/>
          </p:cNvSpPr>
          <p:nvPr/>
        </p:nvSpPr>
        <p:spPr bwMode="auto">
          <a:xfrm>
            <a:off x="762000" y="29352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cxnSp>
        <p:nvCxnSpPr>
          <p:cNvPr id="9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cxnSp>
        <p:nvCxnSpPr>
          <p:cNvPr id="13" name="Straight Arrow Connector 9"/>
          <p:cNvCxnSpPr>
            <a:cxnSpLocks noChangeShapeType="1"/>
          </p:cNvCxnSpPr>
          <p:nvPr/>
        </p:nvCxnSpPr>
        <p:spPr bwMode="auto">
          <a:xfrm flipV="1">
            <a:off x="8000604" y="4191000"/>
            <a:ext cx="686196" cy="1235457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503343" y="5426457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0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2600" y="3585634"/>
            <a:ext cx="1168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2857500"/>
            <a:ext cx="4381500" cy="1238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8000" y="2857500"/>
            <a:ext cx="23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Years with more than 40 inches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630" y="37264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0533" y="318346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25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thoughts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civilization that depended on irrigation for its food supply has survived.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7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34400" y="379941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04250" y="284056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7833" y="2198700"/>
            <a:ext cx="1274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1.25 inches</a:t>
            </a:r>
            <a:endParaRPr lang="en-US" b="1" dirty="0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533400" y="3433763"/>
            <a:ext cx="1219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914400" y="3576637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886200" y="2374900"/>
            <a:ext cx="5224463" cy="18970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5943600" y="2735263"/>
            <a:ext cx="418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990600" y="2735263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Years having more than 8 days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7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486400" y="6324600"/>
            <a:ext cx="365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B21524"/>
                </a:solidFill>
              </a:rPr>
              <a:t>Karl, T. R., J. M. Melillo, and T. C. Peterson, (eds.), 2009:  Global Climate Change Impacts in the United States. Cambridge University Press, 2009, 196pp.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7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_total_avg_fall_precip_19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811544"/>
            <a:ext cx="4521200" cy="2130566"/>
          </a:xfrm>
          <a:prstGeom prst="rect">
            <a:avLst/>
          </a:prstGeom>
        </p:spPr>
      </p:pic>
      <p:pic>
        <p:nvPicPr>
          <p:cNvPr id="3" name="Picture 2" descr="IA_total_avg_spring_precip_197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1544"/>
            <a:ext cx="4615106" cy="2130566"/>
          </a:xfrm>
          <a:prstGeom prst="rect">
            <a:avLst/>
          </a:prstGeom>
        </p:spPr>
      </p:pic>
      <p:pic>
        <p:nvPicPr>
          <p:cNvPr id="4" name="Picture 3" descr="IA_total_avg_summer_precip_197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0774"/>
            <a:ext cx="4615106" cy="2177226"/>
          </a:xfrm>
          <a:prstGeom prst="rect">
            <a:avLst/>
          </a:prstGeom>
        </p:spPr>
      </p:pic>
      <p:pic>
        <p:nvPicPr>
          <p:cNvPr id="5" name="Picture 4" descr="IA_total_avg_winter_precip_197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106" y="4680774"/>
            <a:ext cx="4521200" cy="2177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399" y="3942110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21.2 =&gt; 25.3 inches (</a:t>
            </a:r>
            <a:r>
              <a:rPr lang="en-US" b="1" dirty="0" smtClean="0">
                <a:solidFill>
                  <a:srgbClr val="3C4DE1"/>
                </a:solidFill>
              </a:rPr>
              <a:t>19% increase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066" y="3942110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12.1 =&gt; 10.5 inches (</a:t>
            </a:r>
            <a:r>
              <a:rPr lang="en-US" b="1" dirty="0" smtClean="0">
                <a:solidFill>
                  <a:srgbClr val="843400"/>
                </a:solidFill>
              </a:rPr>
              <a:t>13% decrease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84439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2800" y="4511497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11497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6200" y="1784439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72671" y="2982784"/>
            <a:ext cx="0" cy="2520935"/>
          </a:xfrm>
          <a:prstGeom prst="straightConnector1">
            <a:avLst/>
          </a:prstGeom>
          <a:ln w="76200" cmpd="sng">
            <a:solidFill>
              <a:srgbClr val="3C4DE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950363" y="2982784"/>
            <a:ext cx="0" cy="2520935"/>
          </a:xfrm>
          <a:prstGeom prst="straightConnector1">
            <a:avLst/>
          </a:prstGeom>
          <a:ln w="76200" cmpd="sng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83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_total_avg_fall_precip_19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811544"/>
            <a:ext cx="4521200" cy="2130566"/>
          </a:xfrm>
          <a:prstGeom prst="rect">
            <a:avLst/>
          </a:prstGeom>
        </p:spPr>
      </p:pic>
      <p:pic>
        <p:nvPicPr>
          <p:cNvPr id="3" name="Picture 2" descr="IA_total_avg_spring_precip_197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1544"/>
            <a:ext cx="4615106" cy="2130566"/>
          </a:xfrm>
          <a:prstGeom prst="rect">
            <a:avLst/>
          </a:prstGeom>
        </p:spPr>
      </p:pic>
      <p:pic>
        <p:nvPicPr>
          <p:cNvPr id="4" name="Picture 3" descr="IA_total_avg_summer_precip_197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0774"/>
            <a:ext cx="4615106" cy="2177226"/>
          </a:xfrm>
          <a:prstGeom prst="rect">
            <a:avLst/>
          </a:prstGeom>
        </p:spPr>
      </p:pic>
      <p:pic>
        <p:nvPicPr>
          <p:cNvPr id="5" name="Picture 4" descr="IA_total_avg_winter_precip_197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106" y="4680774"/>
            <a:ext cx="4521200" cy="2177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399" y="3942110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21.2 =&gt; 25.3 inches (</a:t>
            </a:r>
            <a:r>
              <a:rPr lang="en-US" b="1" dirty="0" smtClean="0">
                <a:solidFill>
                  <a:srgbClr val="3C4DE1"/>
                </a:solidFill>
              </a:rPr>
              <a:t>19% increase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066" y="3942110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12.1 =&gt; 10.5 inches (</a:t>
            </a:r>
            <a:r>
              <a:rPr lang="en-US" b="1" dirty="0" smtClean="0">
                <a:solidFill>
                  <a:srgbClr val="843400"/>
                </a:solidFill>
              </a:rPr>
              <a:t>13% decrease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84439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2800" y="4511497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11497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6200" y="1784439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72671" y="2982784"/>
            <a:ext cx="0" cy="2520935"/>
          </a:xfrm>
          <a:prstGeom prst="straightConnector1">
            <a:avLst/>
          </a:prstGeom>
          <a:ln w="76200" cmpd="sng">
            <a:solidFill>
              <a:srgbClr val="3C4DE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950363" y="2982784"/>
            <a:ext cx="0" cy="2520935"/>
          </a:xfrm>
          <a:prstGeom prst="straightConnector1">
            <a:avLst/>
          </a:prstGeom>
          <a:ln w="76200" cmpd="sng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96953" y="6079779"/>
            <a:ext cx="5964524" cy="778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NASA GISS model from 1980’s projected little or no warming in summer (Takle and </a:t>
            </a:r>
            <a:r>
              <a:rPr lang="en-US" b="1" dirty="0" err="1" smtClean="0"/>
              <a:t>Zhong</a:t>
            </a:r>
            <a:r>
              <a:rPr lang="en-US" b="1" dirty="0" smtClean="0"/>
              <a:t>, 1991)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27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06" name="Object 2"/>
          <p:cNvGraphicFramePr>
            <a:graphicFrameLocks noChangeAspect="1"/>
          </p:cNvGraphicFramePr>
          <p:nvPr/>
        </p:nvGraphicFramePr>
        <p:xfrm>
          <a:off x="0" y="1234017"/>
          <a:ext cx="4626376" cy="2406650"/>
        </p:xfrm>
        <a:graphic>
          <a:graphicData uri="http://schemas.openxmlformats.org/presentationml/2006/ole">
            <p:oleObj spid="_x0000_s241788" name="Document" r:id="rId3" imgW="10057143" imgH="5231746" progId="Word.Document.12">
              <p:link updateAutomatic="1"/>
            </p:oleObj>
          </a:graphicData>
        </a:graphic>
      </p:graphicFrame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4540990" y="1234017"/>
          <a:ext cx="4603010" cy="2406650"/>
        </p:xfrm>
        <a:graphic>
          <a:graphicData uri="http://schemas.openxmlformats.org/presentationml/2006/ole">
            <p:oleObj spid="_x0000_s241789" name="Document" r:id="rId4" imgW="10006349" imgH="5231746" progId="Word.Document.12">
              <p:link updateAutomatic="1"/>
            </p:oleObj>
          </a:graphicData>
        </a:graphic>
      </p:graphicFrame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16275" y="4013200"/>
          <a:ext cx="4610101" cy="2421467"/>
        </p:xfrm>
        <a:graphic>
          <a:graphicData uri="http://schemas.openxmlformats.org/presentationml/2006/ole">
            <p:oleObj spid="_x0000_s241790" name="Document" r:id="rId5" imgW="10057143" imgH="5282540" progId="Word.Document.12">
              <p:link updateAutomatic="1"/>
            </p:oleObj>
          </a:graphicData>
        </a:graphic>
      </p:graphicFrame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4513555" y="4025900"/>
          <a:ext cx="4630445" cy="2408767"/>
        </p:xfrm>
        <a:graphic>
          <a:graphicData uri="http://schemas.openxmlformats.org/presentationml/2006/ole">
            <p:oleObj spid="_x0000_s241791" name="Document" r:id="rId6" imgW="10057143" imgH="5231746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81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50" y="1107978"/>
            <a:ext cx="8229600" cy="931862"/>
          </a:xfrm>
        </p:spPr>
        <p:txBody>
          <a:bodyPr/>
          <a:lstStyle/>
          <a:p>
            <a:pPr algn="ctr"/>
            <a:r>
              <a:rPr lang="en-US" dirty="0" smtClean="0"/>
              <a:t>July Cloud Cover, Des Moines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596297"/>
              </p:ext>
            </p:extLst>
          </p:nvPr>
        </p:nvGraphicFramePr>
        <p:xfrm>
          <a:off x="414150" y="2039840"/>
          <a:ext cx="8229600" cy="456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87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JJA Cloud Cover, Des Moines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966877"/>
              </p:ext>
            </p:extLst>
          </p:nvPr>
        </p:nvGraphicFramePr>
        <p:xfrm>
          <a:off x="457200" y="215106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8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6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Iowa Agricultural Producers are </a:t>
            </a:r>
            <a:r>
              <a:rPr lang="en-US" dirty="0" smtClean="0"/>
              <a:t>Adapting to Climate Change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63525"/>
            <a:ext cx="7391400" cy="40134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Longer growing season:  </a:t>
            </a:r>
            <a:r>
              <a:rPr lang="en-US" sz="20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</a:t>
            </a:r>
            <a:r>
              <a:rPr lang="en-US" sz="2000" dirty="0" smtClean="0">
                <a:solidFill>
                  <a:srgbClr val="708F24"/>
                </a:solidFill>
              </a:rPr>
              <a:t>:  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summer precipitation</a:t>
            </a:r>
            <a:r>
              <a:rPr lang="en-US" sz="2000" dirty="0" smtClean="0">
                <a:solidFill>
                  <a:srgbClr val="708F24"/>
                </a:solidFill>
              </a:rPr>
              <a:t>:  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708F24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Drier autumns:</a:t>
            </a:r>
            <a:r>
              <a:rPr lang="en-US" sz="2000" dirty="0" smtClean="0">
                <a:solidFill>
                  <a:srgbClr val="020F62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delay harvest to take advantage of natural dry-down conditions</a:t>
            </a:r>
            <a:r>
              <a:rPr lang="en-US" sz="2400" dirty="0" smtClean="0">
                <a:solidFill>
                  <a:srgbClr val="708F24"/>
                </a:solidFill>
              </a:rPr>
              <a:t>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524000" y="6457950"/>
            <a:ext cx="250780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HIGHER YIELDS!!</a:t>
            </a:r>
          </a:p>
        </p:txBody>
      </p:sp>
      <p:sp>
        <p:nvSpPr>
          <p:cNvPr id="95237" name="Right Arrow 4"/>
          <p:cNvSpPr>
            <a:spLocks noChangeArrowheads="1"/>
          </p:cNvSpPr>
          <p:nvPr/>
        </p:nvSpPr>
        <p:spPr bwMode="auto">
          <a:xfrm>
            <a:off x="457200" y="6477000"/>
            <a:ext cx="977900" cy="38100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 flipH="1">
            <a:off x="3883850" y="6457950"/>
            <a:ext cx="487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Is it genetics or climate?  Likely some of each.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20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MaizeSensitivit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3644"/>
            <a:ext cx="83058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3238" y="6550025"/>
            <a:ext cx="2270125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Lobell et al., Science 2008</a:t>
            </a:r>
          </a:p>
        </p:txBody>
      </p:sp>
      <p:cxnSp>
        <p:nvCxnSpPr>
          <p:cNvPr id="76804" name="Straight Connector 4"/>
          <p:cNvCxnSpPr>
            <a:cxnSpLocks noChangeShapeType="1"/>
          </p:cNvCxnSpPr>
          <p:nvPr/>
        </p:nvCxnSpPr>
        <p:spPr bwMode="auto">
          <a:xfrm>
            <a:off x="2895600" y="1143000"/>
            <a:ext cx="28194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76805" name="Oval 9"/>
          <p:cNvSpPr>
            <a:spLocks noChangeArrowheads="1"/>
          </p:cNvSpPr>
          <p:nvPr/>
        </p:nvSpPr>
        <p:spPr bwMode="auto">
          <a:xfrm>
            <a:off x="2743200" y="5638800"/>
            <a:ext cx="838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76806" name="Oval 10"/>
          <p:cNvSpPr>
            <a:spLocks noChangeArrowheads="1"/>
          </p:cNvSpPr>
          <p:nvPr/>
        </p:nvSpPr>
        <p:spPr bwMode="auto">
          <a:xfrm>
            <a:off x="2743200" y="5181600"/>
            <a:ext cx="838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76807" name="Oval 11"/>
          <p:cNvSpPr>
            <a:spLocks noChangeArrowheads="1"/>
          </p:cNvSpPr>
          <p:nvPr/>
        </p:nvSpPr>
        <p:spPr bwMode="auto">
          <a:xfrm>
            <a:off x="2743200" y="4572000"/>
            <a:ext cx="838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76808" name="Oval 12"/>
          <p:cNvSpPr>
            <a:spLocks noChangeArrowheads="1"/>
          </p:cNvSpPr>
          <p:nvPr/>
        </p:nvSpPr>
        <p:spPr bwMode="auto">
          <a:xfrm>
            <a:off x="2743200" y="3581400"/>
            <a:ext cx="762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76809" name="Oval 13"/>
          <p:cNvSpPr>
            <a:spLocks noChangeArrowheads="1"/>
          </p:cNvSpPr>
          <p:nvPr/>
        </p:nvSpPr>
        <p:spPr bwMode="auto">
          <a:xfrm>
            <a:off x="7543800" y="3651250"/>
            <a:ext cx="762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76810" name="Oval 15"/>
          <p:cNvSpPr>
            <a:spLocks noChangeArrowheads="1"/>
          </p:cNvSpPr>
          <p:nvPr/>
        </p:nvSpPr>
        <p:spPr bwMode="auto">
          <a:xfrm>
            <a:off x="7467600" y="4572000"/>
            <a:ext cx="762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76811" name="Oval 16"/>
          <p:cNvSpPr>
            <a:spLocks noChangeArrowheads="1"/>
          </p:cNvSpPr>
          <p:nvPr/>
        </p:nvSpPr>
        <p:spPr bwMode="auto">
          <a:xfrm>
            <a:off x="7467600" y="5181600"/>
            <a:ext cx="762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76812" name="Oval 17"/>
          <p:cNvSpPr>
            <a:spLocks noChangeArrowheads="1"/>
          </p:cNvSpPr>
          <p:nvPr/>
        </p:nvSpPr>
        <p:spPr bwMode="auto">
          <a:xfrm>
            <a:off x="7467600" y="5638800"/>
            <a:ext cx="7620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chemeClr val="bg1"/>
              </a:solidFill>
              <a:latin typeface="Times New Roman" charset="0"/>
              <a:cs typeface="Lucida Sans Unicode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5365750"/>
            <a:ext cx="546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228626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4721810"/>
              </p:ext>
            </p:extLst>
          </p:nvPr>
        </p:nvGraphicFramePr>
        <p:xfrm>
          <a:off x="484256" y="1235193"/>
          <a:ext cx="8327847" cy="5367003"/>
        </p:xfrm>
        <a:graphic>
          <a:graphicData uri="http://schemas.openxmlformats.org/presentationml/2006/ole">
            <p:oleObj spid="_x0000_s248839" name="Document" r:id="rId3" imgW="5943381" imgH="5041714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95205" y="6421560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Ninth Climate Prediction Applications Science Workshop draft report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81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thoughts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civilization that depended on irrigation for its food supply has survived.</a:t>
            </a:r>
          </a:p>
          <a:p>
            <a:endParaRPr lang="en-US" dirty="0"/>
          </a:p>
          <a:p>
            <a:r>
              <a:rPr lang="en-US" dirty="0" smtClean="0"/>
              <a:t>It is our self-interest to assess the impact of climate extremes on </a:t>
            </a:r>
            <a:r>
              <a:rPr lang="en-US" dirty="0" err="1" smtClean="0"/>
              <a:t>rainfed</a:t>
            </a:r>
            <a:r>
              <a:rPr lang="en-US" dirty="0" smtClean="0"/>
              <a:t> agriculture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25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6813708"/>
              </p:ext>
            </p:extLst>
          </p:nvPr>
        </p:nvGraphicFramePr>
        <p:xfrm>
          <a:off x="211644" y="1715513"/>
          <a:ext cx="8735141" cy="4889500"/>
        </p:xfrm>
        <a:graphic>
          <a:graphicData uri="http://schemas.openxmlformats.org/presentationml/2006/ole">
            <p:oleObj spid="_x0000_s249863" name="Document" r:id="rId3" imgW="5943381" imgH="4889320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57554" y="64886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Ninth Climate Prediction Applications Science Workshop draft report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9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93114"/>
            <a:ext cx="9143999" cy="56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Issue      			Met condition     				Lead time	Decision</a:t>
            </a:r>
          </a:p>
          <a:p>
            <a:endParaRPr lang="en-US" dirty="0"/>
          </a:p>
          <a:p>
            <a:r>
              <a:rPr lang="en-US" dirty="0"/>
              <a:t>Soil compaction	rain 4/25-5/15					</a:t>
            </a:r>
            <a:r>
              <a:rPr lang="en-US" dirty="0" smtClean="0"/>
              <a:t>1</a:t>
            </a:r>
            <a:r>
              <a:rPr lang="en-US" dirty="0"/>
              <a:t>-2 </a:t>
            </a:r>
            <a:r>
              <a:rPr lang="en-US" dirty="0" smtClean="0"/>
              <a:t>days		to do field work</a:t>
            </a:r>
          </a:p>
          <a:p>
            <a:r>
              <a:rPr lang="en-US" dirty="0"/>
              <a:t>Hail damage		</a:t>
            </a:r>
            <a:r>
              <a:rPr lang="en-US" dirty="0" smtClean="0"/>
              <a:t>hail </a:t>
            </a:r>
            <a:r>
              <a:rPr lang="en-US" dirty="0"/>
              <a:t>occurrence				2 </a:t>
            </a:r>
            <a:r>
              <a:rPr lang="en-US" dirty="0" err="1"/>
              <a:t>mo</a:t>
            </a:r>
            <a:r>
              <a:rPr lang="en-US" dirty="0"/>
              <a:t>		ins	</a:t>
            </a:r>
            <a:endParaRPr lang="en-US" dirty="0" smtClean="0"/>
          </a:p>
          <a:p>
            <a:r>
              <a:rPr lang="en-US" dirty="0" smtClean="0"/>
              <a:t>Fertilization		winter soil T, summer rain		6-9 </a:t>
            </a:r>
            <a:r>
              <a:rPr lang="en-US" dirty="0" err="1" smtClean="0"/>
              <a:t>mo</a:t>
            </a:r>
            <a:r>
              <a:rPr lang="en-US" dirty="0" smtClean="0"/>
              <a:t>		fall/</a:t>
            </a:r>
            <a:r>
              <a:rPr lang="en-US" dirty="0" err="1"/>
              <a:t>s</a:t>
            </a:r>
            <a:r>
              <a:rPr lang="en-US" dirty="0" err="1" smtClean="0"/>
              <a:t>pr</a:t>
            </a:r>
            <a:r>
              <a:rPr lang="en-US" dirty="0" smtClean="0"/>
              <a:t> </a:t>
            </a:r>
            <a:r>
              <a:rPr lang="en-US" dirty="0" err="1" smtClean="0"/>
              <a:t>appl</a:t>
            </a:r>
            <a:r>
              <a:rPr lang="en-US" dirty="0" smtClean="0"/>
              <a:t>, </a:t>
            </a:r>
            <a:r>
              <a:rPr lang="en-US" dirty="0" err="1" smtClean="0"/>
              <a:t>amt</a:t>
            </a:r>
            <a:endParaRPr lang="en-US" dirty="0" smtClean="0"/>
          </a:p>
          <a:p>
            <a:r>
              <a:rPr lang="en-US" dirty="0" smtClean="0"/>
              <a:t>Pest </a:t>
            </a:r>
            <a:r>
              <a:rPr lang="en-US" dirty="0" err="1" smtClean="0"/>
              <a:t>managemnt</a:t>
            </a:r>
            <a:r>
              <a:rPr lang="en-US" dirty="0" smtClean="0"/>
              <a:t>	dew duration, multiple stress		6-9 </a:t>
            </a:r>
            <a:r>
              <a:rPr lang="en-US" dirty="0" err="1" smtClean="0"/>
              <a:t>mo</a:t>
            </a:r>
            <a:r>
              <a:rPr lang="en-US" dirty="0" smtClean="0"/>
              <a:t>		</a:t>
            </a:r>
            <a:r>
              <a:rPr lang="en-US" dirty="0" err="1" smtClean="0"/>
              <a:t>chem</a:t>
            </a:r>
            <a:r>
              <a:rPr lang="en-US" dirty="0" smtClean="0"/>
              <a:t> </a:t>
            </a:r>
            <a:r>
              <a:rPr lang="en-US" dirty="0" err="1" smtClean="0"/>
              <a:t>purch</a:t>
            </a:r>
            <a:endParaRPr lang="en-US" dirty="0" smtClean="0"/>
          </a:p>
          <a:p>
            <a:r>
              <a:rPr lang="en-US" dirty="0" smtClean="0"/>
              <a:t>Field work days	rain 4/15-5/15					3-6 </a:t>
            </a:r>
            <a:r>
              <a:rPr lang="en-US" dirty="0" err="1" smtClean="0"/>
              <a:t>mo</a:t>
            </a:r>
            <a:r>
              <a:rPr lang="en-US" dirty="0" smtClean="0"/>
              <a:t>		corn=&gt;soy, </a:t>
            </a:r>
            <a:r>
              <a:rPr lang="en-US" dirty="0" err="1" smtClean="0"/>
              <a:t>mkt</a:t>
            </a:r>
            <a:endParaRPr lang="en-US" dirty="0" smtClean="0"/>
          </a:p>
          <a:p>
            <a:r>
              <a:rPr lang="en-US" dirty="0" smtClean="0"/>
              <a:t>Pollination failure	heat 7/15-7/30				6 </a:t>
            </a:r>
            <a:r>
              <a:rPr lang="en-US" dirty="0" err="1" smtClean="0"/>
              <a:t>mo</a:t>
            </a:r>
            <a:r>
              <a:rPr lang="en-US" dirty="0" smtClean="0"/>
              <a:t>		corn=&gt;soy, </a:t>
            </a:r>
            <a:r>
              <a:rPr lang="en-US" dirty="0" err="1" smtClean="0"/>
              <a:t>mkt</a:t>
            </a:r>
            <a:endParaRPr lang="en-US" dirty="0" smtClean="0"/>
          </a:p>
          <a:p>
            <a:r>
              <a:rPr lang="en-US" dirty="0" smtClean="0"/>
              <a:t>Drought			</a:t>
            </a:r>
            <a:r>
              <a:rPr lang="en-US" dirty="0" err="1" smtClean="0"/>
              <a:t>extnde</a:t>
            </a:r>
            <a:r>
              <a:rPr lang="en-US" dirty="0" smtClean="0"/>
              <a:t> heat &amp;no rain, Jun-Aug	6-9 </a:t>
            </a:r>
            <a:r>
              <a:rPr lang="en-US" dirty="0" err="1" smtClean="0"/>
              <a:t>mo</a:t>
            </a:r>
            <a:r>
              <a:rPr lang="en-US" dirty="0" smtClean="0"/>
              <a:t>		corn=&gt;soy, ins, </a:t>
            </a:r>
            <a:r>
              <a:rPr lang="en-US" dirty="0" err="1" smtClean="0"/>
              <a:t>mkt</a:t>
            </a:r>
            <a:endParaRPr lang="en-US" dirty="0" smtClean="0"/>
          </a:p>
          <a:p>
            <a:r>
              <a:rPr lang="en-US" dirty="0" smtClean="0"/>
              <a:t>Freeze			T&lt; 0</a:t>
            </a:r>
            <a:r>
              <a:rPr lang="en-US" baseline="30000" dirty="0" smtClean="0"/>
              <a:t>o</a:t>
            </a:r>
            <a:r>
              <a:rPr lang="en-US" dirty="0" smtClean="0"/>
              <a:t>C						3-6 </a:t>
            </a:r>
            <a:r>
              <a:rPr lang="en-US" dirty="0" err="1" smtClean="0"/>
              <a:t>mo</a:t>
            </a:r>
            <a:r>
              <a:rPr lang="en-US" dirty="0" smtClean="0"/>
              <a:t>		ins, </a:t>
            </a:r>
            <a:r>
              <a:rPr lang="en-US" dirty="0" err="1" smtClean="0"/>
              <a:t>mkt</a:t>
            </a:r>
            <a:endParaRPr lang="en-US" dirty="0" smtClean="0"/>
          </a:p>
          <a:p>
            <a:r>
              <a:rPr lang="en-US" dirty="0" smtClean="0"/>
              <a:t>Growing </a:t>
            </a:r>
            <a:r>
              <a:rPr lang="en-US" dirty="0" err="1" smtClean="0"/>
              <a:t>deg</a:t>
            </a:r>
            <a:r>
              <a:rPr lang="en-US" dirty="0" smtClean="0"/>
              <a:t> days	T &gt; 10</a:t>
            </a:r>
            <a:r>
              <a:rPr lang="en-US" baseline="30000" dirty="0" smtClean="0"/>
              <a:t>o</a:t>
            </a:r>
            <a:r>
              <a:rPr lang="en-US" dirty="0" smtClean="0"/>
              <a:t>C						3-6 </a:t>
            </a:r>
            <a:r>
              <a:rPr lang="en-US" dirty="0" err="1" smtClean="0"/>
              <a:t>mo</a:t>
            </a:r>
            <a:r>
              <a:rPr lang="en-US" dirty="0" smtClean="0"/>
              <a:t>		</a:t>
            </a:r>
            <a:r>
              <a:rPr lang="en-US" dirty="0" err="1" smtClean="0"/>
              <a:t>mkt</a:t>
            </a:r>
            <a:endParaRPr lang="en-US" dirty="0" smtClean="0"/>
          </a:p>
          <a:p>
            <a:r>
              <a:rPr lang="en-US" dirty="0" smtClean="0"/>
              <a:t>Nighttime temp	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consistently &gt; ~20</a:t>
            </a:r>
            <a:r>
              <a:rPr lang="en-US" baseline="30000" dirty="0" smtClean="0"/>
              <a:t>o</a:t>
            </a:r>
            <a:r>
              <a:rPr lang="en-US" dirty="0" smtClean="0"/>
              <a:t>C			3-6 </a:t>
            </a:r>
            <a:r>
              <a:rPr lang="en-US" dirty="0" err="1" smtClean="0"/>
              <a:t>mo</a:t>
            </a:r>
            <a:r>
              <a:rPr lang="en-US" dirty="0" smtClean="0"/>
              <a:t>		</a:t>
            </a:r>
            <a:r>
              <a:rPr lang="en-US" dirty="0" err="1" smtClean="0"/>
              <a:t>mkt</a:t>
            </a:r>
            <a:endParaRPr lang="en-US" dirty="0" smtClean="0"/>
          </a:p>
          <a:p>
            <a:r>
              <a:rPr lang="en-US" dirty="0" smtClean="0"/>
              <a:t>Rental </a:t>
            </a:r>
            <a:r>
              <a:rPr lang="en-US" dirty="0" err="1" smtClean="0"/>
              <a:t>agreemnts</a:t>
            </a:r>
            <a:r>
              <a:rPr lang="en-US" dirty="0" smtClean="0"/>
              <a:t>	favorable weather 				12 </a:t>
            </a:r>
            <a:r>
              <a:rPr lang="en-US" dirty="0" err="1" smtClean="0"/>
              <a:t>mo</a:t>
            </a:r>
            <a:r>
              <a:rPr lang="en-US" dirty="0" smtClean="0"/>
              <a:t>		change rates</a:t>
            </a:r>
          </a:p>
          <a:p>
            <a:r>
              <a:rPr lang="en-US" dirty="0" smtClean="0"/>
              <a:t>Adaptive </a:t>
            </a:r>
            <a:r>
              <a:rPr lang="en-US" dirty="0" err="1" smtClean="0"/>
              <a:t>mngmnt</a:t>
            </a:r>
            <a:r>
              <a:rPr lang="en-US" dirty="0" smtClean="0"/>
              <a:t>	local climate change			1-3 </a:t>
            </a:r>
            <a:r>
              <a:rPr lang="en-US" dirty="0" err="1" smtClean="0"/>
              <a:t>yr</a:t>
            </a:r>
            <a:r>
              <a:rPr lang="en-US" dirty="0" smtClean="0"/>
              <a:t>		change machinery		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Prices			global weather				6-12 </a:t>
            </a:r>
            <a:r>
              <a:rPr lang="en-US" dirty="0" err="1" smtClean="0"/>
              <a:t>mo</a:t>
            </a:r>
            <a:r>
              <a:rPr lang="en-US" dirty="0" smtClean="0"/>
              <a:t>		</a:t>
            </a:r>
            <a:r>
              <a:rPr lang="en-US" dirty="0" err="1" smtClean="0"/>
              <a:t>corn</a:t>
            </a:r>
            <a:r>
              <a:rPr lang="en-US" dirty="0" err="1" smtClean="0">
                <a:sym typeface="Wingdings"/>
              </a:rPr>
              <a:t>soy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mkt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Prices			global weather				1-3 </a:t>
            </a:r>
            <a:r>
              <a:rPr lang="en-US" dirty="0" err="1" smtClean="0">
                <a:sym typeface="Wingdings"/>
              </a:rPr>
              <a:t>yr</a:t>
            </a:r>
            <a:r>
              <a:rPr lang="en-US" dirty="0" smtClean="0">
                <a:sym typeface="Wingdings"/>
              </a:rPr>
              <a:t>		machinery purchase</a:t>
            </a:r>
          </a:p>
          <a:p>
            <a:r>
              <a:rPr lang="en-US" dirty="0" smtClean="0">
                <a:sym typeface="Wingdings"/>
              </a:rPr>
              <a:t>Prices			global climate					1-3 </a:t>
            </a:r>
            <a:r>
              <a:rPr lang="en-US" dirty="0" err="1" smtClean="0">
                <a:sym typeface="Wingdings"/>
              </a:rPr>
              <a:t>yr</a:t>
            </a:r>
            <a:r>
              <a:rPr lang="en-US" dirty="0" smtClean="0">
                <a:sym typeface="Wingdings"/>
              </a:rPr>
              <a:t>		land purchase</a:t>
            </a:r>
          </a:p>
          <a:p>
            <a:r>
              <a:rPr lang="en-US" dirty="0" smtClean="0">
                <a:sym typeface="Wingdings"/>
              </a:rPr>
              <a:t>Soil erosion		heavy </a:t>
            </a:r>
            <a:r>
              <a:rPr lang="en-US" dirty="0" err="1" smtClean="0">
                <a:sym typeface="Wingdings"/>
              </a:rPr>
              <a:t>precip</a:t>
            </a:r>
            <a:r>
              <a:rPr lang="en-US" dirty="0" smtClean="0">
                <a:sym typeface="Wingdings"/>
              </a:rPr>
              <a:t>					1-5 </a:t>
            </a:r>
            <a:r>
              <a:rPr lang="en-US" dirty="0" err="1" smtClean="0">
                <a:sym typeface="Wingdings"/>
              </a:rPr>
              <a:t>yr</a:t>
            </a:r>
            <a:r>
              <a:rPr lang="en-US" dirty="0" smtClean="0">
                <a:sym typeface="Wingdings"/>
              </a:rPr>
              <a:t>		</a:t>
            </a:r>
            <a:r>
              <a:rPr lang="en-US" dirty="0" err="1" smtClean="0">
                <a:sym typeface="Wingdings"/>
              </a:rPr>
              <a:t>conserv</a:t>
            </a:r>
            <a:r>
              <a:rPr lang="en-US" dirty="0" smtClean="0">
                <a:sym typeface="Wingdings"/>
              </a:rPr>
              <a:t>. practices</a:t>
            </a:r>
          </a:p>
          <a:p>
            <a:r>
              <a:rPr lang="en-US" dirty="0"/>
              <a:t>Waterlogged soil	increased </a:t>
            </a:r>
            <a:r>
              <a:rPr lang="en-US" dirty="0" err="1"/>
              <a:t>precip</a:t>
            </a:r>
            <a:r>
              <a:rPr lang="en-US" dirty="0"/>
              <a:t>				5-10 </a:t>
            </a:r>
            <a:r>
              <a:rPr lang="en-US" dirty="0" err="1"/>
              <a:t>yr</a:t>
            </a:r>
            <a:r>
              <a:rPr lang="en-US" dirty="0"/>
              <a:t>		install subsoil drain </a:t>
            </a:r>
            <a:r>
              <a:rPr lang="en-US" dirty="0" smtClean="0"/>
              <a:t>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77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7733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12" charset="0"/>
              </a:rPr>
              <a:t>For More Information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5345"/>
            <a:ext cx="7670800" cy="35157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Contact 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me directly: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  <a:hlinkClick r:id="rId3"/>
              </a:rPr>
              <a:t>gstakle@iastate.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  <a:hlinkClick r:id="rId3"/>
              </a:rPr>
              <a:t>edu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Climate Science Program website: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  <a:hlinkClick r:id="rId4"/>
              </a:rPr>
              <a:t>http://climate.engineering.iastate.edu/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Current 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research on regional climate and climate change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 at 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the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 ISU Regional 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Climate Modeling 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Laboratory: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 		</a:t>
            </a:r>
            <a:r>
              <a:rPr lang="en-US" sz="2000" dirty="0">
                <a:solidFill>
                  <a:srgbClr val="708F24"/>
                </a:solidFill>
                <a:hlinkClick r:id="rId5"/>
              </a:rPr>
              <a:t>http://rcmlab.agron.iastate.edu</a:t>
            </a:r>
            <a:r>
              <a:rPr lang="en-US" sz="2000" dirty="0" smtClean="0">
                <a:solidFill>
                  <a:srgbClr val="708F24"/>
                </a:solidFill>
                <a:hlinkClick r:id="rId5"/>
              </a:rPr>
              <a:t>/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North American Regional Climate Change Assessment 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Program: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>
                <a:solidFill>
                  <a:srgbClr val="708F24"/>
                </a:solidFill>
                <a:hlinkClick r:id="rId6"/>
              </a:rPr>
              <a:t>http://www.narccap.ucar.edu</a:t>
            </a:r>
            <a:r>
              <a:rPr lang="en-US" sz="2000" dirty="0" smtClean="0">
                <a:solidFill>
                  <a:srgbClr val="708F24"/>
                </a:solidFill>
                <a:hlinkClick r:id="rId6"/>
              </a:rPr>
              <a:t>/</a:t>
            </a:r>
            <a:endParaRPr lang="en-US" sz="2000" dirty="0" smtClean="0">
              <a:solidFill>
                <a:srgbClr val="708F24"/>
              </a:solidFill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000" dirty="0" smtClean="0">
              <a:solidFill>
                <a:srgbClr val="708F24"/>
              </a:solidFill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000" dirty="0" smtClean="0">
              <a:solidFill>
                <a:srgbClr val="708F24"/>
              </a:solidFill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>
              <a:latin typeface="Arial" pitchFamily="-112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6488668"/>
            <a:ext cx="5105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708F24"/>
                </a:solidFill>
              </a:rPr>
              <a:t>Or just Google </a:t>
            </a:r>
            <a:r>
              <a:rPr lang="en-US" sz="1800" dirty="0">
                <a:solidFill>
                  <a:srgbClr val="708F24"/>
                </a:solidFill>
                <a:latin typeface="Engravers MT" pitchFamily="29" charset="0"/>
              </a:rPr>
              <a:t>Eugene Takle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5571067"/>
            <a:ext cx="817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Iowa precipitation analysis and simulation is a collaborative project under funding from the Iowa Flood Center (</a:t>
            </a:r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www.iowafloodcenter.org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6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dirty="0" err="1" smtClean="0"/>
              <a:t>Rainfed</a:t>
            </a:r>
            <a:r>
              <a:rPr lang="en-US" dirty="0" smtClean="0"/>
              <a:t> agriculture; commodity crops of the Midwest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Production and impacts of technology and weather/climate on trends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/>
              <a:t>Climate </a:t>
            </a:r>
            <a:r>
              <a:rPr lang="en-US" dirty="0" smtClean="0"/>
              <a:t>extremes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/>
              <a:t>Climate conditions leading to changes from “expected yields</a:t>
            </a:r>
            <a:r>
              <a:rPr lang="en-US" dirty="0" smtClean="0"/>
              <a:t>”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Recent climate changes and farmer adaptations</a:t>
            </a:r>
          </a:p>
          <a:p>
            <a:pPr marL="457200" indent="-457200">
              <a:buFont typeface="Wingdings" charset="2"/>
              <a:buChar char="u"/>
            </a:pPr>
            <a:r>
              <a:rPr lang="en-US" dirty="0" smtClean="0"/>
              <a:t>Farmer weather-related decision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7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Suitability 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04800" y="2514600"/>
            <a:ext cx="190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4B72C"/>
                </a:solidFill>
              </a:rPr>
              <a:t>Suitability Index for Rainfed Agriculture</a:t>
            </a:r>
            <a:endParaRPr lang="en-US">
              <a:solidFill>
                <a:srgbClr val="1DF53B"/>
              </a:solidFill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7391400" y="6248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2B1F"/>
                </a:solidFill>
              </a:rPr>
              <a:t>IPCC 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14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uitability 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04800" y="2514600"/>
            <a:ext cx="190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14B72C"/>
                </a:solidFill>
              </a:rPr>
              <a:t>Suitability Index for Rainfed Agriculture</a:t>
            </a:r>
            <a:endParaRPr lang="en-US">
              <a:solidFill>
                <a:srgbClr val="1DF53B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7391400" y="6248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2B1F"/>
                </a:solidFill>
              </a:rPr>
              <a:t>IPCC 2007</a:t>
            </a:r>
            <a:endParaRPr lang="en-US"/>
          </a:p>
        </p:txBody>
      </p:sp>
      <p:sp>
        <p:nvSpPr>
          <p:cNvPr id="106501" name="Oval 5"/>
          <p:cNvSpPr>
            <a:spLocks noChangeArrowheads="1"/>
          </p:cNvSpPr>
          <p:nvPr/>
        </p:nvSpPr>
        <p:spPr bwMode="auto">
          <a:xfrm>
            <a:off x="1676400" y="1066800"/>
            <a:ext cx="914400" cy="914400"/>
          </a:xfrm>
          <a:prstGeom prst="ellipse">
            <a:avLst/>
          </a:prstGeom>
          <a:noFill/>
          <a:ln w="57150">
            <a:solidFill>
              <a:srgbClr val="FF2B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Oval 6"/>
          <p:cNvSpPr>
            <a:spLocks noChangeArrowheads="1"/>
          </p:cNvSpPr>
          <p:nvPr/>
        </p:nvSpPr>
        <p:spPr bwMode="auto">
          <a:xfrm>
            <a:off x="4419600" y="762000"/>
            <a:ext cx="1524000" cy="914400"/>
          </a:xfrm>
          <a:prstGeom prst="ellipse">
            <a:avLst/>
          </a:prstGeom>
          <a:noFill/>
          <a:ln w="57150">
            <a:solidFill>
              <a:srgbClr val="FF2B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Oval 7"/>
          <p:cNvSpPr>
            <a:spLocks noChangeArrowheads="1"/>
          </p:cNvSpPr>
          <p:nvPr/>
        </p:nvSpPr>
        <p:spPr bwMode="auto">
          <a:xfrm>
            <a:off x="5943600" y="1676400"/>
            <a:ext cx="914400" cy="914400"/>
          </a:xfrm>
          <a:prstGeom prst="ellipse">
            <a:avLst/>
          </a:prstGeom>
          <a:noFill/>
          <a:ln w="57150">
            <a:solidFill>
              <a:srgbClr val="FF2B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6858000" y="1066800"/>
            <a:ext cx="990600" cy="1066800"/>
          </a:xfrm>
          <a:prstGeom prst="ellipse">
            <a:avLst/>
          </a:prstGeom>
          <a:noFill/>
          <a:ln w="57150">
            <a:solidFill>
              <a:srgbClr val="FF2B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2667000" y="2971800"/>
            <a:ext cx="914400" cy="1219200"/>
          </a:xfrm>
          <a:prstGeom prst="ellipse">
            <a:avLst/>
          </a:prstGeom>
          <a:noFill/>
          <a:ln w="57150">
            <a:solidFill>
              <a:srgbClr val="FF2B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4114800" y="2133600"/>
            <a:ext cx="1676400" cy="1600200"/>
          </a:xfrm>
          <a:prstGeom prst="ellipse">
            <a:avLst/>
          </a:prstGeom>
          <a:noFill/>
          <a:ln w="57150">
            <a:solidFill>
              <a:srgbClr val="FF2B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23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7126</TotalTime>
  <Words>2121</Words>
  <Application>Microsoft Macintosh PowerPoint</Application>
  <PresentationFormat>On-screen Show (4:3)</PresentationFormat>
  <Paragraphs>300</Paragraphs>
  <Slides>62</Slides>
  <Notes>13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80" baseType="lpstr">
      <vt:lpstr>Office Theme</vt:lpstr>
      <vt:lpstr>Macintosh HD:Users:genetakle:Takle Files:Research:Projects:Climate Science:2010:Olson Amendment Committee:Mutel Report:December Drafts:COMPILED REPORT Dec 5.doc!OLE_LINK3</vt:lpstr>
      <vt:lpstr>Macintosh HD:Users:genetakle:Takle Files:Research:Projects:Climate Science:2010:Olson Amendment Committee:Mutel Report:December Drafts:COMPILED REPORT Dec 5.doc!OLE_LINK4</vt:lpstr>
      <vt:lpstr>Macintosh HD:Users:genetakle:Takle Files:Research:Projects:Climate Science:2010:Olson Amendment Committee:Mutel Report:December Drafts:COMPILED REPORT Dec 5.doc!OLE_LINK7</vt:lpstr>
      <vt:lpstr>Macintosh HD:Users:genetakle:Takle Files:Research:Projects:Climate Science:2010:Olson Amendment Committee:Mutel Report:December Drafts:COMPILED REPORT Dec 5.doc!OLE_LINK8</vt:lpstr>
      <vt:lpstr>Macintosh HD:Users:genetakle:Takle Files:Research:Projects:Climate Science:2010:Olson Amendment Committee:Mutel Report:December Drafts:COMPILED REPORT Dec 5.doc!OLE_LINK3</vt:lpstr>
      <vt:lpstr>Macintosh HD:Users:genetakle:Takle Files:Research:Projects:Climate Science:2010:Olson Amendment Committee:Mutel Report:December Drafts:COMPILED REPORT Dec 5.doc!OLE_LINK4</vt:lpstr>
      <vt:lpstr>Macintosh HD:Users:genetakle:Takle Files:Research:Projects:Climate Science:2010:Olson Amendment Committee:Mutel Report:December Drafts:COMPILED REPORT Dec 5.doc!OLE_LINK7</vt:lpstr>
      <vt:lpstr>Macintosh HD:Users:genetakle:Takle Files:Research:Projects:Climate Science:2010:Olson Amendment Committee:Mutel Report:December Drafts:COMPILED REPORT Dec 5.doc!OLE_LINK8</vt:lpstr>
      <vt:lpstr>Macintosh HD:Users:genetakle:Takle Files:Research:Projects:Climate Science:2010:Olson Amendment Committee:Mutel Report:December Drafts:COMPILED REPORT Dec 5.doc!OLE_LINK3</vt:lpstr>
      <vt:lpstr>Macintosh HD:Users:genetakle:Takle Files:Research:Projects:Climate Science:2010:Olson Amendment Committee:Mutel Report:December Drafts:COMPILED REPORT Dec 5.doc!OLE_LINK4</vt:lpstr>
      <vt:lpstr>Macintosh HD:Users:genetakle:Takle Files:Research:Projects:Climate Science:2010:Olson Amendment Committee:Mutel Report:December Drafts:COMPILED REPORT Dec 5.doc!OLE_LINK7</vt:lpstr>
      <vt:lpstr>Macintosh HD:Users:genetakle:Takle Files:Research:Projects:Climate Science:2010:Olson Amendment Committee:Mutel Report:December Drafts:COMPILED REPORT Dec 5.doc!OLE_LINK8</vt:lpstr>
      <vt:lpstr>Macintosh HD:Users:genetakle:Takle Files:Research:Projects:Climate Science:2010:Olson Amendment Committee:Mutel Report:December Drafts:COMPILED REPORT Dec 5.doc!OLE_LINK9</vt:lpstr>
      <vt:lpstr>Macintosh HD:Users:genetakle:Takle Files:Research:Projects:Climate Science:2010:Olson Amendment Committee:Mutel Report:December Drafts:COMPILED REPORT Dec 5.doc!OLE_LINK10</vt:lpstr>
      <vt:lpstr>Macintosh HD:Users:genetakle:Takle Files:Research:Projects:Climate Science:2010:Olson Amendment Committee:Mutel Report:December Drafts:COMPILED REPORT Dec 5.doc!OLE_LINK11</vt:lpstr>
      <vt:lpstr>Macintosh HD:Users:genetakle:Takle Files:Research:Projects:Climate Science:2010:Olson Amendment Committee:Mutel Report:December Drafts:COMPILED REPORT Dec 5.doc!OLE_LINK12</vt:lpstr>
      <vt:lpstr>Document</vt:lpstr>
      <vt:lpstr>Vulnerability of US Non-Irrigated Commodity Crops to Extremes of Weather and Climate </vt:lpstr>
      <vt:lpstr>Provocative thoughts</vt:lpstr>
      <vt:lpstr>Provocative thoughts</vt:lpstr>
      <vt:lpstr>Provocative thoughts</vt:lpstr>
      <vt:lpstr>Provocative thoughts cont’d</vt:lpstr>
      <vt:lpstr>Provocative thoughts cont’d</vt:lpstr>
      <vt:lpstr>Overview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Commodity Crops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“Warming Hole”:    Regional climate model simulations of changes in daily maximum summertime temperatures between 1990s and 2040s 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July Cloud Cover, Des Moines</vt:lpstr>
      <vt:lpstr>JJA Cloud Cover, Des Moines</vt:lpstr>
      <vt:lpstr>Iowa Agricultural Producers are Adapting to Climate Change:</vt:lpstr>
      <vt:lpstr>Slide 58</vt:lpstr>
      <vt:lpstr>Slide 59</vt:lpstr>
      <vt:lpstr>Slide 60</vt:lpstr>
      <vt:lpstr>Slide 61</vt:lpstr>
      <vt:lpstr>For More Information</vt:lpstr>
    </vt:vector>
  </TitlesOfParts>
  <Company>Iowa State University - ECM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gstakle</cp:lastModifiedBy>
  <cp:revision>170</cp:revision>
  <dcterms:created xsi:type="dcterms:W3CDTF">2011-10-31T17:19:40Z</dcterms:created>
  <dcterms:modified xsi:type="dcterms:W3CDTF">2011-10-31T17:20:53Z</dcterms:modified>
</cp:coreProperties>
</file>