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436" r:id="rId3"/>
    <p:sldId id="438" r:id="rId4"/>
    <p:sldId id="431" r:id="rId5"/>
    <p:sldId id="432" r:id="rId6"/>
    <p:sldId id="437" r:id="rId7"/>
    <p:sldId id="410" r:id="rId8"/>
    <p:sldId id="278" r:id="rId9"/>
    <p:sldId id="360" r:id="rId10"/>
    <p:sldId id="361" r:id="rId11"/>
    <p:sldId id="385" r:id="rId12"/>
    <p:sldId id="363" r:id="rId13"/>
    <p:sldId id="295" r:id="rId14"/>
    <p:sldId id="457" r:id="rId15"/>
    <p:sldId id="350" r:id="rId16"/>
    <p:sldId id="459" r:id="rId17"/>
    <p:sldId id="458" r:id="rId18"/>
    <p:sldId id="381" r:id="rId19"/>
    <p:sldId id="382" r:id="rId20"/>
    <p:sldId id="358" r:id="rId21"/>
    <p:sldId id="389" r:id="rId22"/>
    <p:sldId id="460" r:id="rId23"/>
    <p:sldId id="326" r:id="rId24"/>
    <p:sldId id="484" r:id="rId25"/>
    <p:sldId id="325" r:id="rId26"/>
    <p:sldId id="313" r:id="rId27"/>
    <p:sldId id="327" r:id="rId28"/>
    <p:sldId id="315" r:id="rId29"/>
    <p:sldId id="390" r:id="rId30"/>
    <p:sldId id="316" r:id="rId31"/>
    <p:sldId id="317" r:id="rId32"/>
    <p:sldId id="318" r:id="rId33"/>
    <p:sldId id="328" r:id="rId34"/>
    <p:sldId id="320" r:id="rId35"/>
    <p:sldId id="391" r:id="rId36"/>
    <p:sldId id="392" r:id="rId37"/>
    <p:sldId id="393" r:id="rId38"/>
    <p:sldId id="335" r:id="rId39"/>
    <p:sldId id="461" r:id="rId40"/>
    <p:sldId id="481" r:id="rId41"/>
    <p:sldId id="478" r:id="rId42"/>
    <p:sldId id="479" r:id="rId43"/>
    <p:sldId id="470" r:id="rId44"/>
    <p:sldId id="477" r:id="rId45"/>
    <p:sldId id="471" r:id="rId46"/>
    <p:sldId id="472" r:id="rId47"/>
    <p:sldId id="482" r:id="rId48"/>
    <p:sldId id="480" r:id="rId49"/>
    <p:sldId id="475" r:id="rId50"/>
    <p:sldId id="433" r:id="rId51"/>
    <p:sldId id="434" r:id="rId52"/>
    <p:sldId id="435" r:id="rId53"/>
    <p:sldId id="48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4DE1"/>
    <a:srgbClr val="4457FF"/>
    <a:srgbClr val="0067AC"/>
    <a:srgbClr val="708F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04" y="-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3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</c:trendline>
          <c:trendline>
            <c:spPr>
              <a:ln w="25400"/>
            </c:spPr>
            <c:trendlineType val="linear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</c:ser>
        <c:marker val="1"/>
        <c:axId val="563033368"/>
        <c:axId val="563036872"/>
      </c:lineChart>
      <c:catAx>
        <c:axId val="563033368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3036872"/>
        <c:crosses val="autoZero"/>
        <c:lblAlgn val="ctr"/>
        <c:lblOffset val="100"/>
        <c:tickLblSkip val="20"/>
        <c:tickMarkSkip val="10"/>
      </c:catAx>
      <c:valAx>
        <c:axId val="5630368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3033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</c:trendline>
          <c:trendline>
            <c:spPr>
              <a:ln w="25400"/>
            </c:spPr>
            <c:trendlineType val="linear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</c:ser>
        <c:marker val="1"/>
        <c:axId val="564141336"/>
        <c:axId val="564144840"/>
      </c:lineChart>
      <c:catAx>
        <c:axId val="564141336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4144840"/>
        <c:crosses val="autoZero"/>
        <c:lblAlgn val="ctr"/>
        <c:lblOffset val="100"/>
        <c:tickLblSkip val="20"/>
        <c:tickMarkSkip val="10"/>
      </c:catAx>
      <c:valAx>
        <c:axId val="56414484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41413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rendline>
            <c:trendlineType val="linear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</c:ser>
        <c:axId val="563050936"/>
        <c:axId val="563053976"/>
      </c:scatterChart>
      <c:valAx>
        <c:axId val="563050936"/>
        <c:scaling>
          <c:orientation val="minMax"/>
        </c:scaling>
        <c:axPos val="b"/>
        <c:numFmt formatCode="General" sourceLinked="1"/>
        <c:tickLblPos val="nextTo"/>
        <c:crossAx val="563053976"/>
        <c:crosses val="autoZero"/>
        <c:crossBetween val="midCat"/>
      </c:valAx>
      <c:valAx>
        <c:axId val="563053976"/>
        <c:scaling>
          <c:orientation val="minMax"/>
        </c:scaling>
        <c:axPos val="l"/>
        <c:majorGridlines/>
        <c:numFmt formatCode="General" sourceLinked="1"/>
        <c:tickLblPos val="nextTo"/>
        <c:crossAx val="563050936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rendline>
            <c:trendlineType val="linear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</c:ser>
        <c:axId val="564372472"/>
        <c:axId val="564353816"/>
      </c:scatterChart>
      <c:valAx>
        <c:axId val="564372472"/>
        <c:scaling>
          <c:orientation val="minMax"/>
        </c:scaling>
        <c:axPos val="b"/>
        <c:numFmt formatCode="General" sourceLinked="1"/>
        <c:tickLblPos val="nextTo"/>
        <c:crossAx val="564353816"/>
        <c:crosses val="autoZero"/>
        <c:crossBetween val="midCat"/>
      </c:valAx>
      <c:valAx>
        <c:axId val="564353816"/>
        <c:scaling>
          <c:orientation val="minMax"/>
        </c:scaling>
        <c:axPos val="l"/>
        <c:majorGridlines/>
        <c:numFmt formatCode="General" sourceLinked="1"/>
        <c:tickLblPos val="nextTo"/>
        <c:crossAx val="564372472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ict"/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ict"/><Relationship Id="rId1" Type="http://schemas.openxmlformats.org/officeDocument/2006/relationships/image" Target="../media/image20.pict"/><Relationship Id="rId2" Type="http://schemas.openxmlformats.org/officeDocument/2006/relationships/image" Target="../media/image21.pict"/><Relationship Id="rId3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0.08194</cdr:x>
      <cdr:y>0.3833</cdr:y>
    </cdr:from>
    <cdr:to>
      <cdr:x>0.55972</cdr:x>
      <cdr:y>0.52046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49259" y="2200275"/>
          <a:ext cx="4368821" cy="787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0.5752</cdr:x>
      <cdr:y>0.36283</cdr:y>
    </cdr:from>
    <cdr:to>
      <cdr:x>0.99409</cdr:x>
      <cdr:y>0.53319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259616" y="2082801"/>
          <a:ext cx="3830381" cy="9779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0.30139</cdr:x>
      <cdr:y>0.3934</cdr:y>
    </cdr:from>
    <cdr:to>
      <cdr:x>0.40139</cdr:x>
      <cdr:y>0.55269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5900" y="22582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7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0.75694</cdr:x>
      <cdr:y>0.3833</cdr:y>
    </cdr:from>
    <cdr:to>
      <cdr:x>0.85694</cdr:x>
      <cdr:y>0.54259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1500" y="220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29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7F75F-3689-9142-A311-43F0C38FD71E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30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C3F15-FCEE-9D43-B460-CE4079EA2817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31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33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34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EF30A-7A89-A24A-BF4F-21DC2A487740}" type="slidenum">
              <a:rPr lang="en-US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pPr/>
              <a:t>8</a:t>
            </a:fld>
            <a:endParaRPr lang="en-US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A003D0E5-908D-7B47-BABF-78942412DE3C}" type="slidenum">
              <a:rPr lang="en-US"/>
              <a:pPr/>
              <a:t>10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20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0DF7B424-011B-DB4F-AA46-D8669DC945BA}" type="slidenum">
              <a:rPr lang="en-US"/>
              <a:pPr/>
              <a:t>21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27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28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df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A284D406-0AC2-E840-8E76-AE46F0D2E09C}" type="datetime1">
              <a:rPr lang="en-US"/>
              <a:pPr>
                <a:defRPr/>
              </a:pPr>
              <a:t>2/14/11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0C02E54B-5104-B347-8458-4D822560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fld id="{8EA8B4DE-0E36-5C43-8AC1-CC47B41FB7DC}" type="datetime1">
              <a:rPr lang="en-US"/>
              <a:pPr>
                <a:defRPr/>
              </a:pPr>
              <a:t>2/14/11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Arial" pitchFamily="27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pPr>
              <a:defRPr/>
            </a:pPr>
            <a:fld id="{9934FA59-E141-6744-B7E2-73095DC79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2/14/11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  <p:sldLayoutId id="2147483665" r:id="rId9"/>
    <p:sldLayoutId id="214748366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2" TargetMode="Externa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2" TargetMode="External"/><Relationship Id="rId4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0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9" TargetMode="External"/><Relationship Id="rId5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1" TargetMode="Externa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8" TargetMode="External"/><Relationship Id="rId4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4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3" TargetMode="External"/><Relationship Id="rId5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!OLE_LINK13" TargetMode="Externa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!OLE_LINK14" TargetMode="Externa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genetakle:Takle%20Files:Research:Projects:Climate%20Science:2010:Olson%20Amendment%20Committee:Mutel%20Report:December%20Drafts:COMPILED%20REPORT%20Dec%205.doc!OLE_LINK15" TargetMode="External"/><Relationship Id="rId1" Type="http://schemas.openxmlformats.org/officeDocument/2006/relationships/vmlDrawing" Target="../drawings/vmlDrawing6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tiff"/><Relationship Id="rId3" Type="http://schemas.openxmlformats.org/officeDocument/2006/relationships/image" Target="../media/image43.tiff"/><Relationship Id="rId5" Type="http://schemas.openxmlformats.org/officeDocument/2006/relationships/image" Target="../media/image45.tiff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tiff"/><Relationship Id="rId5" Type="http://schemas.openxmlformats.org/officeDocument/2006/relationships/image" Target="../media/image49.tiff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tiff"/><Relationship Id="rId3" Type="http://schemas.openxmlformats.org/officeDocument/2006/relationships/image" Target="../media/image5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558746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Change Impacts on Iowa:</a:t>
            </a:r>
            <a:r>
              <a:rPr lang="en-US" sz="3200" dirty="0" smtClean="0">
                <a:solidFill>
                  <a:srgbClr val="000090"/>
                </a:solidFill>
              </a:rPr>
              <a:t/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2400" dirty="0" smtClean="0"/>
              <a:t>Summary and Expansion on the 1 January 2011 Report to the Iowa Legislature</a:t>
            </a:r>
            <a:br>
              <a:rPr lang="en-US" sz="2400" dirty="0" smtClean="0"/>
            </a:b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51376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89896" y="5855732"/>
            <a:ext cx="233918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Atmospheric Science Seminar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Iowa State University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 January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JJA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925"/>
            <a:ext cx="9144000" cy="56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7620000" y="66294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IPCC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3256"/>
            <a:ext cx="4931873" cy="4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5530"/>
            <a:ext cx="5984875" cy="9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1908175" y="2952547"/>
            <a:ext cx="733425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4.5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2641600" y="3516595"/>
            <a:ext cx="696912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5.4</a:t>
            </a:r>
            <a:r>
              <a:rPr lang="en-US" sz="1600" baseline="30000" dirty="0"/>
              <a:t>o</a:t>
            </a:r>
            <a:r>
              <a:rPr lang="en-US" sz="1600" dirty="0"/>
              <a:t>F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412729" y="1504137"/>
            <a:ext cx="3439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June-July-August  </a:t>
            </a:r>
            <a:r>
              <a:rPr lang="en-US" sz="2400" b="1" dirty="0">
                <a:solidFill>
                  <a:srgbClr val="0067AC"/>
                </a:solidFill>
              </a:rPr>
              <a:t>Temperature Change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412729" y="4361850"/>
            <a:ext cx="3242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67AC"/>
                </a:solidFill>
              </a:rPr>
              <a:t>A1B Emission Scenario</a:t>
            </a:r>
          </a:p>
          <a:p>
            <a:pPr algn="ctr"/>
            <a:r>
              <a:rPr lang="en-US" sz="2000" b="1" dirty="0">
                <a:solidFill>
                  <a:srgbClr val="0067AC"/>
                </a:solidFill>
              </a:rPr>
              <a:t>2080-2099 minus1980-1999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3256"/>
            <a:ext cx="4931873" cy="4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5530"/>
            <a:ext cx="5984875" cy="9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1908175" y="2952547"/>
            <a:ext cx="733425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4.5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2641600" y="3516595"/>
            <a:ext cx="696912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5.4</a:t>
            </a:r>
            <a:r>
              <a:rPr lang="en-US" sz="1600" baseline="30000" dirty="0"/>
              <a:t>o</a:t>
            </a:r>
            <a:r>
              <a:rPr lang="en-US" sz="1600" dirty="0"/>
              <a:t>F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412729" y="1504137"/>
            <a:ext cx="3439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7AC"/>
                </a:solidFill>
              </a:rPr>
              <a:t>June-July-August  </a:t>
            </a:r>
            <a:r>
              <a:rPr lang="en-US" sz="2400" b="1" dirty="0">
                <a:solidFill>
                  <a:srgbClr val="0067AC"/>
                </a:solidFill>
              </a:rPr>
              <a:t>Temperature Change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412729" y="4361850"/>
            <a:ext cx="3242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67AC"/>
                </a:solidFill>
              </a:rPr>
              <a:t>A1B Emission Scenario</a:t>
            </a:r>
          </a:p>
          <a:p>
            <a:pPr algn="ctr"/>
            <a:r>
              <a:rPr lang="en-US" sz="2000" b="1" dirty="0">
                <a:solidFill>
                  <a:srgbClr val="0067AC"/>
                </a:solidFill>
              </a:rPr>
              <a:t>2080-2099 minus1980-1999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437606" y="4792662"/>
            <a:ext cx="24384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Not the direction of current trends</a:t>
            </a:r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773239" y="4129882"/>
            <a:ext cx="1325563" cy="1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000" b="1" dirty="0">
                <a:latin typeface="Arial" pitchFamily="-111" charset="0"/>
                <a:ea typeface="ＭＳ Ｐゴシック" pitchFamily="-111" charset="-128"/>
              </a:rPr>
              <a:t>Projected Change in Precipitation: 2081-2099</a:t>
            </a:r>
            <a:r>
              <a:rPr lang="en-US" sz="2600" b="1" dirty="0">
                <a:solidFill>
                  <a:srgbClr val="FFC000"/>
                </a:solidFill>
                <a:latin typeface="Arial" pitchFamily="-111" charset="0"/>
                <a:ea typeface="ＭＳ Ｐゴシック" pitchFamily="-111" charset="-128"/>
              </a:rPr>
              <a:t/>
            </a:r>
            <a:br>
              <a:rPr lang="en-US" sz="2600" b="1" dirty="0">
                <a:solidFill>
                  <a:srgbClr val="FFC000"/>
                </a:solidFill>
                <a:latin typeface="Arial" pitchFamily="-111" charset="0"/>
                <a:ea typeface="ＭＳ Ｐゴシック" pitchFamily="-111" charset="-128"/>
              </a:rPr>
            </a:br>
            <a:endParaRPr lang="en-US" sz="2600" b="1" dirty="0">
              <a:solidFill>
                <a:srgbClr val="FFC000"/>
              </a:solidFill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5842198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67AC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Relative to 1960-1990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962400" y="61722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NOTE: Scale Reversed</a:t>
            </a:r>
          </a:p>
        </p:txBody>
      </p:sp>
      <p:pic>
        <p:nvPicPr>
          <p:cNvPr id="55301" name="Picture 3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324" y="1738386"/>
            <a:ext cx="5551676" cy="51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2416482"/>
            <a:ext cx="2590800" cy="30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67AC"/>
                </a:solidFill>
              </a:rPr>
              <a:t>Midwest: Increasing winter and spring precipitation, with drier summers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67A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67AC"/>
                </a:solidFill>
              </a:rPr>
              <a:t>More frequent and intense periods of heavy rainfall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9356" y="5250497"/>
            <a:ext cx="123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Unstippled</a:t>
            </a:r>
            <a:r>
              <a:rPr lang="en-US" dirty="0" smtClean="0">
                <a:solidFill>
                  <a:srgbClr val="FF0000"/>
                </a:solidFill>
              </a:rPr>
              <a:t> regions indicate reduced confidence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0" y="1520257"/>
          <a:ext cx="9144000" cy="4900845"/>
        </p:xfrm>
        <a:graphic>
          <a:graphicData uri="http://schemas.openxmlformats.org/presentationml/2006/ole">
            <p:oleObj spid="_x0000_s275458" name="Document" r:id="rId3" imgW="5473700" imgH="2933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A_frost_free_days_189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4282"/>
            <a:ext cx="9144000" cy="48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0" y="1234017"/>
          <a:ext cx="4626376" cy="2406650"/>
        </p:xfrm>
        <a:graphic>
          <a:graphicData uri="http://schemas.openxmlformats.org/presentationml/2006/ole">
            <p:oleObj spid="_x0000_s277506" name="Document" r:id="rId3" imgW="2514600" imgH="1308100" progId="Word.Document.12">
              <p:link updateAutomatic="1"/>
            </p:oleObj>
          </a:graphicData>
        </a:graphic>
      </p:graphicFrame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4540990" y="1234017"/>
          <a:ext cx="4603010" cy="2406650"/>
        </p:xfrm>
        <a:graphic>
          <a:graphicData uri="http://schemas.openxmlformats.org/presentationml/2006/ole">
            <p:oleObj spid="_x0000_s277507" name="Document" r:id="rId4" imgW="2501900" imgH="1308100" progId="Word.Document.12">
              <p:link updateAutomatic="1"/>
            </p:oleObj>
          </a:graphicData>
        </a:graphic>
      </p:graphicFrame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16275" y="4013200"/>
          <a:ext cx="4610101" cy="2421467"/>
        </p:xfrm>
        <a:graphic>
          <a:graphicData uri="http://schemas.openxmlformats.org/presentationml/2006/ole">
            <p:oleObj spid="_x0000_s277508" name="Document" r:id="rId5" imgW="2514600" imgH="1320800" progId="Word.Document.12">
              <p:link updateAutomatic="1"/>
            </p:oleObj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4513555" y="4025900"/>
          <a:ext cx="4630445" cy="2408767"/>
        </p:xfrm>
        <a:graphic>
          <a:graphicData uri="http://schemas.openxmlformats.org/presentationml/2006/ole">
            <p:oleObj spid="_x0000_s277509" name="Document" r:id="rId6" imgW="2514600" imgH="13081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p:oleObj spid="_x0000_s276482" name="Document" r:id="rId3" imgW="2743200" imgH="1422400" progId="Word.Document.12">
              <p:link updateAutomatic="1"/>
            </p:oleObj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p:oleObj spid="_x0000_s276483" name="Document" r:id="rId4" imgW="2743200" imgH="1447800" progId="Word.Document.12">
              <p:link updateAutomatic="1"/>
            </p:oleObj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p:oleObj spid="_x0000_s276484" name="Document" r:id="rId5" imgW="2730500" imgH="1447800" progId="Word.Document.12">
              <p:link updateAutomatic="1"/>
            </p:oleObj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p:oleObj spid="_x0000_s276485" name="Document" r:id="rId6" imgW="2730500" imgH="1447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840"/>
            <a:ext cx="9175750" cy="48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sm_tmin_1975_le-1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9084"/>
            <a:ext cx="9158288" cy="47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1524000" y="1351059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057400"/>
            <a:ext cx="6096000" cy="358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Legislative history leading up to this report</a:t>
            </a:r>
          </a:p>
          <a:p>
            <a:pPr lvl="2"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Emissions report</a:t>
            </a:r>
          </a:p>
          <a:p>
            <a:pPr lvl="2"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Olson Amendment to focus on climate impacts on Iowa</a:t>
            </a:r>
            <a:endParaRPr lang="en-US" sz="2200" dirty="0" smtClean="0">
              <a:solidFill>
                <a:srgbClr val="2A3F9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Details of the report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Policy recommendations</a:t>
            </a:r>
            <a:endParaRPr lang="en-US" sz="2800" dirty="0" smtClean="0">
              <a:solidFill>
                <a:srgbClr val="2A3F9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239000" y="4833484"/>
            <a:ext cx="1143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</a:t>
            </a:r>
            <a:r>
              <a:rPr lang="en-US" sz="1800" dirty="0" smtClean="0"/>
              <a:t>0</a:t>
            </a:r>
          </a:p>
          <a:p>
            <a:r>
              <a:rPr lang="en-US" dirty="0" smtClean="0"/>
              <a:t>2010:  0</a:t>
            </a:r>
            <a:endParaRPr lang="en-US" sz="1800" dirty="0"/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m_tmax_1975_ge1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371600" y="3045233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1983:  13</a:t>
            </a: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3467100" y="323017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1988:  10</a:t>
            </a: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7239000" y="4833484"/>
            <a:ext cx="1143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2009:  </a:t>
            </a:r>
            <a:r>
              <a:rPr lang="en-US" sz="1800" dirty="0" smtClean="0"/>
              <a:t>0</a:t>
            </a:r>
          </a:p>
          <a:p>
            <a:r>
              <a:rPr lang="en-US" dirty="0" smtClean="0"/>
              <a:t>2010:  0</a:t>
            </a:r>
            <a:endParaRPr lang="en-US" sz="1800" dirty="0"/>
          </a:p>
        </p:txBody>
      </p:sp>
      <p:cxnSp>
        <p:nvCxnSpPr>
          <p:cNvPr id="8192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7962900" y="5669195"/>
            <a:ext cx="9906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81928" name="Left Brace 9"/>
          <p:cNvSpPr>
            <a:spLocks/>
          </p:cNvSpPr>
          <p:nvPr/>
        </p:nvSpPr>
        <p:spPr bwMode="auto">
          <a:xfrm rot="5400000">
            <a:off x="5905500" y="2251307"/>
            <a:ext cx="762000" cy="44958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1929" name="TextBox 11"/>
          <p:cNvSpPr txBox="1">
            <a:spLocks noChangeArrowheads="1"/>
          </p:cNvSpPr>
          <p:nvPr/>
        </p:nvSpPr>
        <p:spPr bwMode="auto">
          <a:xfrm>
            <a:off x="4343400" y="3600065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22 </a:t>
            </a:r>
            <a:r>
              <a:rPr lang="en-US" sz="1800" dirty="0"/>
              <a:t>years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52500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300565" y="2082799"/>
          <a:ext cx="8458687" cy="3979333"/>
        </p:xfrm>
        <a:graphic>
          <a:graphicData uri="http://schemas.openxmlformats.org/presentationml/2006/ole">
            <p:oleObj spid="_x0000_s278530" name="Document" r:id="rId3" imgW="5156200" imgH="2425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sz="1800" dirty="0" smtClean="0">
                <a:solidFill>
                  <a:srgbClr val="FF0000"/>
                </a:solidFill>
              </a:rPr>
              <a:t>.8”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34.0”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15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Temps vs year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04" y="2374774"/>
            <a:ext cx="5713495" cy="44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77800" y="1178292"/>
            <a:ext cx="871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Three</a:t>
            </a:r>
            <a:r>
              <a:rPr lang="en-US" sz="3200" b="1" dirty="0" smtClean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separate </a:t>
            </a:r>
            <a:r>
              <a:rPr lang="en-US" sz="3200" b="1" dirty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analyses of the temperature record – Trends are in close agreement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rp_cold_season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3044"/>
            <a:ext cx="9182100" cy="50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708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33400" y="5105400"/>
            <a:ext cx="1066800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2709" name="TextBox 3"/>
          <p:cNvSpPr txBox="1">
            <a:spLocks noChangeArrowheads="1"/>
          </p:cNvSpPr>
          <p:nvPr/>
        </p:nvSpPr>
        <p:spPr bwMode="auto">
          <a:xfrm>
            <a:off x="1447800" y="5872163"/>
            <a:ext cx="58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7.8”</a:t>
            </a:r>
          </a:p>
        </p:txBody>
      </p:sp>
      <p:sp>
        <p:nvSpPr>
          <p:cNvPr id="72710" name="TextBox 9"/>
          <p:cNvSpPr txBox="1">
            <a:spLocks noChangeArrowheads="1"/>
          </p:cNvSpPr>
          <p:nvPr/>
        </p:nvSpPr>
        <p:spPr bwMode="auto">
          <a:xfrm>
            <a:off x="3581400" y="564118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51% increase</a:t>
            </a:r>
          </a:p>
        </p:txBody>
      </p:sp>
      <p:cxnSp>
        <p:nvCxnSpPr>
          <p:cNvPr id="72711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28719" y="4790282"/>
            <a:ext cx="1369219" cy="79454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2712" name="TextBox 4"/>
          <p:cNvSpPr txBox="1">
            <a:spLocks noChangeArrowheads="1"/>
          </p:cNvSpPr>
          <p:nvPr/>
        </p:nvSpPr>
        <p:spPr bwMode="auto">
          <a:xfrm>
            <a:off x="7119143" y="5733256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11.8”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rp_warm_season_precip_1896_in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0716"/>
            <a:ext cx="9196388" cy="510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756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33400" y="5181600"/>
            <a:ext cx="1066800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1524000" y="591105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20.2”</a:t>
            </a:r>
          </a:p>
        </p:txBody>
      </p:sp>
      <p:sp>
        <p:nvSpPr>
          <p:cNvPr id="74758" name="TextBox 9"/>
          <p:cNvSpPr txBox="1">
            <a:spLocks noChangeArrowheads="1"/>
          </p:cNvSpPr>
          <p:nvPr/>
        </p:nvSpPr>
        <p:spPr bwMode="auto">
          <a:xfrm>
            <a:off x="3581400" y="5701506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34% increase</a:t>
            </a:r>
          </a:p>
        </p:txBody>
      </p:sp>
      <p:cxnSp>
        <p:nvCxnSpPr>
          <p:cNvPr id="74759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52928" y="4689872"/>
            <a:ext cx="1175544" cy="939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4760" name="TextBox 4"/>
          <p:cNvSpPr txBox="1">
            <a:spLocks noChangeArrowheads="1"/>
          </p:cNvSpPr>
          <p:nvPr/>
        </p:nvSpPr>
        <p:spPr bwMode="auto">
          <a:xfrm>
            <a:off x="6959600" y="5747544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26.8”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81" name="Oval 8"/>
          <p:cNvSpPr>
            <a:spLocks noChangeArrowheads="1"/>
          </p:cNvSpPr>
          <p:nvPr/>
        </p:nvSpPr>
        <p:spPr bwMode="auto">
          <a:xfrm>
            <a:off x="3886200" y="2374900"/>
            <a:ext cx="5224463" cy="18970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9883" name="TextBox 11"/>
          <p:cNvSpPr txBox="1">
            <a:spLocks noChangeArrowheads="1"/>
          </p:cNvSpPr>
          <p:nvPr/>
        </p:nvSpPr>
        <p:spPr bwMode="auto">
          <a:xfrm>
            <a:off x="914400" y="3576637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5943600" y="2735263"/>
            <a:ext cx="418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885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6136" y="2406247"/>
            <a:ext cx="7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Years with more than 40 inches:  43% Increase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9098" y="1950432"/>
            <a:ext cx="153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8F24"/>
                </a:solidFill>
              </a:rPr>
              <a:t>2010 through Sept 27</a:t>
            </a:r>
            <a:endParaRPr lang="en-US" sz="1200" dirty="0">
              <a:solidFill>
                <a:srgbClr val="708F24"/>
              </a:solidFill>
            </a:endParaRPr>
          </a:p>
        </p:txBody>
      </p:sp>
      <p:sp>
        <p:nvSpPr>
          <p:cNvPr id="10" name="Straight Arrow Connector 9"/>
          <p:cNvSpPr/>
          <p:nvPr/>
        </p:nvSpPr>
        <p:spPr>
          <a:xfrm>
            <a:off x="7680468" y="2135993"/>
            <a:ext cx="511032" cy="15000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322878" y="1996598"/>
            <a:ext cx="4061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4" name="Oval 3"/>
          <p:cNvSpPr/>
          <p:nvPr/>
        </p:nvSpPr>
        <p:spPr>
          <a:xfrm>
            <a:off x="1062568" y="2674286"/>
            <a:ext cx="1820333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2200" y="1816100"/>
            <a:ext cx="3750733" cy="1638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9600" y="2750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466" y="23049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9098" y="1950432"/>
            <a:ext cx="153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8F24"/>
                </a:solidFill>
              </a:rPr>
              <a:t>2010 through Sept 27</a:t>
            </a:r>
            <a:endParaRPr lang="en-US" sz="1200" dirty="0">
              <a:solidFill>
                <a:srgbClr val="708F24"/>
              </a:solidFill>
            </a:endParaRPr>
          </a:p>
        </p:txBody>
      </p:sp>
      <p:sp>
        <p:nvSpPr>
          <p:cNvPr id="10" name="Straight Arrow Connector 9"/>
          <p:cNvSpPr/>
          <p:nvPr/>
        </p:nvSpPr>
        <p:spPr>
          <a:xfrm>
            <a:off x="7680468" y="2135993"/>
            <a:ext cx="511032" cy="15000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247943">
            <a:off x="3121288" y="25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350%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914398" y="1151466"/>
          <a:ext cx="7608711" cy="5706533"/>
        </p:xfrm>
        <a:graphic>
          <a:graphicData uri="http://schemas.openxmlformats.org/presentationml/2006/ole">
            <p:oleObj spid="_x0000_s279554" name="Document" r:id="rId3" imgW="5486400" imgH="4114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0395"/>
            <a:ext cx="8229600" cy="11430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ea typeface="ＭＳ Ｐゴシック" pitchFamily="-107" charset="-128"/>
                <a:cs typeface="ＭＳ Ｐゴシック" pitchFamily="-107" charset="-128"/>
              </a:rPr>
              <a:t>Temperature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3600" b="1" dirty="0" smtClean="0">
                <a:ea typeface="ＭＳ Ｐゴシック" pitchFamily="-107" charset="-128"/>
                <a:cs typeface="ＭＳ Ｐゴシック" pitchFamily="-107" charset="-128"/>
              </a:rPr>
              <a:t>hanges are Not </a:t>
            </a:r>
            <a:r>
              <a:rPr lang="en-US" sz="3600" b="1" dirty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3600" b="1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600" b="1" dirty="0">
                <a:ea typeface="ＭＳ Ｐゴシック" pitchFamily="-107" charset="-128"/>
                <a:cs typeface="ＭＳ Ｐゴシック" pitchFamily="-107" charset="-128"/>
              </a:rPr>
              <a:t>Uniform Around the Globe</a:t>
            </a:r>
          </a:p>
        </p:txBody>
      </p:sp>
      <p:pic>
        <p:nvPicPr>
          <p:cNvPr id="16387" name="Picture 2" descr="ftp://ncdcftp.ncdc.noaa.gov/pub/upload/7days/tmean.1900.2009.ann.gif"/>
          <p:cNvPicPr>
            <a:picLocks noChangeAspect="1" noChangeArrowheads="1"/>
          </p:cNvPicPr>
          <p:nvPr/>
        </p:nvPicPr>
        <p:blipFill>
          <a:blip r:embed="rId2"/>
          <a:srcRect t="7524" b="7524"/>
          <a:stretch>
            <a:fillRect/>
          </a:stretch>
        </p:blipFill>
        <p:spPr bwMode="auto">
          <a:xfrm>
            <a:off x="2169378" y="2213396"/>
            <a:ext cx="6974622" cy="458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6488112"/>
            <a:ext cx="320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67AC"/>
                </a:solidFill>
              </a:rPr>
              <a:t>From Tom Karl, NOAA NCDC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griculture - 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66" y="2269066"/>
            <a:ext cx="50292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9664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8933"/>
            <a:ext cx="8534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Other Agricultural Impacts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67467"/>
            <a:ext cx="7391400" cy="40134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Carbon dioxide fertilization in field studies:  </a:t>
            </a:r>
            <a:r>
              <a:rPr lang="en-US" sz="2000" dirty="0" smtClean="0">
                <a:solidFill>
                  <a:srgbClr val="708F24"/>
                </a:solidFill>
              </a:rPr>
              <a:t>corn - little or none, soybeans – up to 14% 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Waterlogged soils in spring</a:t>
            </a:r>
            <a:r>
              <a:rPr lang="en-US" sz="2000" dirty="0" smtClean="0">
                <a:solidFill>
                  <a:srgbClr val="708F24"/>
                </a:solidFill>
              </a:rPr>
              <a:t>:  shallow root system more prone to disease, nutrient deficiencies and drought later on;  delayed planting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frequent rains</a:t>
            </a:r>
            <a:r>
              <a:rPr lang="en-US" sz="2000" dirty="0" smtClean="0">
                <a:solidFill>
                  <a:srgbClr val="708F24"/>
                </a:solidFill>
              </a:rPr>
              <a:t>: delayed fertilizer application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intense rain events</a:t>
            </a:r>
            <a:r>
              <a:rPr lang="en-US" sz="2000" dirty="0" smtClean="0">
                <a:solidFill>
                  <a:srgbClr val="708F24"/>
                </a:solidFill>
              </a:rPr>
              <a:t>:  more soil erosion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humid conditions, dew</a:t>
            </a:r>
            <a:r>
              <a:rPr lang="en-US" sz="2000" dirty="0" smtClean="0">
                <a:solidFill>
                  <a:srgbClr val="708F24"/>
                </a:solidFill>
              </a:rPr>
              <a:t>:  plant disease, sudden death syndrome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weeds, invasive species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Water quality: </a:t>
            </a:r>
            <a:r>
              <a:rPr lang="en-US" sz="2000" dirty="0" smtClean="0">
                <a:solidFill>
                  <a:srgbClr val="708F24"/>
                </a:solidFill>
              </a:rPr>
              <a:t>loss of nitrate fertilizer, more sediment, runoff from manure application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Animal agriculture:  </a:t>
            </a:r>
            <a:r>
              <a:rPr lang="en-US" sz="2000" dirty="0" smtClean="0">
                <a:solidFill>
                  <a:srgbClr val="708F24"/>
                </a:solidFill>
              </a:rPr>
              <a:t>reduced milk production, reduced weight gain, increased mortality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sz="2000" dirty="0" smtClean="0">
              <a:solidFill>
                <a:srgbClr val="708F24"/>
              </a:solidFill>
            </a:endParaRP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&amp;Soy Yiel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067"/>
            <a:ext cx="9144000" cy="5016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0933" y="1176291"/>
            <a:ext cx="5943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7AC"/>
                </a:solidFill>
              </a:rPr>
              <a:t>US Average Yield Trends (</a:t>
            </a:r>
            <a:r>
              <a:rPr lang="en-US" sz="3200" b="1" dirty="0" err="1" smtClean="0">
                <a:solidFill>
                  <a:srgbClr val="0067AC"/>
                </a:solidFill>
              </a:rPr>
              <a:t>bu</a:t>
            </a:r>
            <a:r>
              <a:rPr lang="en-US" sz="3200" b="1" dirty="0" smtClean="0">
                <a:solidFill>
                  <a:srgbClr val="0067AC"/>
                </a:solidFill>
              </a:rPr>
              <a:t>/acre)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578" name="Object 2"/>
          <p:cNvGraphicFramePr>
            <a:graphicFrameLocks noChangeAspect="1"/>
          </p:cNvGraphicFramePr>
          <p:nvPr/>
        </p:nvGraphicFramePr>
        <p:xfrm>
          <a:off x="736600" y="1134532"/>
          <a:ext cx="7594600" cy="5706925"/>
        </p:xfrm>
        <a:graphic>
          <a:graphicData uri="http://schemas.openxmlformats.org/presentationml/2006/ole">
            <p:oleObj spid="_x0000_s408578" name="Document" r:id="rId3" imgW="4394200" imgH="33020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Soil tem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235200"/>
            <a:ext cx="8420100" cy="4622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923" y="1314450"/>
            <a:ext cx="8037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First Day of Fall 4-inch Soil Temperature &lt; 50</a:t>
            </a:r>
            <a:r>
              <a:rPr lang="en-US" sz="3200" b="1" baseline="30000" dirty="0" smtClean="0">
                <a:solidFill>
                  <a:srgbClr val="0067AC"/>
                </a:solidFill>
              </a:rPr>
              <a:t>o</a:t>
            </a:r>
            <a:r>
              <a:rPr lang="en-US" sz="3200" b="1" dirty="0" smtClean="0">
                <a:solidFill>
                  <a:srgbClr val="0067AC"/>
                </a:solidFill>
              </a:rPr>
              <a:t>F</a:t>
            </a:r>
          </a:p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(Ames, IA)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-lo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667"/>
            <a:ext cx="9144000" cy="4563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1333212"/>
            <a:ext cx="79788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7AC"/>
                </a:solidFill>
              </a:rPr>
              <a:t>Nitrate Loss Through Subsurface Tile Drainage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282067" y="4182533"/>
            <a:ext cx="293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Precipitation  (inches)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lic Health - 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4" y="1354667"/>
            <a:ext cx="4396316" cy="2503597"/>
          </a:xfrm>
          <a:prstGeom prst="rect">
            <a:avLst/>
          </a:prstGeom>
        </p:spPr>
      </p:pic>
      <p:pic>
        <p:nvPicPr>
          <p:cNvPr id="3" name="Picture 2" descr="Public Health - 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4" y="3864673"/>
            <a:ext cx="3570817" cy="2925292"/>
          </a:xfrm>
          <a:prstGeom prst="rect">
            <a:avLst/>
          </a:prstGeom>
        </p:spPr>
      </p:pic>
      <p:pic>
        <p:nvPicPr>
          <p:cNvPr id="4" name="Picture 3" descr="Public Health - 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37" y="3864673"/>
            <a:ext cx="3931745" cy="2918883"/>
          </a:xfrm>
          <a:prstGeom prst="rect">
            <a:avLst/>
          </a:prstGeom>
        </p:spPr>
      </p:pic>
      <p:pic>
        <p:nvPicPr>
          <p:cNvPr id="5" name="Picture 4" descr="PUblic health - 4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104" y="1354667"/>
            <a:ext cx="2581312" cy="237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3" y="1388533"/>
            <a:ext cx="4789911" cy="2336800"/>
          </a:xfrm>
          <a:prstGeom prst="rect">
            <a:avLst/>
          </a:prstGeom>
        </p:spPr>
      </p:pic>
      <p:pic>
        <p:nvPicPr>
          <p:cNvPr id="3" name="Picture 2" descr="Plants - 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001"/>
            <a:ext cx="5130694" cy="2952999"/>
          </a:xfrm>
          <a:prstGeom prst="rect">
            <a:avLst/>
          </a:prstGeom>
        </p:spPr>
      </p:pic>
      <p:pic>
        <p:nvPicPr>
          <p:cNvPr id="4" name="Picture 3" descr="Plants - 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94" y="3905001"/>
            <a:ext cx="4016433" cy="2832100"/>
          </a:xfrm>
          <a:prstGeom prst="rect">
            <a:avLst/>
          </a:prstGeom>
        </p:spPr>
      </p:pic>
      <p:pic>
        <p:nvPicPr>
          <p:cNvPr id="5" name="Picture 4" descr="Turt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627" y="1095375"/>
            <a:ext cx="2963333" cy="279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ther impac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507067"/>
            <a:ext cx="4453467" cy="53509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conomy - 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524528" cy="2607733"/>
          </a:xfrm>
          <a:prstGeom prst="rect">
            <a:avLst/>
          </a:prstGeom>
        </p:spPr>
      </p:pic>
      <p:pic>
        <p:nvPicPr>
          <p:cNvPr id="6" name="Picture 5" descr="Economy - 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2789"/>
            <a:ext cx="4453466" cy="197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 temp chng 2000-200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504"/>
            <a:ext cx="9144000" cy="5881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4267" y="1174634"/>
            <a:ext cx="152683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2000-2009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y Rec - 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67"/>
            <a:ext cx="9144000" cy="372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y Rec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785"/>
            <a:ext cx="9144000" cy="586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y Rec - 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534"/>
            <a:ext cx="9144000" cy="572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867" y="3572933"/>
            <a:ext cx="4952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67AC"/>
                </a:solidFill>
              </a:rPr>
              <a:t>Questions?</a:t>
            </a:r>
            <a:endParaRPr lang="en-US" sz="8000" b="1" dirty="0">
              <a:solidFill>
                <a:srgbClr val="0067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76200" y="661035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Image courtesy of NASA/GSFC</a:t>
            </a:r>
          </a:p>
        </p:txBody>
      </p:sp>
      <p:pic>
        <p:nvPicPr>
          <p:cNvPr id="4" name="Picture 3" descr="graphic for publicity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102359" y="1155735"/>
            <a:ext cx="6703907" cy="5702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56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>
          <a:xfrm>
            <a:off x="152400" y="2143514"/>
            <a:ext cx="8382000" cy="4714486"/>
          </a:xfrm>
        </p:spPr>
        <p:txBody>
          <a:bodyPr>
            <a:normAutofit/>
          </a:bodyPr>
          <a:lstStyle/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Temperature rise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Sea-level rise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Increase in heavy downpours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Rapidly retreating glaciers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Thawing permafrost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Lengthening growing</a:t>
            </a:r>
            <a:b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</a:b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season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Lengthening ice-free season</a:t>
            </a:r>
            <a:b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</a:b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in the ocean and on lakes</a:t>
            </a:r>
            <a:b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</a:b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and rivers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Earlier snowmelt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Changes in river flows</a:t>
            </a:r>
          </a:p>
          <a:p>
            <a:pPr eaLnBrk="1" hangingPunct="1">
              <a:buFont typeface="Arial" pitchFamily="-111" charset="0"/>
              <a:buNone/>
              <a:defRPr/>
            </a:pPr>
            <a:r>
              <a:rPr lang="en-US" sz="2000" b="1" dirty="0" smtClean="0">
                <a:solidFill>
                  <a:srgbClr val="0067AC"/>
                </a:solidFill>
                <a:ea typeface="ＭＳ Ｐゴシック" pitchFamily="58" charset="-128"/>
              </a:rPr>
              <a:t>Plants blooming earlier; animals, birds and fish moving northward</a:t>
            </a:r>
          </a:p>
          <a:p>
            <a:pPr eaLnBrk="1" hangingPunct="1">
              <a:buFont typeface="Arial" pitchFamily="-111" charset="0"/>
              <a:buNone/>
              <a:defRPr/>
            </a:pPr>
            <a:endParaRPr lang="en-US" sz="2300" b="1" dirty="0" smtClean="0">
              <a:solidFill>
                <a:srgbClr val="DAF3FE"/>
              </a:solidFill>
              <a:ea typeface="ＭＳ Ｐゴシック" pitchFamily="58" charset="-128"/>
            </a:endParaRPr>
          </a:p>
        </p:txBody>
      </p:sp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0" y="1065601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7A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7" charset="0"/>
                <a:ea typeface="Arial" pitchFamily="-107" charset="0"/>
                <a:cs typeface="Arial" pitchFamily="-107" charset="0"/>
              </a:rPr>
              <a:t>Climate changes are underway in the U.S. and are projected to grow</a:t>
            </a:r>
          </a:p>
        </p:txBody>
      </p:sp>
      <p:pic>
        <p:nvPicPr>
          <p:cNvPr id="11" name="Picture 2" descr="Increases-in-heavy-precip_PAGE-32.gif"/>
          <p:cNvPicPr>
            <a:picLocks noChangeAspect="1"/>
          </p:cNvPicPr>
          <p:nvPr/>
        </p:nvPicPr>
        <p:blipFill>
          <a:blip r:embed="rId3"/>
          <a:srcRect l="4576" t="3703" r="3030" b="2864"/>
          <a:stretch>
            <a:fillRect/>
          </a:stretch>
        </p:blipFill>
        <p:spPr bwMode="auto">
          <a:xfrm>
            <a:off x="4495800" y="2143514"/>
            <a:ext cx="4487863" cy="40941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Don </a:t>
            </a:r>
            <a:r>
              <a:rPr lang="en-US" sz="1400" dirty="0" err="1" smtClean="0">
                <a:solidFill>
                  <a:srgbClr val="FF0000"/>
                </a:solidFill>
              </a:rPr>
              <a:t>Wuebbles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DJF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8338"/>
            <a:ext cx="4783916" cy="47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013916"/>
            <a:ext cx="5597674" cy="8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5005851" y="1504137"/>
            <a:ext cx="3846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67AC"/>
                </a:solidFill>
              </a:rPr>
              <a:t>December-January-February  Temperature Change</a:t>
            </a:r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5005851" y="4361850"/>
            <a:ext cx="3649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67AC"/>
                </a:solidFill>
              </a:rPr>
              <a:t>A1B Emission Scenario</a:t>
            </a:r>
          </a:p>
          <a:p>
            <a:r>
              <a:rPr lang="en-US" sz="2000" b="1" dirty="0">
                <a:solidFill>
                  <a:srgbClr val="0067AC"/>
                </a:solidFill>
              </a:rPr>
              <a:t>2080-2099 minus1980-1999</a:t>
            </a:r>
          </a:p>
        </p:txBody>
      </p:sp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2003426" y="2740866"/>
            <a:ext cx="712787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7.2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  <p:sp>
        <p:nvSpPr>
          <p:cNvPr id="63495" name="TextBox 6"/>
          <p:cNvSpPr txBox="1">
            <a:spLocks noChangeArrowheads="1"/>
          </p:cNvSpPr>
          <p:nvPr/>
        </p:nvSpPr>
        <p:spPr bwMode="auto">
          <a:xfrm>
            <a:off x="2716213" y="3318180"/>
            <a:ext cx="712787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6.3</a:t>
            </a:r>
            <a:r>
              <a:rPr lang="en-US" sz="1600" baseline="30000"/>
              <a:t>o</a:t>
            </a:r>
            <a:r>
              <a:rPr lang="en-US" sz="16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982</Words>
  <Application>Microsoft Macintosh PowerPoint</Application>
  <PresentationFormat>On-screen Show (4:3)</PresentationFormat>
  <Paragraphs>185</Paragraphs>
  <Slides>53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12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Office Theme</vt:lpstr>
      <vt:lpstr>Macintosh HD:Users:genetakle:Takle Files:Research:Projects:Climate Science:2010:Olson Amendment Committee:Mutel Report:December Drafts:COMPILED REPORT Dec 5.doc!OLE_LINK2</vt:lpstr>
      <vt:lpstr>Macintosh HD:Users:genetakle:Takle Files:Research:Projects:Climate Science:2010:Olson Amendment Committee:Mutel Report:December Drafts:COMPILED REPORT Dec 5.doc!OLE_LINK9</vt:lpstr>
      <vt:lpstr>Macintosh HD:Users:genetakle:Takle Files:Research:Projects:Climate Science:2010:Olson Amendment Committee:Mutel Report:December Drafts:COMPILED REPORT Dec 5.doc!OLE_LINK10</vt:lpstr>
      <vt:lpstr>Macintosh HD:Users:genetakle:Takle Files:Research:Projects:Climate Science:2010:Olson Amendment Committee:Mutel Report:December Drafts:COMPILED REPORT Dec 5.doc!OLE_LINK11</vt:lpstr>
      <vt:lpstr>Macintosh HD:Users:genetakle:Takle Files:Research:Projects:Climate Science:2010:Olson Amendment Committee:Mutel Report:December Drafts:COMPILED REPORT Dec 5.doc!OLE_LINK12</vt:lpstr>
      <vt:lpstr>Macintosh HD:Users:genetakle:Takle Files:Research:Projects:Climate Science:2010:Olson Amendment Committee:Mutel Report:December Drafts:COMPILED REPORT Dec 5.doc!OLE_LINK3</vt:lpstr>
      <vt:lpstr>Macintosh HD:Users:genetakle:Takle Files:Research:Projects:Climate Science:2010:Olson Amendment Committee:Mutel Report:December Drafts:COMPILED REPORT Dec 5.doc!OLE_LINK4</vt:lpstr>
      <vt:lpstr>Macintosh HD:Users:genetakle:Takle Files:Research:Projects:Climate Science:2010:Olson Amendment Committee:Mutel Report:December Drafts:COMPILED REPORT Dec 5.doc!OLE_LINK7</vt:lpstr>
      <vt:lpstr>Macintosh HD:Users:genetakle:Takle Files:Research:Projects:Climate Science:2010:Olson Amendment Committee:Mutel Report:December Drafts:COMPILED REPORT Dec 5.doc!OLE_LINK8</vt:lpstr>
      <vt:lpstr>!OLE_LINK13</vt:lpstr>
      <vt:lpstr>!OLE_LINK14</vt:lpstr>
      <vt:lpstr>Macintosh HD:Users:genetakle:Takle Files:Research:Projects:Climate Science:2010:Olson Amendment Committee:Mutel Report:December Drafts:COMPILED REPORT Dec 5.doc!OLE_LINK15</vt:lpstr>
      <vt:lpstr>Climate Change Impacts on Iowa: Summary and Expansion on the 1 January 2011 Report to the Iowa Legislature </vt:lpstr>
      <vt:lpstr>Outline</vt:lpstr>
      <vt:lpstr>Slide 3</vt:lpstr>
      <vt:lpstr>Temperature Changes are Not  Uniform Around the Globe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Projected Change in Precipitation: 2081-2099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Iowa Agricultural Producers are Adapting to Climate Change:</vt:lpstr>
      <vt:lpstr>Other Agricultural Impacts: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Iowa State University - ECM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56</cp:revision>
  <dcterms:created xsi:type="dcterms:W3CDTF">2011-02-15T04:43:53Z</dcterms:created>
  <dcterms:modified xsi:type="dcterms:W3CDTF">2011-02-15T04:46:34Z</dcterms:modified>
</cp:coreProperties>
</file>