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555" r:id="rId2"/>
    <p:sldId id="550" r:id="rId3"/>
    <p:sldId id="568" r:id="rId4"/>
    <p:sldId id="542" r:id="rId5"/>
    <p:sldId id="569" r:id="rId6"/>
    <p:sldId id="297" r:id="rId7"/>
    <p:sldId id="563" r:id="rId8"/>
    <p:sldId id="564" r:id="rId9"/>
    <p:sldId id="552" r:id="rId10"/>
    <p:sldId id="431" r:id="rId11"/>
    <p:sldId id="570" r:id="rId12"/>
    <p:sldId id="575" r:id="rId13"/>
    <p:sldId id="576" r:id="rId14"/>
    <p:sldId id="581" r:id="rId15"/>
    <p:sldId id="583" r:id="rId16"/>
    <p:sldId id="557" r:id="rId17"/>
    <p:sldId id="582" r:id="rId18"/>
    <p:sldId id="572" r:id="rId19"/>
    <p:sldId id="577" r:id="rId20"/>
    <p:sldId id="573" r:id="rId21"/>
    <p:sldId id="584" r:id="rId22"/>
    <p:sldId id="585" r:id="rId23"/>
    <p:sldId id="578" r:id="rId24"/>
    <p:sldId id="579" r:id="rId25"/>
    <p:sldId id="358" r:id="rId26"/>
    <p:sldId id="360" r:id="rId27"/>
    <p:sldId id="361" r:id="rId28"/>
    <p:sldId id="364" r:id="rId29"/>
    <p:sldId id="34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F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32" autoAdjust="0"/>
    <p:restoredTop sz="86737" autoAdjust="0"/>
  </p:normalViewPr>
  <p:slideViewPr>
    <p:cSldViewPr>
      <p:cViewPr>
        <p:scale>
          <a:sx n="75" d="100"/>
          <a:sy n="75" d="100"/>
        </p:scale>
        <p:origin x="-159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192C-3014-194F-80B5-5F1F2E4B3BDA}" type="datetimeFigureOut">
              <a:rPr lang="en-US" smtClean="0"/>
              <a:t>3/26/13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A6D6-E2F4-514D-8E6B-50F6F0728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most updated version</a:t>
            </a:r>
            <a:r>
              <a:rPr lang="en-US" baseline="0" dirty="0" smtClean="0"/>
              <a:t> of the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5BE7-7AB9-4EAB-A1C7-E840A714B6E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most updated version</a:t>
            </a:r>
            <a:r>
              <a:rPr lang="en-US" baseline="0" dirty="0" smtClean="0"/>
              <a:t> of the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5BE7-7AB9-4EAB-A1C7-E840A714B6ED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Same</a:t>
            </a:r>
            <a:r>
              <a:rPr lang="en-US" baseline="0" dirty="0" smtClean="0"/>
              <a:t> as what was shared at Nov 29 </a:t>
            </a:r>
            <a:r>
              <a:rPr lang="en-US" baseline="0" dirty="0" err="1" smtClean="0"/>
              <a:t>EPSCoR</a:t>
            </a:r>
            <a:r>
              <a:rPr lang="en-US" baseline="0" smtClean="0"/>
              <a:t>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DC6F5-81CB-4155-BF46-7670985FCAE8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gstakle@iastate.edu" TargetMode="External"/><Relationship Id="rId4" Type="http://schemas.openxmlformats.org/officeDocument/2006/relationships/hyperlink" Target="http://www.meteor.iastate.edu/faculty/takl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 background slide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3" name="Rectangle 2"/>
          <p:cNvSpPr/>
          <p:nvPr/>
        </p:nvSpPr>
        <p:spPr>
          <a:xfrm>
            <a:off x="228600" y="228600"/>
            <a:ext cx="86868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366FF"/>
                </a:solidFill>
              </a:rPr>
              <a:t>CWEX-10/11:</a:t>
            </a:r>
          </a:p>
          <a:p>
            <a:pPr algn="ctr"/>
            <a:r>
              <a:rPr lang="en-US" sz="4400" b="1" dirty="0">
                <a:solidFill>
                  <a:srgbClr val="3366FF"/>
                </a:solidFill>
              </a:rPr>
              <a:t>Overview of Results from the First Two Crop/Wind Energy </a:t>
            </a:r>
            <a:r>
              <a:rPr lang="en-US" sz="4400" b="1" dirty="0" err="1">
                <a:solidFill>
                  <a:srgbClr val="3366FF"/>
                </a:solidFill>
              </a:rPr>
              <a:t>eXperiments</a:t>
            </a:r>
            <a:endParaRPr lang="en-US" sz="4400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4572000"/>
            <a:ext cx="8534400" cy="1446550"/>
          </a:xfrm>
          <a:prstGeom prst="rect">
            <a:avLst/>
          </a:prstGeom>
          <a:solidFill>
            <a:srgbClr val="CCFFCC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</a:rPr>
              <a:t>E. S. </a:t>
            </a:r>
            <a:r>
              <a:rPr lang="en-US" sz="2800" b="1" dirty="0" smtClean="0">
                <a:solidFill>
                  <a:srgbClr val="008000"/>
                </a:solidFill>
              </a:rPr>
              <a:t>Takle</a:t>
            </a:r>
            <a:r>
              <a:rPr lang="en-US" sz="2800" b="1" baseline="30000" dirty="0" smtClean="0">
                <a:solidFill>
                  <a:srgbClr val="008000"/>
                </a:solidFill>
              </a:rPr>
              <a:t>1</a:t>
            </a:r>
            <a:endParaRPr lang="en-US" sz="2800" b="1" baseline="30000" dirty="0">
              <a:solidFill>
                <a:srgbClr val="008000"/>
              </a:solidFill>
            </a:endParaRPr>
          </a:p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D</a:t>
            </a:r>
            <a:r>
              <a:rPr lang="en-US" sz="2000" dirty="0">
                <a:solidFill>
                  <a:srgbClr val="008000"/>
                </a:solidFill>
              </a:rPr>
              <a:t>. A. </a:t>
            </a:r>
            <a:r>
              <a:rPr lang="en-US" sz="2000" dirty="0" smtClean="0">
                <a:solidFill>
                  <a:srgbClr val="008000"/>
                </a:solidFill>
              </a:rPr>
              <a:t>Rajewski</a:t>
            </a:r>
            <a:r>
              <a:rPr lang="en-US" sz="2000" baseline="30000" dirty="0" smtClean="0">
                <a:solidFill>
                  <a:srgbClr val="008000"/>
                </a:solidFill>
              </a:rPr>
              <a:t>1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J. </a:t>
            </a:r>
            <a:r>
              <a:rPr lang="en-US" sz="2000" dirty="0" smtClean="0">
                <a:solidFill>
                  <a:srgbClr val="008000"/>
                </a:solidFill>
              </a:rPr>
              <a:t>Prueger</a:t>
            </a:r>
            <a:r>
              <a:rPr lang="en-US" sz="2000" baseline="30000" dirty="0" smtClean="0">
                <a:solidFill>
                  <a:srgbClr val="008000"/>
                </a:solidFill>
              </a:rPr>
              <a:t>2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Steven </a:t>
            </a:r>
            <a:r>
              <a:rPr lang="en-US" sz="2000" dirty="0" smtClean="0">
                <a:solidFill>
                  <a:srgbClr val="008000"/>
                </a:solidFill>
              </a:rPr>
              <a:t>Oncley</a:t>
            </a:r>
            <a:r>
              <a:rPr lang="en-US" sz="2000" baseline="30000" dirty="0">
                <a:solidFill>
                  <a:srgbClr val="008000"/>
                </a:solidFill>
              </a:rPr>
              <a:t>3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J. K. </a:t>
            </a:r>
            <a:r>
              <a:rPr lang="en-US" sz="2000" dirty="0" smtClean="0">
                <a:solidFill>
                  <a:srgbClr val="008000"/>
                </a:solidFill>
              </a:rPr>
              <a:t>Lundquist</a:t>
            </a:r>
            <a:r>
              <a:rPr lang="en-US" sz="2000" baseline="30000" dirty="0" smtClean="0">
                <a:solidFill>
                  <a:srgbClr val="008000"/>
                </a:solidFill>
              </a:rPr>
              <a:t>4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Thomas W. </a:t>
            </a:r>
            <a:r>
              <a:rPr lang="en-US" sz="2000" dirty="0" smtClean="0">
                <a:solidFill>
                  <a:srgbClr val="008000"/>
                </a:solidFill>
              </a:rPr>
              <a:t>Horst</a:t>
            </a:r>
            <a:r>
              <a:rPr lang="en-US" sz="2000" baseline="30000" dirty="0">
                <a:solidFill>
                  <a:srgbClr val="008000"/>
                </a:solidFill>
              </a:rPr>
              <a:t>3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</a:p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Michael </a:t>
            </a:r>
            <a:r>
              <a:rPr lang="en-US" sz="2000" dirty="0">
                <a:solidFill>
                  <a:srgbClr val="008000"/>
                </a:solidFill>
              </a:rPr>
              <a:t>E. </a:t>
            </a:r>
            <a:r>
              <a:rPr lang="en-US" sz="2000" dirty="0" smtClean="0">
                <a:solidFill>
                  <a:srgbClr val="008000"/>
                </a:solidFill>
              </a:rPr>
              <a:t>Rhodes</a:t>
            </a:r>
            <a:r>
              <a:rPr lang="en-US" sz="2000" baseline="30000" dirty="0">
                <a:solidFill>
                  <a:srgbClr val="008000"/>
                </a:solidFill>
              </a:rPr>
              <a:t>4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Richard </a:t>
            </a:r>
            <a:r>
              <a:rPr lang="en-US" sz="2000" dirty="0" smtClean="0">
                <a:solidFill>
                  <a:srgbClr val="008000"/>
                </a:solidFill>
              </a:rPr>
              <a:t>Pfeiffer</a:t>
            </a:r>
            <a:r>
              <a:rPr lang="en-US" sz="2000" baseline="30000" dirty="0">
                <a:solidFill>
                  <a:srgbClr val="008000"/>
                </a:solidFill>
              </a:rPr>
              <a:t>2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Jerry L. </a:t>
            </a:r>
            <a:r>
              <a:rPr lang="en-US" sz="2000" dirty="0" smtClean="0">
                <a:solidFill>
                  <a:srgbClr val="008000"/>
                </a:solidFill>
              </a:rPr>
              <a:t>Hatfield</a:t>
            </a:r>
            <a:r>
              <a:rPr lang="en-US" sz="2000" baseline="30000" dirty="0">
                <a:solidFill>
                  <a:srgbClr val="008000"/>
                </a:solidFill>
              </a:rPr>
              <a:t>2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Kristopher K. </a:t>
            </a:r>
            <a:r>
              <a:rPr lang="en-US" sz="2000" dirty="0" smtClean="0">
                <a:solidFill>
                  <a:srgbClr val="008000"/>
                </a:solidFill>
              </a:rPr>
              <a:t>Spoth</a:t>
            </a:r>
            <a:r>
              <a:rPr lang="en-US" sz="2000" baseline="30000" dirty="0">
                <a:solidFill>
                  <a:srgbClr val="008000"/>
                </a:solidFill>
              </a:rPr>
              <a:t>1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Russell K. </a:t>
            </a:r>
            <a:r>
              <a:rPr lang="en-US" sz="2000" dirty="0" smtClean="0">
                <a:solidFill>
                  <a:srgbClr val="008000"/>
                </a:solidFill>
              </a:rPr>
              <a:t>Doorenbos</a:t>
            </a:r>
            <a:r>
              <a:rPr lang="en-US" sz="2000" baseline="30000" dirty="0" smtClean="0">
                <a:solidFill>
                  <a:srgbClr val="008000"/>
                </a:solidFill>
              </a:rPr>
              <a:t>1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endParaRPr lang="en-US" sz="2000" b="1" dirty="0" smtClean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1722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Iowa State University, 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National Laboratory for Agriculture and the Environment, 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National Center for Atmospheric Research, </a:t>
            </a:r>
            <a:r>
              <a:rPr lang="en-US" baseline="30000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University of Colorado/NREL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6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297669"/>
              </p:ext>
            </p:extLst>
          </p:nvPr>
        </p:nvGraphicFramePr>
        <p:xfrm>
          <a:off x="4114800" y="228600"/>
          <a:ext cx="4419600" cy="6446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Document" r:id="rId3" imgW="5676900" imgH="8280400" progId="Word.Document.12">
                  <p:embed/>
                </p:oleObj>
              </mc:Choice>
              <mc:Fallback>
                <p:oleObj name="Document" r:id="rId3" imgW="5676900" imgH="828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8600"/>
                        <a:ext cx="4419600" cy="6446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ntent Placeholder 2" descr="F:\Russ's images for Colo Wind farm\message4\IMG_045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7" y="0"/>
            <a:ext cx="383004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18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Turbines offline:</a:t>
            </a:r>
            <a:br>
              <a:rPr lang="en-US" dirty="0" smtClean="0"/>
            </a:br>
            <a:r>
              <a:rPr lang="en-US" dirty="0" smtClean="0"/>
              <a:t>August 27, 2010 2300-0000 LST</a:t>
            </a:r>
            <a:endParaRPr lang="en-US" dirty="0"/>
          </a:p>
        </p:txBody>
      </p:sp>
      <p:pic>
        <p:nvPicPr>
          <p:cNvPr id="3" name="Picture 2" descr="panel_aug2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6096000" cy="52482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962634" y="1143000"/>
            <a:ext cx="3181366" cy="4360304"/>
            <a:chOff x="5962634" y="990600"/>
            <a:chExt cx="3181366" cy="4360304"/>
          </a:xfrm>
        </p:grpSpPr>
        <p:pic>
          <p:nvPicPr>
            <p:cNvPr id="5" name="Picture 4" descr="2010_11_CWEX_15_22_symbol_rev_no_wros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2634" y="990600"/>
              <a:ext cx="3181366" cy="4114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62800" y="1295400"/>
              <a:ext cx="381000" cy="38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29400" y="2590800"/>
              <a:ext cx="381000" cy="381000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29400" y="3657600"/>
              <a:ext cx="3810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629400" y="4191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10073596">
              <a:off x="7096229" y="4509314"/>
              <a:ext cx="218113" cy="841590"/>
            </a:xfrm>
            <a:prstGeom prst="downArrow">
              <a:avLst/>
            </a:prstGeom>
            <a:solidFill>
              <a:srgbClr val="00FFFF"/>
            </a:solidFill>
            <a:scene3d>
              <a:camera prst="orthographicFront">
                <a:rot lat="0" lon="0" rev="20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1600200" y="2438400"/>
            <a:ext cx="3810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0" y="2590800"/>
            <a:ext cx="3810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47800" y="5181600"/>
            <a:ext cx="4572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0" y="4800600"/>
            <a:ext cx="3810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2200" y="5715000"/>
            <a:ext cx="2652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Return to reference flow</a:t>
            </a:r>
          </a:p>
          <a:p>
            <a:r>
              <a:rPr lang="en-US" dirty="0" smtClean="0"/>
              <a:t>conditions during the shut</a:t>
            </a:r>
          </a:p>
          <a:p>
            <a:r>
              <a:rPr lang="en-US" dirty="0" smtClean="0"/>
              <a:t>down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953000"/>
            <a:ext cx="1905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80-m wind direction</a:t>
            </a:r>
          </a:p>
          <a:p>
            <a:r>
              <a:rPr lang="en-US" sz="1400" i="1" dirty="0" smtClean="0"/>
              <a:t>vector</a:t>
            </a:r>
          </a:p>
          <a:p>
            <a:endParaRPr lang="en-US" dirty="0"/>
          </a:p>
        </p:txBody>
      </p:sp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 flipV="1">
            <a:off x="4800600" y="5334000"/>
            <a:ext cx="1371600" cy="842665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5"/>
          </p:cNvCxnSpPr>
          <p:nvPr/>
        </p:nvCxnSpPr>
        <p:spPr>
          <a:xfrm flipH="1" flipV="1">
            <a:off x="4897204" y="3046085"/>
            <a:ext cx="970196" cy="459115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6" idx="1"/>
          </p:cNvCxnSpPr>
          <p:nvPr/>
        </p:nvCxnSpPr>
        <p:spPr>
          <a:xfrm>
            <a:off x="5867400" y="3505200"/>
            <a:ext cx="304800" cy="2671465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3581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north of two turbine lines has 2-3X ambient TKE and Heat flux before/after OFF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2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ww_Aug27_23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95600"/>
            <a:ext cx="9144000" cy="2049402"/>
          </a:xfrm>
          <a:prstGeom prst="rect">
            <a:avLst/>
          </a:prstGeom>
        </p:spPr>
      </p:pic>
      <p:pic>
        <p:nvPicPr>
          <p:cNvPr id="22" name="Picture 21" descr="ww_Aug27_21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20494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182100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1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103899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2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89899" y="22395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3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82100" y="40683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1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2103899" y="4068302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2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387666" y="4068301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3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636684" y="3992102"/>
            <a:ext cx="59503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 4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evidence before and during the shutdown period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1066800"/>
            <a:ext cx="136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00B050"/>
                </a:solidFill>
              </a:rPr>
              <a:t>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895600"/>
            <a:ext cx="14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Turbines </a:t>
            </a:r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800" y="10668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62200" y="28956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</a:t>
            </a:r>
            <a:r>
              <a:rPr lang="en-US" dirty="0" smtClean="0">
                <a:sym typeface="Wingdings" pitchFamily="2" charset="2"/>
              </a:rPr>
              <a:t> North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" y="5029200"/>
            <a:ext cx="9100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ON</a:t>
            </a:r>
            <a:r>
              <a:rPr lang="en-US" dirty="0" smtClean="0"/>
              <a:t>:  Increase in vertical velocity variance of: 2.0X downwind of first line of turbines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5.0X downwind of two lines of turbines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r>
              <a:rPr lang="en-US" dirty="0" smtClean="0"/>
              <a:t>:  Similar intensity of variance for all flux stations south and north of two turbine lines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655828" y="2237096"/>
            <a:ext cx="5902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Arial" pitchFamily="34" charset="0"/>
                <a:cs typeface="Arial" pitchFamily="34" charset="0"/>
              </a:rPr>
              <a:t>NLAE</a:t>
            </a:r>
            <a:r>
              <a:rPr lang="en-US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7200"/>
            <a:ext cx="237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W-power spectra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09600" y="22860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3400" y="3962400"/>
            <a:ext cx="82296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5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Nighttime Conditions Reveal Turbine Influences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Night characteristic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371600"/>
            <a:ext cx="8772319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371600"/>
            <a:ext cx="133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Wind Speed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38100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Heat Flux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38100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Temperature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37160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Turbulence Kinetic Energy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3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0"/>
            <a:ext cx="13300504" cy="6629400"/>
            <a:chOff x="-152400" y="-875401"/>
            <a:chExt cx="13986304" cy="7972063"/>
          </a:xfrm>
        </p:grpSpPr>
        <p:sp>
          <p:nvSpPr>
            <p:cNvPr id="3" name="Rectangle 2"/>
            <p:cNvSpPr/>
            <p:nvPr/>
          </p:nvSpPr>
          <p:spPr>
            <a:xfrm>
              <a:off x="1371600" y="6553200"/>
              <a:ext cx="457200" cy="762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oup 195"/>
            <p:cNvGrpSpPr/>
            <p:nvPr/>
          </p:nvGrpSpPr>
          <p:grpSpPr>
            <a:xfrm>
              <a:off x="-152400" y="-875401"/>
              <a:ext cx="13986304" cy="7972063"/>
              <a:chOff x="-152400" y="-875401"/>
              <a:chExt cx="13986304" cy="797206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152400" y="407460"/>
                <a:ext cx="9134707" cy="668920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1995)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-76200" y="6096000"/>
                <a:ext cx="1598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……..................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Arc 6"/>
              <p:cNvSpPr/>
              <p:nvPr/>
            </p:nvSpPr>
            <p:spPr bwMode="auto">
              <a:xfrm rot="16394694" flipH="1">
                <a:off x="6123967" y="-730238"/>
                <a:ext cx="1622425" cy="11964987"/>
              </a:xfrm>
              <a:prstGeom prst="arc">
                <a:avLst>
                  <a:gd name="adj1" fmla="val 16200000"/>
                  <a:gd name="adj2" fmla="val 3108098"/>
                </a:avLst>
              </a:prstGeom>
              <a:noFill/>
              <a:ln w="9525" cap="flat" cmpd="sng" algn="ctr">
                <a:solidFill>
                  <a:srgbClr val="F79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Circular Arrow 7"/>
              <p:cNvSpPr/>
              <p:nvPr/>
            </p:nvSpPr>
            <p:spPr>
              <a:xfrm flipH="1">
                <a:off x="3048000" y="2057400"/>
                <a:ext cx="533400" cy="28956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" name="Circular Arrow 8"/>
              <p:cNvSpPr/>
              <p:nvPr/>
            </p:nvSpPr>
            <p:spPr>
              <a:xfrm flipH="1">
                <a:off x="3886200" y="1612900"/>
                <a:ext cx="4699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" name="Circular Arrow 9"/>
              <p:cNvSpPr/>
              <p:nvPr/>
            </p:nvSpPr>
            <p:spPr>
              <a:xfrm>
                <a:off x="5105400" y="1676400"/>
                <a:ext cx="6858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690567" y="6409897"/>
                <a:ext cx="7315200" cy="228600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92D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" name="Diagonal Stripe 11"/>
              <p:cNvSpPr/>
              <p:nvPr/>
            </p:nvSpPr>
            <p:spPr>
              <a:xfrm rot="17083756">
                <a:off x="484495" y="2415693"/>
                <a:ext cx="890636" cy="1215938"/>
              </a:xfrm>
              <a:prstGeom prst="diagStripe">
                <a:avLst>
                  <a:gd name="adj" fmla="val 86112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3" name="Diagonal Stripe 12"/>
              <p:cNvSpPr/>
              <p:nvPr/>
            </p:nvSpPr>
            <p:spPr>
              <a:xfrm rot="21057157">
                <a:off x="1236403" y="2271676"/>
                <a:ext cx="886528" cy="1258093"/>
              </a:xfrm>
              <a:prstGeom prst="diagStripe">
                <a:avLst>
                  <a:gd name="adj" fmla="val 86112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4" name="Diagonal Stripe 13"/>
              <p:cNvSpPr/>
              <p:nvPr/>
            </p:nvSpPr>
            <p:spPr>
              <a:xfrm rot="19664876">
                <a:off x="661136" y="3774259"/>
                <a:ext cx="1029873" cy="1062083"/>
              </a:xfrm>
              <a:prstGeom prst="diagStripe">
                <a:avLst>
                  <a:gd name="adj" fmla="val 86112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5" name="Pentagon 14"/>
              <p:cNvSpPr/>
              <p:nvPr/>
            </p:nvSpPr>
            <p:spPr>
              <a:xfrm flipH="1">
                <a:off x="1219200" y="3429000"/>
                <a:ext cx="609600" cy="304800"/>
              </a:xfrm>
              <a:prstGeom prst="homePlate">
                <a:avLst>
                  <a:gd name="adj" fmla="val 50000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152399" y="6400800"/>
                <a:ext cx="1523999" cy="237697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92D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7" name="Circular Arrow 16"/>
              <p:cNvSpPr/>
              <p:nvPr/>
            </p:nvSpPr>
            <p:spPr>
              <a:xfrm>
                <a:off x="5105400" y="4419600"/>
                <a:ext cx="6858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318461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8" name="Circular Arrow 17"/>
              <p:cNvSpPr/>
              <p:nvPr/>
            </p:nvSpPr>
            <p:spPr>
              <a:xfrm>
                <a:off x="2057400" y="50292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9" name="Circular Arrow 18"/>
              <p:cNvSpPr/>
              <p:nvPr/>
            </p:nvSpPr>
            <p:spPr>
              <a:xfrm>
                <a:off x="3810000" y="4572000"/>
                <a:ext cx="596900" cy="4445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271950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0" name="Circular Arrow 19"/>
              <p:cNvSpPr/>
              <p:nvPr/>
            </p:nvSpPr>
            <p:spPr>
              <a:xfrm flipH="1">
                <a:off x="2362200" y="2667000"/>
                <a:ext cx="609600" cy="5334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470287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10950930">
                <a:off x="3819739" y="3896225"/>
                <a:ext cx="466725" cy="454025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2036190">
                <a:off x="2286646" y="14829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>
                <a:off x="3733800" y="2971800"/>
                <a:ext cx="6096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4" name="Circular Arrow 23"/>
              <p:cNvSpPr/>
              <p:nvPr/>
            </p:nvSpPr>
            <p:spPr>
              <a:xfrm rot="537948">
                <a:off x="6701767" y="1573411"/>
                <a:ext cx="851444" cy="98814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5" name="Circular Arrow 24"/>
              <p:cNvSpPr/>
              <p:nvPr/>
            </p:nvSpPr>
            <p:spPr>
              <a:xfrm flipH="1">
                <a:off x="6629400" y="3200400"/>
                <a:ext cx="914400" cy="9906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6" name="Circular Arrow 25"/>
              <p:cNvSpPr/>
              <p:nvPr/>
            </p:nvSpPr>
            <p:spPr>
              <a:xfrm rot="5400000">
                <a:off x="3581400" y="2362200"/>
                <a:ext cx="596900" cy="5969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7" name="Circular Arrow 26"/>
              <p:cNvSpPr/>
              <p:nvPr/>
            </p:nvSpPr>
            <p:spPr>
              <a:xfrm flipH="1">
                <a:off x="5029200" y="3352800"/>
                <a:ext cx="609600" cy="8382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 bwMode="auto">
              <a:xfrm rot="15961694">
                <a:off x="5617004" y="-3981188"/>
                <a:ext cx="1573213" cy="11964987"/>
              </a:xfrm>
              <a:prstGeom prst="arc">
                <a:avLst>
                  <a:gd name="adj1" fmla="val 16200000"/>
                  <a:gd name="adj2" fmla="val 3391708"/>
                </a:avLst>
              </a:prstGeom>
              <a:noFill/>
              <a:ln w="9525" cap="flat" cmpd="sng" algn="ctr">
                <a:solidFill>
                  <a:srgbClr val="F79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TextBox 36"/>
              <p:cNvSpPr txBox="1">
                <a:spLocks noChangeArrowheads="1"/>
              </p:cNvSpPr>
              <p:nvPr/>
            </p:nvSpPr>
            <p:spPr bwMode="auto">
              <a:xfrm>
                <a:off x="6658567" y="4994476"/>
                <a:ext cx="8382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CO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  <p:sp>
            <p:nvSpPr>
              <p:cNvPr id="30" name="TextBox 38"/>
              <p:cNvSpPr txBox="1">
                <a:spLocks noChangeArrowheads="1"/>
              </p:cNvSpPr>
              <p:nvPr/>
            </p:nvSpPr>
            <p:spPr bwMode="auto">
              <a:xfrm>
                <a:off x="6097664" y="4994476"/>
                <a:ext cx="7620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</a:t>
                </a: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TextBox 40"/>
              <p:cNvSpPr txBox="1">
                <a:spLocks noChangeArrowheads="1"/>
              </p:cNvSpPr>
              <p:nvPr/>
            </p:nvSpPr>
            <p:spPr bwMode="auto">
              <a:xfrm>
                <a:off x="5376502" y="4990678"/>
                <a:ext cx="8382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Heat</a:t>
                </a:r>
              </a:p>
            </p:txBody>
          </p:sp>
          <p:sp>
            <p:nvSpPr>
              <p:cNvPr id="32" name="TextBox 41"/>
              <p:cNvSpPr txBox="1">
                <a:spLocks noChangeArrowheads="1"/>
              </p:cNvSpPr>
              <p:nvPr/>
            </p:nvSpPr>
            <p:spPr bwMode="auto">
              <a:xfrm>
                <a:off x="4815599" y="5269375"/>
                <a:ext cx="68103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day</a:t>
                </a:r>
              </a:p>
            </p:txBody>
          </p:sp>
          <p:sp>
            <p:nvSpPr>
              <p:cNvPr id="33" name="TextBox 42"/>
              <p:cNvSpPr txBox="1">
                <a:spLocks noChangeArrowheads="1"/>
              </p:cNvSpPr>
              <p:nvPr/>
            </p:nvSpPr>
            <p:spPr bwMode="auto">
              <a:xfrm>
                <a:off x="4844531" y="5863342"/>
                <a:ext cx="8524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night</a:t>
                </a:r>
              </a:p>
            </p:txBody>
          </p:sp>
          <p:sp>
            <p:nvSpPr>
              <p:cNvPr id="34" name="Arc 33"/>
              <p:cNvSpPr/>
              <p:nvPr/>
            </p:nvSpPr>
            <p:spPr bwMode="auto">
              <a:xfrm rot="15961694">
                <a:off x="7064804" y="-4133588"/>
                <a:ext cx="1573213" cy="11964987"/>
              </a:xfrm>
              <a:prstGeom prst="arc">
                <a:avLst>
                  <a:gd name="adj1" fmla="val 16200000"/>
                  <a:gd name="adj2" fmla="val 2354861"/>
                </a:avLst>
              </a:prstGeom>
              <a:noFill/>
              <a:ln w="9525" cap="flat" cmpd="sng" algn="ctr">
                <a:solidFill>
                  <a:srgbClr val="F79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Circular Arrow 34"/>
              <p:cNvSpPr/>
              <p:nvPr/>
            </p:nvSpPr>
            <p:spPr>
              <a:xfrm rot="4586612">
                <a:off x="2352773" y="3791623"/>
                <a:ext cx="6858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6" name="Circular Arrow 35"/>
              <p:cNvSpPr/>
              <p:nvPr/>
            </p:nvSpPr>
            <p:spPr>
              <a:xfrm rot="2036190">
                <a:off x="1905646" y="19587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7" name="Circular Arrow 36"/>
              <p:cNvSpPr/>
              <p:nvPr/>
            </p:nvSpPr>
            <p:spPr>
              <a:xfrm rot="2036190">
                <a:off x="2362846" y="21687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8" name="Circular Arrow 37"/>
              <p:cNvSpPr/>
              <p:nvPr/>
            </p:nvSpPr>
            <p:spPr>
              <a:xfrm rot="2036190">
                <a:off x="305446" y="21873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9" name="Circular Arrow 38"/>
              <p:cNvSpPr/>
              <p:nvPr/>
            </p:nvSpPr>
            <p:spPr>
              <a:xfrm rot="2036190">
                <a:off x="762646" y="22635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0" name="Circular Arrow 39"/>
              <p:cNvSpPr/>
              <p:nvPr/>
            </p:nvSpPr>
            <p:spPr>
              <a:xfrm rot="2036190">
                <a:off x="2894954" y="16539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1" name="Circular Arrow 40"/>
              <p:cNvSpPr/>
              <p:nvPr/>
            </p:nvSpPr>
            <p:spPr>
              <a:xfrm rot="2036190">
                <a:off x="1296046" y="18063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2" name="Circular Arrow 41"/>
              <p:cNvSpPr/>
              <p:nvPr/>
            </p:nvSpPr>
            <p:spPr>
              <a:xfrm>
                <a:off x="5105400" y="2438400"/>
                <a:ext cx="762000" cy="6096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3" name="Circular Arrow 42"/>
              <p:cNvSpPr/>
              <p:nvPr/>
            </p:nvSpPr>
            <p:spPr>
              <a:xfrm flipH="1">
                <a:off x="1981200" y="2209800"/>
                <a:ext cx="533400" cy="2667000"/>
              </a:xfrm>
              <a:prstGeom prst="circularArrow">
                <a:avLst>
                  <a:gd name="adj1" fmla="val 13931"/>
                  <a:gd name="adj2" fmla="val 970825"/>
                  <a:gd name="adj3" fmla="val 19870214"/>
                  <a:gd name="adj4" fmla="val 1120401"/>
                  <a:gd name="adj5" fmla="val 18771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4" name="Circular Arrow 43"/>
              <p:cNvSpPr/>
              <p:nvPr/>
            </p:nvSpPr>
            <p:spPr>
              <a:xfrm>
                <a:off x="6629400" y="4191000"/>
                <a:ext cx="749300" cy="901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5" name="Circular Arrow 44"/>
              <p:cNvSpPr/>
              <p:nvPr/>
            </p:nvSpPr>
            <p:spPr>
              <a:xfrm flipH="1">
                <a:off x="4495800" y="1981200"/>
                <a:ext cx="457200" cy="31242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6" name="Circular Arrow 45"/>
              <p:cNvSpPr/>
              <p:nvPr/>
            </p:nvSpPr>
            <p:spPr>
              <a:xfrm flipH="1">
                <a:off x="6019800" y="1596342"/>
                <a:ext cx="381000" cy="35814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7" name="Right Arrow 35"/>
              <p:cNvSpPr>
                <a:spLocks noChangeArrowheads="1"/>
              </p:cNvSpPr>
              <p:nvPr/>
            </p:nvSpPr>
            <p:spPr bwMode="auto">
              <a:xfrm rot="21107294">
                <a:off x="3515" y="3500540"/>
                <a:ext cx="671010" cy="206038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752600" y="5536573"/>
                <a:ext cx="51007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L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85800" y="5536573"/>
                <a:ext cx="67037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H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752600" y="3048000"/>
                <a:ext cx="51007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L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85800" y="3048000"/>
                <a:ext cx="685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H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ight Arrow 35"/>
              <p:cNvSpPr>
                <a:spLocks noChangeArrowheads="1"/>
              </p:cNvSpPr>
              <p:nvPr/>
            </p:nvSpPr>
            <p:spPr bwMode="auto">
              <a:xfrm rot="21185736">
                <a:off x="9662" y="4542641"/>
                <a:ext cx="512773" cy="213354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ight Arrow 35"/>
              <p:cNvSpPr>
                <a:spLocks noChangeArrowheads="1"/>
              </p:cNvSpPr>
              <p:nvPr/>
            </p:nvSpPr>
            <p:spPr bwMode="auto">
              <a:xfrm rot="10800000">
                <a:off x="76201" y="5867400"/>
                <a:ext cx="152400" cy="228600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ight Arrow 35"/>
              <p:cNvSpPr>
                <a:spLocks noChangeArrowheads="1"/>
              </p:cNvSpPr>
              <p:nvPr/>
            </p:nvSpPr>
            <p:spPr bwMode="auto">
              <a:xfrm rot="10800000">
                <a:off x="2209800" y="5867400"/>
                <a:ext cx="304800" cy="228600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Right Arrow 35"/>
              <p:cNvSpPr>
                <a:spLocks noChangeArrowheads="1"/>
              </p:cNvSpPr>
              <p:nvPr/>
            </p:nvSpPr>
            <p:spPr bwMode="auto">
              <a:xfrm rot="11738165">
                <a:off x="2689688" y="4711558"/>
                <a:ext cx="450873" cy="230263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Right Arrow 35"/>
              <p:cNvSpPr>
                <a:spLocks noChangeArrowheads="1"/>
              </p:cNvSpPr>
              <p:nvPr/>
            </p:nvSpPr>
            <p:spPr bwMode="auto">
              <a:xfrm rot="21051945">
                <a:off x="715" y="1353938"/>
                <a:ext cx="1058587" cy="179021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ight Arrow 35"/>
              <p:cNvSpPr>
                <a:spLocks noChangeArrowheads="1"/>
              </p:cNvSpPr>
              <p:nvPr/>
            </p:nvSpPr>
            <p:spPr bwMode="auto">
              <a:xfrm>
                <a:off x="1905000" y="1219200"/>
                <a:ext cx="1136218" cy="163036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-31078" y="914400"/>
                <a:ext cx="2042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over-speeding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zone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495083" y="1329160"/>
                <a:ext cx="1443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</a:rPr>
                  <a:t>turbine wake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TextBox 42"/>
              <p:cNvSpPr txBox="1">
                <a:spLocks noChangeArrowheads="1"/>
              </p:cNvSpPr>
              <p:nvPr/>
            </p:nvSpPr>
            <p:spPr bwMode="auto">
              <a:xfrm>
                <a:off x="7459857" y="5269375"/>
                <a:ext cx="8524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night</a:t>
                </a:r>
              </a:p>
            </p:txBody>
          </p:sp>
          <p:sp>
            <p:nvSpPr>
              <p:cNvPr id="61" name="Circular Arrow 60"/>
              <p:cNvSpPr/>
              <p:nvPr/>
            </p:nvSpPr>
            <p:spPr>
              <a:xfrm>
                <a:off x="2819400" y="49530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2" name="Circular Arrow 61"/>
              <p:cNvSpPr/>
              <p:nvPr/>
            </p:nvSpPr>
            <p:spPr>
              <a:xfrm rot="11346664">
                <a:off x="4419600" y="51054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3" name="Circular Arrow 62"/>
              <p:cNvSpPr/>
              <p:nvPr/>
            </p:nvSpPr>
            <p:spPr>
              <a:xfrm>
                <a:off x="5055986" y="4989105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4" name="Circular Arrow 63"/>
              <p:cNvSpPr/>
              <p:nvPr/>
            </p:nvSpPr>
            <p:spPr>
              <a:xfrm>
                <a:off x="7023100" y="57277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5" name="Circular Arrow 64"/>
              <p:cNvSpPr/>
              <p:nvPr/>
            </p:nvSpPr>
            <p:spPr>
              <a:xfrm>
                <a:off x="7620000" y="57912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6" name="Circular Arrow 65"/>
              <p:cNvSpPr/>
              <p:nvPr/>
            </p:nvSpPr>
            <p:spPr>
              <a:xfrm flipH="1">
                <a:off x="8001000" y="1295400"/>
                <a:ext cx="381000" cy="42672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7" name="Circular Arrow 66"/>
              <p:cNvSpPr/>
              <p:nvPr/>
            </p:nvSpPr>
            <p:spPr>
              <a:xfrm>
                <a:off x="8458200" y="55626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8" name="Right Arrow 35"/>
              <p:cNvSpPr>
                <a:spLocks noChangeArrowheads="1"/>
              </p:cNvSpPr>
              <p:nvPr/>
            </p:nvSpPr>
            <p:spPr bwMode="auto">
              <a:xfrm rot="9900996">
                <a:off x="3521489" y="2162123"/>
                <a:ext cx="653220" cy="211919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ight Arrow 35"/>
              <p:cNvSpPr>
                <a:spLocks noChangeArrowheads="1"/>
              </p:cNvSpPr>
              <p:nvPr/>
            </p:nvSpPr>
            <p:spPr bwMode="auto">
              <a:xfrm rot="10800000">
                <a:off x="6858000" y="2819400"/>
                <a:ext cx="821910" cy="223961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0" name="Group 25"/>
              <p:cNvGrpSpPr/>
              <p:nvPr/>
            </p:nvGrpSpPr>
            <p:grpSpPr>
              <a:xfrm>
                <a:off x="0" y="6248400"/>
                <a:ext cx="152400" cy="304800"/>
                <a:chOff x="1143000" y="4953000"/>
                <a:chExt cx="233032" cy="1371600"/>
              </a:xfrm>
            </p:grpSpPr>
            <p:sp>
              <p:nvSpPr>
                <p:cNvPr id="106" name="Rectangle 85"/>
                <p:cNvSpPr/>
                <p:nvPr/>
              </p:nvSpPr>
              <p:spPr>
                <a:xfrm>
                  <a:off x="1143000" y="4953000"/>
                  <a:ext cx="228600" cy="13716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>
                <a:xfrm rot="10800000" flipV="1">
                  <a:off x="1143000" y="51816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1143000" y="51816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0800000" flipV="1">
                  <a:off x="1143000" y="54102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143000" y="54102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0800000" flipV="1">
                  <a:off x="1143000" y="56388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1143000" y="56388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10800000" flipV="1">
                  <a:off x="1143000" y="58674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143000" y="58674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0800000" flipV="1">
                  <a:off x="1143000" y="6096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43000" y="60960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10800000" flipV="1">
                  <a:off x="1143000" y="4953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71" name="Group 25"/>
              <p:cNvGrpSpPr/>
              <p:nvPr/>
            </p:nvGrpSpPr>
            <p:grpSpPr>
              <a:xfrm>
                <a:off x="6477000" y="6248400"/>
                <a:ext cx="152400" cy="304800"/>
                <a:chOff x="1143000" y="4953000"/>
                <a:chExt cx="233032" cy="1371600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1143000" y="4953000"/>
                  <a:ext cx="228600" cy="13716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5" name="Straight Connector 94"/>
                <p:cNvCxnSpPr/>
                <p:nvPr/>
              </p:nvCxnSpPr>
              <p:spPr>
                <a:xfrm rot="10800000" flipV="1">
                  <a:off x="1143000" y="51816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143000" y="51816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7" name="Straight Connector 96"/>
                <p:cNvCxnSpPr/>
                <p:nvPr/>
              </p:nvCxnSpPr>
              <p:spPr>
                <a:xfrm rot="10800000" flipV="1">
                  <a:off x="1143000" y="54102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43000" y="54102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9" name="Straight Connector 98"/>
                <p:cNvCxnSpPr/>
                <p:nvPr/>
              </p:nvCxnSpPr>
              <p:spPr>
                <a:xfrm rot="10800000" flipV="1">
                  <a:off x="1143000" y="56388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143000" y="56388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10800000" flipV="1">
                  <a:off x="1143000" y="58674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1143000" y="58674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10800000" flipV="1">
                  <a:off x="1143000" y="6096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143000" y="60960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10800000" flipV="1">
                  <a:off x="1143000" y="4953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72" name="Up-Down Arrow 39"/>
              <p:cNvSpPr>
                <a:spLocks noChangeArrowheads="1"/>
              </p:cNvSpPr>
              <p:nvPr/>
            </p:nvSpPr>
            <p:spPr bwMode="auto">
              <a:xfrm>
                <a:off x="6553200" y="5334000"/>
                <a:ext cx="484188" cy="990600"/>
              </a:xfrm>
              <a:prstGeom prst="upDownArrow">
                <a:avLst>
                  <a:gd name="adj1" fmla="val 50000"/>
                  <a:gd name="adj2" fmla="val 50049"/>
                </a:avLst>
              </a:prstGeom>
              <a:solidFill>
                <a:srgbClr val="F79646">
                  <a:lumMod val="50000"/>
                </a:srgbClr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72271" y="-875401"/>
                <a:ext cx="9134708" cy="1295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Conceptual model of turbine-crop Interaction via mean wind, perturbation pressure, and turbulence fields</a:t>
                </a:r>
                <a:r>
                  <a:rPr lang="en-US" sz="2200" b="1" kern="0" dirty="0">
                    <a:solidFill>
                      <a:srgbClr val="000090"/>
                    </a:solidFill>
                    <a:ea typeface="+mj-ea"/>
                    <a:cs typeface="+mj-cs"/>
                  </a:rPr>
                  <a:t> </a:t>
                </a:r>
                <a:endParaRPr lang="en-US" sz="2200" b="1" kern="0" dirty="0" smtClean="0">
                  <a:solidFill>
                    <a:srgbClr val="000090"/>
                  </a:solidFill>
                  <a:ea typeface="+mj-ea"/>
                  <a:cs typeface="+mj-cs"/>
                </a:endParaRPr>
              </a:p>
              <a:p>
                <a:pPr lvl="0" algn="ctr">
                  <a:defRPr/>
                </a:pPr>
                <a:r>
                  <a:rPr lang="en-US" sz="2000" kern="0" dirty="0" smtClean="0">
                    <a:solidFill>
                      <a:srgbClr val="0000FF"/>
                    </a:solidFill>
                    <a:ea typeface="+mj-ea"/>
                    <a:cs typeface="+mj-cs"/>
                  </a:rPr>
                  <a:t>(based on shelterbelt studies of </a:t>
                </a:r>
                <a:r>
                  <a:rPr kumimoji="0" lang="en-US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 </a:t>
                </a:r>
                <a:r>
                  <a:rPr kumimoji="0" lang="en-US" sz="20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Wang and Takle,</a:t>
                </a:r>
                <a:r>
                  <a:rPr kumimoji="0" lang="en-US" sz="2000" i="1" u="none" strike="noStrike" kern="0" cap="none" spc="0" normalizeH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 </a:t>
                </a:r>
                <a:r>
                  <a:rPr kumimoji="0" lang="en-US" sz="20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1995:</a:t>
                </a:r>
                <a:r>
                  <a:rPr lang="en-US" sz="2000" i="1" noProof="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i="1" noProof="0" dirty="0" smtClean="0">
                    <a:solidFill>
                      <a:srgbClr val="0000FF"/>
                    </a:solidFill>
                  </a:rPr>
                  <a:t> JAM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,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34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, </a:t>
                </a:r>
                <a:r>
                  <a:rPr lang="en-US" sz="2000" dirty="0">
                    <a:solidFill>
                      <a:srgbClr val="0000FF"/>
                    </a:solidFill>
                  </a:rPr>
                  <a:t>2206-2219 </a:t>
                </a:r>
                <a:r>
                  <a:rPr kumimoji="0" lang="en-US" sz="20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)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Up-Down Arrow 39"/>
              <p:cNvSpPr>
                <a:spLocks noChangeArrowheads="1"/>
              </p:cNvSpPr>
              <p:nvPr/>
            </p:nvSpPr>
            <p:spPr bwMode="auto">
              <a:xfrm>
                <a:off x="5486400" y="5334000"/>
                <a:ext cx="484188" cy="990600"/>
              </a:xfrm>
              <a:prstGeom prst="upDownArrow">
                <a:avLst>
                  <a:gd name="adj1" fmla="val 50000"/>
                  <a:gd name="adj2" fmla="val 50049"/>
                </a:avLst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5" name="Group 25"/>
              <p:cNvGrpSpPr/>
              <p:nvPr/>
            </p:nvGrpSpPr>
            <p:grpSpPr>
              <a:xfrm>
                <a:off x="3962400" y="6248400"/>
                <a:ext cx="152400" cy="304800"/>
                <a:chOff x="1143000" y="4953000"/>
                <a:chExt cx="233032" cy="1371600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1147431" y="4953000"/>
                  <a:ext cx="228601" cy="13716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" name="Straight Connector 82"/>
                <p:cNvCxnSpPr/>
                <p:nvPr/>
              </p:nvCxnSpPr>
              <p:spPr>
                <a:xfrm rot="10800000" flipV="1">
                  <a:off x="1143000" y="51816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1143000" y="51816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5" name="Straight Connector 84"/>
                <p:cNvCxnSpPr/>
                <p:nvPr/>
              </p:nvCxnSpPr>
              <p:spPr>
                <a:xfrm rot="10800000" flipV="1">
                  <a:off x="1143000" y="54102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143000" y="54102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>
                <a:xfrm rot="10800000" flipV="1">
                  <a:off x="1143000" y="56388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1143000" y="56388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>
                <a:xfrm rot="10800000" flipV="1">
                  <a:off x="1143000" y="58674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143000" y="58674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>
                <a:xfrm rot="10800000" flipV="1">
                  <a:off x="1143000" y="6096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1143000" y="60960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>
                <a:xfrm rot="10800000" flipV="1">
                  <a:off x="1143000" y="4953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-72271" y="6060638"/>
                <a:ext cx="9054579" cy="4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…….............................................................................................................................................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Circular Arrow 76"/>
              <p:cNvSpPr/>
              <p:nvPr/>
            </p:nvSpPr>
            <p:spPr>
              <a:xfrm rot="2036190">
                <a:off x="915046" y="47595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8" name="Can 77"/>
              <p:cNvSpPr/>
              <p:nvPr/>
            </p:nvSpPr>
            <p:spPr>
              <a:xfrm>
                <a:off x="1385767" y="3657600"/>
                <a:ext cx="304800" cy="2895600"/>
              </a:xfrm>
              <a:prstGeom prst="can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0" y="3886200"/>
                <a:ext cx="16080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wind-ward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reduction zone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88632" y="5452641"/>
                <a:ext cx="4887870" cy="407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leeward ‘bleed’ through and speed up-zone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Circular Arrow 80"/>
              <p:cNvSpPr/>
              <p:nvPr/>
            </p:nvSpPr>
            <p:spPr>
              <a:xfrm rot="2036190">
                <a:off x="1447154" y="49881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119" name="TextBox 118"/>
          <p:cNvSpPr txBox="1"/>
          <p:nvPr/>
        </p:nvSpPr>
        <p:spPr>
          <a:xfrm>
            <a:off x="228600" y="6096000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1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3810000" y="6096000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2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6248400" y="6096000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3</a:t>
            </a:r>
            <a:endParaRPr lang="en-US" dirty="0"/>
          </a:p>
        </p:txBody>
      </p:sp>
      <p:sp>
        <p:nvSpPr>
          <p:cNvPr id="122" name="Up-Down Arrow 39"/>
          <p:cNvSpPr>
            <a:spLocks noChangeArrowheads="1"/>
          </p:cNvSpPr>
          <p:nvPr/>
        </p:nvSpPr>
        <p:spPr bwMode="auto">
          <a:xfrm>
            <a:off x="6019800" y="5181600"/>
            <a:ext cx="457200" cy="838200"/>
          </a:xfrm>
          <a:prstGeom prst="upDownArrow">
            <a:avLst>
              <a:gd name="adj1" fmla="val 50000"/>
              <a:gd name="adj2" fmla="val 50049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18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3399"/>
                </a:solidFill>
              </a:rPr>
              <a:t>Turbine Influence on Surface Fluxes</a:t>
            </a:r>
            <a:endParaRPr lang="en-US" b="1" dirty="0">
              <a:solidFill>
                <a:srgbClr val="00339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7757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2010</a:t>
            </a:r>
            <a:r>
              <a:rPr lang="en-US" dirty="0" smtClean="0"/>
              <a:t> NLAE Instruments (6.45 m)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6387" y="2174875"/>
            <a:ext cx="4338637" cy="39512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Daytime fluxes</a:t>
            </a:r>
          </a:p>
          <a:p>
            <a:pPr lvl="1"/>
            <a:r>
              <a:rPr lang="en-US" dirty="0" smtClean="0"/>
              <a:t> Sensible heat:  &lt;2% </a:t>
            </a:r>
          </a:p>
          <a:p>
            <a:pPr lvl="1"/>
            <a:r>
              <a:rPr lang="en-US" dirty="0" smtClean="0"/>
              <a:t>Latent heat: &lt;2% 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: </a:t>
            </a:r>
            <a:r>
              <a:rPr lang="en-US" dirty="0"/>
              <a:t>-</a:t>
            </a:r>
            <a:r>
              <a:rPr lang="en-US" dirty="0" smtClean="0"/>
              <a:t>15% (</a:t>
            </a:r>
            <a:r>
              <a:rPr lang="en-US" dirty="0" smtClean="0">
                <a:solidFill>
                  <a:srgbClr val="FF0000"/>
                </a:solidFill>
              </a:rPr>
              <a:t>higher uptake</a:t>
            </a:r>
            <a:r>
              <a:rPr lang="en-US" dirty="0" smtClean="0"/>
              <a:t>) </a:t>
            </a:r>
          </a:p>
          <a:p>
            <a:r>
              <a:rPr lang="en-US" dirty="0" smtClean="0"/>
              <a:t>Nighttime fluxes</a:t>
            </a:r>
          </a:p>
          <a:p>
            <a:pPr lvl="1"/>
            <a:r>
              <a:rPr lang="en-US" dirty="0"/>
              <a:t>Sensible heat: -</a:t>
            </a:r>
            <a:r>
              <a:rPr lang="en-US" dirty="0" smtClean="0"/>
              <a:t>2 to -</a:t>
            </a:r>
            <a:r>
              <a:rPr lang="en-US" dirty="0"/>
              <a:t>4% (</a:t>
            </a:r>
            <a:r>
              <a:rPr lang="en-US" dirty="0" smtClean="0">
                <a:solidFill>
                  <a:srgbClr val="FF0000"/>
                </a:solidFill>
              </a:rPr>
              <a:t>warms crop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Latent heat:  </a:t>
            </a:r>
            <a:r>
              <a:rPr lang="en-US" dirty="0" smtClean="0"/>
              <a:t>+10-20</a:t>
            </a:r>
            <a:r>
              <a:rPr lang="en-US" dirty="0"/>
              <a:t>% (</a:t>
            </a:r>
            <a:r>
              <a:rPr lang="en-US" dirty="0">
                <a:solidFill>
                  <a:srgbClr val="FF0000"/>
                </a:solidFill>
              </a:rPr>
              <a:t>less dew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:  +</a:t>
            </a:r>
            <a:r>
              <a:rPr lang="en-US" dirty="0" smtClean="0"/>
              <a:t>10%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more respiration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Net ecosystem exchange</a:t>
            </a:r>
            <a:r>
              <a:rPr lang="en-US" dirty="0" smtClean="0">
                <a:solidFill>
                  <a:srgbClr val="984807"/>
                </a:solidFill>
              </a:rPr>
              <a:t>*</a:t>
            </a:r>
          </a:p>
          <a:p>
            <a:pPr lvl="1"/>
            <a:r>
              <a:rPr lang="en-US" dirty="0" smtClean="0"/>
              <a:t>+18-20% (</a:t>
            </a:r>
            <a:r>
              <a:rPr lang="en-US" dirty="0" smtClean="0">
                <a:solidFill>
                  <a:srgbClr val="FF0000"/>
                </a:solidFill>
              </a:rPr>
              <a:t>increased uptake by crop</a:t>
            </a:r>
            <a:r>
              <a:rPr lang="en-US" dirty="0" smtClean="0"/>
              <a:t>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97757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2011 </a:t>
            </a:r>
            <a:r>
              <a:rPr lang="en-US" dirty="0" smtClean="0"/>
              <a:t>NCAR Instruments (4.50 m)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498975" cy="39973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Daytime fluxes</a:t>
            </a:r>
          </a:p>
          <a:p>
            <a:pPr lvl="1"/>
            <a:r>
              <a:rPr lang="en-US" dirty="0"/>
              <a:t>Sensible </a:t>
            </a:r>
            <a:r>
              <a:rPr lang="en-US" dirty="0" smtClean="0"/>
              <a:t>heat: </a:t>
            </a:r>
            <a:r>
              <a:rPr lang="en-US" dirty="0"/>
              <a:t>+5%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cools crop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smtClean="0"/>
              <a:t>heat: </a:t>
            </a:r>
            <a:r>
              <a:rPr lang="en-US" dirty="0"/>
              <a:t>+</a:t>
            </a:r>
            <a:r>
              <a:rPr lang="en-US" dirty="0" smtClean="0"/>
              <a:t>3 to +4</a:t>
            </a:r>
            <a:r>
              <a:rPr lang="en-US" dirty="0"/>
              <a:t>% (</a:t>
            </a:r>
            <a:r>
              <a:rPr lang="en-US" dirty="0" smtClean="0">
                <a:solidFill>
                  <a:srgbClr val="FF0000"/>
                </a:solidFill>
              </a:rPr>
              <a:t>dries crop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CO2:  -5 to -10% (</a:t>
            </a:r>
            <a:r>
              <a:rPr lang="en-US" dirty="0" smtClean="0">
                <a:solidFill>
                  <a:srgbClr val="FF0000"/>
                </a:solidFill>
              </a:rPr>
              <a:t>higher uptake</a:t>
            </a:r>
            <a:r>
              <a:rPr lang="en-US" dirty="0" smtClean="0"/>
              <a:t>)</a:t>
            </a:r>
          </a:p>
          <a:p>
            <a:r>
              <a:rPr lang="en-US" dirty="0" smtClean="0"/>
              <a:t>Nighttime fluxes</a:t>
            </a:r>
          </a:p>
          <a:p>
            <a:pPr lvl="1"/>
            <a:r>
              <a:rPr lang="en-US" dirty="0"/>
              <a:t>Sensible heat: -5-15% (</a:t>
            </a:r>
            <a:r>
              <a:rPr lang="en-US" dirty="0">
                <a:solidFill>
                  <a:srgbClr val="FF0000"/>
                </a:solidFill>
              </a:rPr>
              <a:t>warms crop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Latent heat: -20-30% (</a:t>
            </a:r>
            <a:r>
              <a:rPr lang="en-US" dirty="0">
                <a:solidFill>
                  <a:srgbClr val="FF0000"/>
                </a:solidFill>
              </a:rPr>
              <a:t>more dew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:  +5 to -5%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indeterminate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Net ecosystem exchange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*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dirty="0"/>
              <a:t>+</a:t>
            </a:r>
            <a:r>
              <a:rPr lang="en-US" dirty="0" smtClean="0"/>
              <a:t>10%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increased uptake by crop</a:t>
            </a:r>
            <a:r>
              <a:rPr lang="en-US" dirty="0"/>
              <a:t>)</a:t>
            </a:r>
          </a:p>
          <a:p>
            <a:pPr lvl="1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19400" y="6172200"/>
            <a:ext cx="3992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*  Soil respiration not included</a:t>
            </a:r>
            <a:endParaRPr lang="en-US" sz="2400" dirty="0">
              <a:solidFill>
                <a:srgbClr val="98480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530" y="1737519"/>
            <a:ext cx="187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Same maize field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689584" y="1737519"/>
            <a:ext cx="222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Different maize fields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4103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3669030" cy="6552565"/>
          </a:xfrm>
          <a:prstGeom prst="rect">
            <a:avLst/>
          </a:prstGeom>
        </p:spPr>
      </p:pic>
      <p:pic>
        <p:nvPicPr>
          <p:cNvPr id="4" name="Picture 3" descr="IMG_77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3556000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3352800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Vertically Pointing </a:t>
            </a:r>
            <a:r>
              <a:rPr lang="en-US" sz="2400" b="1" dirty="0" err="1" smtClean="0"/>
              <a:t>Lidar</a:t>
            </a:r>
            <a:endParaRPr lang="en-US" sz="2400" b="1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Vertical profiles of turbulence kinetic energy (TKE)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dirty="0"/>
              <a:t>16-17 July 2010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33800" y="228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4.5 D South of B-turbines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2.0 D North of B-turbines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648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TKE difference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1371600"/>
            <a:ext cx="127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Rotor Layer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0" y="19812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2400" y="1143000"/>
            <a:ext cx="1219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3429000"/>
            <a:ext cx="367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CU/NREL/ISU </a:t>
            </a:r>
            <a:r>
              <a:rPr lang="en-US" dirty="0" err="1" smtClean="0">
                <a:solidFill>
                  <a:srgbClr val="3366FF"/>
                </a:solidFill>
              </a:rPr>
              <a:t>Lidar</a:t>
            </a:r>
            <a:r>
              <a:rPr lang="en-US" dirty="0" smtClean="0">
                <a:solidFill>
                  <a:srgbClr val="3366FF"/>
                </a:solidFill>
              </a:rPr>
              <a:t> deployment team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3867"/>
            <a:ext cx="5562600" cy="10329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Projects in Progress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143000"/>
            <a:ext cx="5410200" cy="5715000"/>
          </a:xfrm>
        </p:spPr>
        <p:txBody>
          <a:bodyPr numCol="1"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Aerodynamic characteristics of large wind </a:t>
            </a:r>
            <a:r>
              <a:rPr lang="en-US" b="1" dirty="0" smtClean="0">
                <a:solidFill>
                  <a:srgbClr val="0000FF"/>
                </a:solidFill>
              </a:rPr>
              <a:t>farms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Wind Ramp Events at Turbine Height – Spatial Consistency and Causes at two Iowa Wind </a:t>
            </a:r>
            <a:r>
              <a:rPr lang="en-US" b="1" dirty="0" smtClean="0">
                <a:solidFill>
                  <a:srgbClr val="0000FF"/>
                </a:solidFill>
              </a:rPr>
              <a:t>Farms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(Walton, Gallus, Takle poster; Walton REU paper)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Influence </a:t>
            </a:r>
            <a:r>
              <a:rPr lang="en-US" b="1" dirty="0">
                <a:solidFill>
                  <a:srgbClr val="0000FF"/>
                </a:solidFill>
              </a:rPr>
              <a:t>of Wind Turbines on Atmospheric Stability and Dew </a:t>
            </a:r>
            <a:r>
              <a:rPr lang="en-US" b="1" dirty="0" smtClean="0">
                <a:solidFill>
                  <a:srgbClr val="0000FF"/>
                </a:solidFill>
              </a:rPr>
              <a:t>Duration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</a:rPr>
              <a:t>Lauridsen</a:t>
            </a:r>
            <a:r>
              <a:rPr lang="en-US" sz="2000" dirty="0" smtClean="0">
                <a:solidFill>
                  <a:srgbClr val="0000FF"/>
                </a:solidFill>
              </a:rPr>
              <a:t> senior thesis)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Balloon-borne measurements in a wind farm</a:t>
            </a:r>
            <a:r>
              <a:rPr lang="en-US" sz="2000" dirty="0" smtClean="0">
                <a:solidFill>
                  <a:srgbClr val="0000FF"/>
                </a:solidFill>
              </a:rPr>
              <a:t> (Matson MS project in progress)</a:t>
            </a:r>
          </a:p>
          <a:p>
            <a:r>
              <a:rPr lang="en-US" b="1" dirty="0">
                <a:solidFill>
                  <a:srgbClr val="0000FF"/>
                </a:solidFill>
              </a:rPr>
              <a:t>Comparison and Analysis of Wind Turbine Wake </a:t>
            </a:r>
            <a:r>
              <a:rPr lang="en-US" b="1" dirty="0" smtClean="0">
                <a:solidFill>
                  <a:srgbClr val="0000FF"/>
                </a:solidFill>
              </a:rPr>
              <a:t>Interactions </a:t>
            </a:r>
            <a:r>
              <a:rPr lang="en-US" sz="2000" dirty="0" smtClean="0">
                <a:solidFill>
                  <a:srgbClr val="0000FF"/>
                </a:solidFill>
              </a:rPr>
              <a:t>(Flowers summer SULI project)</a:t>
            </a:r>
          </a:p>
          <a:p>
            <a:r>
              <a:rPr lang="en-US" b="1" dirty="0">
                <a:solidFill>
                  <a:srgbClr val="0000FF"/>
                </a:solidFill>
              </a:rPr>
              <a:t>Constructing low-dimensional stochastic wind models from meteorology </a:t>
            </a:r>
            <a:r>
              <a:rPr lang="en-US" b="1" dirty="0" smtClean="0">
                <a:solidFill>
                  <a:srgbClr val="0000FF"/>
                </a:solidFill>
              </a:rPr>
              <a:t>data </a:t>
            </a:r>
            <a:r>
              <a:rPr lang="en-US" sz="22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Guo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Rajewski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Takle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Ganapathysubramanian</a:t>
            </a:r>
            <a:r>
              <a:rPr lang="en-US" sz="2000" dirty="0" smtClean="0">
                <a:solidFill>
                  <a:srgbClr val="0000FF"/>
                </a:solidFill>
              </a:rPr>
              <a:t>, submitted to </a:t>
            </a:r>
            <a:r>
              <a:rPr lang="en-US" sz="2000" i="1" dirty="0" smtClean="0">
                <a:solidFill>
                  <a:srgbClr val="0000FF"/>
                </a:solidFill>
              </a:rPr>
              <a:t>Wind Energy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2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3" name="Picture 2" descr="story county dec 09 (7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5400"/>
            <a:ext cx="340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0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&amp;Biofu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41021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152400"/>
            <a:ext cx="25628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0090"/>
                </a:solidFill>
              </a:rPr>
              <a:t>Outline</a:t>
            </a:r>
            <a:endParaRPr lang="en-US" sz="6000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295400"/>
            <a:ext cx="4495800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Conceptual framework for 	wind farm studies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Site description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Microclimate measurements 	in corn fields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Science and engineering 	research objectives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Future plans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3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1" y="0"/>
            <a:ext cx="55154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7620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Measuring Wind Speed, Wind Direction, Temperature, and Turbulence with a Tethered Balloon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294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wer + Anasphe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asphere pk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CWEX Supports Research, Education, Industry Engagement, and Outreach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676400"/>
            <a:ext cx="5638800" cy="5029200"/>
          </a:xfrm>
        </p:spPr>
        <p:txBody>
          <a:bodyPr numCol="1"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Wind Energy Science Engineering and Policy IGERT </a:t>
            </a:r>
            <a:r>
              <a:rPr lang="en-US" sz="2000" dirty="0" smtClean="0">
                <a:solidFill>
                  <a:srgbClr val="0000FF"/>
                </a:solidFill>
              </a:rPr>
              <a:t>(an NSF Integrative Graduate Education and Research Traineeship PhD program admits up to 10 PHD students per year for 5 years) </a:t>
            </a:r>
          </a:p>
          <a:p>
            <a:r>
              <a:rPr lang="en-US" b="1" dirty="0">
                <a:solidFill>
                  <a:srgbClr val="0000FF"/>
                </a:solidFill>
              </a:rPr>
              <a:t>Wind Energy Science Engineering and Policy </a:t>
            </a:r>
            <a:r>
              <a:rPr lang="en-US" b="1" dirty="0" smtClean="0">
                <a:solidFill>
                  <a:srgbClr val="0000FF"/>
                </a:solidFill>
              </a:rPr>
              <a:t>REU </a:t>
            </a:r>
            <a:r>
              <a:rPr lang="en-US" sz="2000" dirty="0">
                <a:solidFill>
                  <a:srgbClr val="0000FF"/>
                </a:solidFill>
              </a:rPr>
              <a:t>(an </a:t>
            </a:r>
            <a:r>
              <a:rPr lang="en-US" sz="2000" dirty="0" smtClean="0">
                <a:solidFill>
                  <a:srgbClr val="0000FF"/>
                </a:solidFill>
              </a:rPr>
              <a:t>NSF Research Experiences for Undergraduate 10-week summer program for 10-15 undergraduate students)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Harnessing Energy Flows in the Biosphere</a:t>
            </a:r>
            <a:r>
              <a:rPr lang="en-US" sz="2000" dirty="0" smtClean="0">
                <a:solidFill>
                  <a:srgbClr val="0000FF"/>
                </a:solidFill>
              </a:rPr>
              <a:t> (an NSF </a:t>
            </a:r>
            <a:r>
              <a:rPr lang="en-US" sz="2000" dirty="0" err="1" smtClean="0">
                <a:solidFill>
                  <a:srgbClr val="0000FF"/>
                </a:solidFill>
              </a:rPr>
              <a:t>EPSCoR</a:t>
            </a:r>
            <a:r>
              <a:rPr lang="en-US" sz="2000" dirty="0" smtClean="0">
                <a:solidFill>
                  <a:srgbClr val="0000FF"/>
                </a:solidFill>
              </a:rPr>
              <a:t> program for building research infrastructure in renewable energy, including multiple outdoor wind energy measurement venues)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DSCN0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48615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12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867"/>
            <a:ext cx="8686800" cy="88053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CWEX Science and Engineering Objectives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143000"/>
            <a:ext cx="4953000" cy="5715000"/>
          </a:xfrm>
        </p:spPr>
        <p:txBody>
          <a:bodyPr numCol="1"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Turbine-crop interactions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Wind-farm internal aerodynamics (pressure forcing, vertical exchange processes, thermal stratification, anisotropic turbulence, vertical shear of speed and direction)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Near-turbine flow field environment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Individual turbine wakes (elevated, surface based)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Multiple turbine wakes (rotor layer </a:t>
            </a:r>
            <a:r>
              <a:rPr lang="en-US" b="1" dirty="0" err="1" smtClean="0">
                <a:solidFill>
                  <a:srgbClr val="0000FF"/>
                </a:solidFill>
              </a:rPr>
              <a:t>vs</a:t>
            </a:r>
            <a:r>
              <a:rPr lang="en-US" b="1" dirty="0" smtClean="0">
                <a:solidFill>
                  <a:srgbClr val="0000FF"/>
                </a:solidFill>
              </a:rPr>
              <a:t> turbine layer)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Mesoscale</a:t>
            </a:r>
            <a:r>
              <a:rPr lang="en-US" b="1" dirty="0" smtClean="0">
                <a:solidFill>
                  <a:srgbClr val="0000FF"/>
                </a:solidFill>
              </a:rPr>
              <a:t> interactions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Surface convergence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Wind-farm/boundary-layer interactions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Vertical velocities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Interaction with nocturnal low-level jet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Downwind influence (lateral extent of wind farm footprint)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Influence on cloud/fog formation</a:t>
            </a:r>
          </a:p>
          <a:p>
            <a:pPr lvl="1"/>
            <a:endParaRPr lang="en-US" sz="1600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3" name="Picture 2" descr="DSCN03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0600"/>
            <a:ext cx="3886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Measurements Needed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Additional surface flux measurements (middle of  wind farm)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Surface pressure field across turbine line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Vertical profiles of horizontal velocity through the turbine layer (H)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Horizontal velocities across the wind farm (convergence?)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Turbulence in and above the turbine layer with the layer above (H-2H);  also vertical velocity above the turbine layer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Diurnal changes of u, T, RH, turbulence in H-10H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Low-level jet characteristics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0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Analysis Needed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Surface flux anomalies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Wake structure – dependence on stability, speed and direction shear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Coupling of the turbine layer with the layer above (H-2H)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Horizontal convergence in the H layer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Diurnal changes in H-10H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Low-level jet characteristics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Modeling Needed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Diurnal changes of surface fluxes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Coupling of the turbine layer with the layer above (H-2H)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Horizontal convergence in the H layer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Diurnal changes in H-10H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Low-level jet characteristics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Turbine-turbine interactions (wake characteristics)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Shear and turbulence coupling to blade stresses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0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Current Status: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Instrumentation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464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Installation of two 120-m instrumented towers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Expanded network of surface stations</a:t>
            </a:r>
          </a:p>
          <a:p>
            <a:r>
              <a:rPr lang="en-US" sz="3600" dirty="0" err="1">
                <a:solidFill>
                  <a:srgbClr val="0000FF"/>
                </a:solidFill>
              </a:rPr>
              <a:t>N</a:t>
            </a:r>
            <a:r>
              <a:rPr lang="en-US" sz="3600" dirty="0" err="1" smtClean="0">
                <a:solidFill>
                  <a:srgbClr val="0000FF"/>
                </a:solidFill>
              </a:rPr>
              <a:t>anobarometer</a:t>
            </a:r>
            <a:r>
              <a:rPr lang="en-US" sz="3600" dirty="0" smtClean="0">
                <a:solidFill>
                  <a:srgbClr val="0000FF"/>
                </a:solidFill>
              </a:rPr>
              <a:t> network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Short-term exploratory studies with tethered balloon measurement platform, 50-m towers and </a:t>
            </a:r>
            <a:r>
              <a:rPr lang="en-US" sz="3600" dirty="0" err="1" smtClean="0">
                <a:solidFill>
                  <a:srgbClr val="0000FF"/>
                </a:solidFill>
              </a:rPr>
              <a:t>sodars</a:t>
            </a:r>
            <a:endParaRPr lang="en-US" sz="36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1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5400"/>
            <a:ext cx="5791200" cy="1143000"/>
          </a:xfrm>
        </p:spPr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6" name="Content Placeholder 5" descr="story county dec 09 (13)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98" t="19953" r="-89198"/>
          <a:stretch/>
        </p:blipFill>
        <p:spPr>
          <a:xfrm>
            <a:off x="-2667000" y="-8467"/>
            <a:ext cx="8229600" cy="6866467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0" y="2286000"/>
            <a:ext cx="58674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400" dirty="0" smtClean="0">
                <a:latin typeface="+mj-lt"/>
              </a:rPr>
              <a:t>Eugene S. Takle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solidFill>
                  <a:srgbClr val="708F24"/>
                </a:solidFill>
                <a:latin typeface="+mj-lt"/>
                <a:hlinkClick r:id="rId3"/>
              </a:rPr>
              <a:t>gstakle@iastate.edu</a:t>
            </a:r>
            <a:endParaRPr lang="en-US" sz="2400" dirty="0">
              <a:solidFill>
                <a:srgbClr val="708F24"/>
              </a:solidFill>
              <a:latin typeface="+mj-lt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://www.meteor.iastate.edu/faculty/takle/</a:t>
            </a:r>
            <a:endParaRPr lang="en-US" sz="2000" dirty="0"/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r>
              <a:rPr lang="en-US" sz="2400" dirty="0" smtClean="0">
                <a:latin typeface="+mj-lt"/>
              </a:rPr>
              <a:t>515-294-9871</a:t>
            </a:r>
          </a:p>
          <a:p>
            <a:pPr algn="ctr"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 smtClean="0">
              <a:latin typeface="+mj-lt"/>
            </a:endParaRPr>
          </a:p>
          <a:p>
            <a:pPr>
              <a:lnSpc>
                <a:spcPct val="90000"/>
              </a:lnSpc>
              <a:buFont typeface="Monotype Sorts" pitchFamily="-112" charset="2"/>
              <a:buNone/>
              <a:defRPr/>
            </a:pPr>
            <a:endParaRPr lang="en-US" sz="2400" dirty="0">
              <a:latin typeface="Arial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33" y="65077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6273224"/>
            <a:ext cx="5867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This material is based on work </a:t>
            </a:r>
            <a:r>
              <a:rPr lang="en-US" sz="1600" i="1" dirty="0" smtClean="0"/>
              <a:t>supported in part </a:t>
            </a:r>
            <a:r>
              <a:rPr lang="en-US" sz="1600" i="1" dirty="0"/>
              <a:t>by the National Science Foundation under Grant Number EPS-1101284.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53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Turbine-Crop Interactions: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Overview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600201"/>
            <a:ext cx="51816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Do turbines create a </a:t>
            </a:r>
            <a:r>
              <a:rPr lang="en-US" b="1" i="1" dirty="0" smtClean="0">
                <a:solidFill>
                  <a:srgbClr val="3366FF"/>
                </a:solidFill>
              </a:rPr>
              <a:t>measureable</a:t>
            </a:r>
            <a:r>
              <a:rPr lang="en-US" dirty="0" smtClean="0">
                <a:solidFill>
                  <a:srgbClr val="3366FF"/>
                </a:solidFill>
              </a:rPr>
              <a:t> influence on the microclimate over crops?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If so, </a:t>
            </a:r>
            <a:r>
              <a:rPr lang="en-US" dirty="0" smtClean="0">
                <a:solidFill>
                  <a:srgbClr val="3366FF"/>
                </a:solidFill>
              </a:rPr>
              <a:t>does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this influence create </a:t>
            </a:r>
            <a:r>
              <a:rPr lang="en-US" b="1" i="1" dirty="0" smtClean="0">
                <a:solidFill>
                  <a:srgbClr val="3366FF"/>
                </a:solidFill>
              </a:rPr>
              <a:t>measureable</a:t>
            </a:r>
            <a:r>
              <a:rPr lang="en-US" dirty="0" smtClean="0">
                <a:solidFill>
                  <a:srgbClr val="3366FF"/>
                </a:solidFill>
              </a:rPr>
              <a:t> biophysical changes?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And if this is so, does this influence affect yield?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50292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Agricultural shelterbelts have a </a:t>
            </a:r>
            <a:r>
              <a:rPr lang="en-US" sz="2400" b="1" i="1" dirty="0" smtClean="0">
                <a:solidFill>
                  <a:schemeClr val="accent2"/>
                </a:solidFill>
              </a:rPr>
              <a:t>positive effect </a:t>
            </a:r>
            <a:r>
              <a:rPr lang="en-US" sz="2400" b="1" dirty="0" smtClean="0">
                <a:solidFill>
                  <a:schemeClr val="accent2"/>
                </a:solidFill>
              </a:rPr>
              <a:t>on crop growth and yield.  </a:t>
            </a:r>
          </a:p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 Will wind turbines also have a positive effect?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story county dec 09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52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473911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8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0"/>
            <a:ext cx="13300504" cy="6629400"/>
            <a:chOff x="-152400" y="-875401"/>
            <a:chExt cx="13986304" cy="7972063"/>
          </a:xfrm>
        </p:grpSpPr>
        <p:sp>
          <p:nvSpPr>
            <p:cNvPr id="3" name="Rectangle 2"/>
            <p:cNvSpPr/>
            <p:nvPr/>
          </p:nvSpPr>
          <p:spPr>
            <a:xfrm>
              <a:off x="1371600" y="6553200"/>
              <a:ext cx="457200" cy="762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oup 195"/>
            <p:cNvGrpSpPr/>
            <p:nvPr/>
          </p:nvGrpSpPr>
          <p:grpSpPr>
            <a:xfrm>
              <a:off x="-152400" y="-875401"/>
              <a:ext cx="13986304" cy="7972063"/>
              <a:chOff x="-152400" y="-875401"/>
              <a:chExt cx="13986304" cy="797206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152400" y="407460"/>
                <a:ext cx="9134707" cy="668920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1995)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-76200" y="6096000"/>
                <a:ext cx="1598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……..................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Arc 6"/>
              <p:cNvSpPr/>
              <p:nvPr/>
            </p:nvSpPr>
            <p:spPr bwMode="auto">
              <a:xfrm rot="16394694" flipH="1">
                <a:off x="6123967" y="-730238"/>
                <a:ext cx="1622425" cy="11964987"/>
              </a:xfrm>
              <a:prstGeom prst="arc">
                <a:avLst>
                  <a:gd name="adj1" fmla="val 16200000"/>
                  <a:gd name="adj2" fmla="val 3108098"/>
                </a:avLst>
              </a:prstGeom>
              <a:noFill/>
              <a:ln w="9525" cap="flat" cmpd="sng" algn="ctr">
                <a:solidFill>
                  <a:srgbClr val="F79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Circular Arrow 7"/>
              <p:cNvSpPr/>
              <p:nvPr/>
            </p:nvSpPr>
            <p:spPr>
              <a:xfrm flipH="1">
                <a:off x="3048000" y="2057400"/>
                <a:ext cx="533400" cy="28956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9" name="Circular Arrow 8"/>
              <p:cNvSpPr/>
              <p:nvPr/>
            </p:nvSpPr>
            <p:spPr>
              <a:xfrm flipH="1">
                <a:off x="3886200" y="1612900"/>
                <a:ext cx="4699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0" name="Circular Arrow 9"/>
              <p:cNvSpPr/>
              <p:nvPr/>
            </p:nvSpPr>
            <p:spPr>
              <a:xfrm>
                <a:off x="5105400" y="1676400"/>
                <a:ext cx="6858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690567" y="6409897"/>
                <a:ext cx="7315200" cy="228600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92D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2" name="Diagonal Stripe 11"/>
              <p:cNvSpPr/>
              <p:nvPr/>
            </p:nvSpPr>
            <p:spPr>
              <a:xfrm rot="17083756">
                <a:off x="484495" y="2415693"/>
                <a:ext cx="890636" cy="1215938"/>
              </a:xfrm>
              <a:prstGeom prst="diagStripe">
                <a:avLst>
                  <a:gd name="adj" fmla="val 86112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3" name="Diagonal Stripe 12"/>
              <p:cNvSpPr/>
              <p:nvPr/>
            </p:nvSpPr>
            <p:spPr>
              <a:xfrm rot="21057157">
                <a:off x="1236403" y="2271676"/>
                <a:ext cx="886528" cy="1258093"/>
              </a:xfrm>
              <a:prstGeom prst="diagStripe">
                <a:avLst>
                  <a:gd name="adj" fmla="val 86112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4" name="Diagonal Stripe 13"/>
              <p:cNvSpPr/>
              <p:nvPr/>
            </p:nvSpPr>
            <p:spPr>
              <a:xfrm rot="19664876">
                <a:off x="661136" y="3774259"/>
                <a:ext cx="1029873" cy="1062083"/>
              </a:xfrm>
              <a:prstGeom prst="diagStripe">
                <a:avLst>
                  <a:gd name="adj" fmla="val 86112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5" name="Pentagon 14"/>
              <p:cNvSpPr/>
              <p:nvPr/>
            </p:nvSpPr>
            <p:spPr>
              <a:xfrm flipH="1">
                <a:off x="1219200" y="3429000"/>
                <a:ext cx="609600" cy="304800"/>
              </a:xfrm>
              <a:prstGeom prst="homePlate">
                <a:avLst>
                  <a:gd name="adj" fmla="val 50000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152399" y="6400800"/>
                <a:ext cx="1523999" cy="237697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92D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7" name="Circular Arrow 16"/>
              <p:cNvSpPr/>
              <p:nvPr/>
            </p:nvSpPr>
            <p:spPr>
              <a:xfrm>
                <a:off x="5105400" y="4419600"/>
                <a:ext cx="6858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318461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8" name="Circular Arrow 17"/>
              <p:cNvSpPr/>
              <p:nvPr/>
            </p:nvSpPr>
            <p:spPr>
              <a:xfrm>
                <a:off x="2057400" y="50292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19" name="Circular Arrow 18"/>
              <p:cNvSpPr/>
              <p:nvPr/>
            </p:nvSpPr>
            <p:spPr>
              <a:xfrm>
                <a:off x="3810000" y="4572000"/>
                <a:ext cx="596900" cy="4445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271950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0" name="Circular Arrow 19"/>
              <p:cNvSpPr/>
              <p:nvPr/>
            </p:nvSpPr>
            <p:spPr>
              <a:xfrm flipH="1">
                <a:off x="2362200" y="2667000"/>
                <a:ext cx="609600" cy="5334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470287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1" name="Circular Arrow 20"/>
              <p:cNvSpPr/>
              <p:nvPr/>
            </p:nvSpPr>
            <p:spPr>
              <a:xfrm rot="10950930">
                <a:off x="3819739" y="3896225"/>
                <a:ext cx="466725" cy="454025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2036190">
                <a:off x="2286646" y="14829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3" name="Circular Arrow 22"/>
              <p:cNvSpPr/>
              <p:nvPr/>
            </p:nvSpPr>
            <p:spPr>
              <a:xfrm>
                <a:off x="3733800" y="2971800"/>
                <a:ext cx="6096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4" name="Circular Arrow 23"/>
              <p:cNvSpPr/>
              <p:nvPr/>
            </p:nvSpPr>
            <p:spPr>
              <a:xfrm rot="537948">
                <a:off x="6701767" y="1573411"/>
                <a:ext cx="851444" cy="98814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5" name="Circular Arrow 24"/>
              <p:cNvSpPr/>
              <p:nvPr/>
            </p:nvSpPr>
            <p:spPr>
              <a:xfrm flipH="1">
                <a:off x="6629400" y="3200400"/>
                <a:ext cx="914400" cy="9906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6" name="Circular Arrow 25"/>
              <p:cNvSpPr/>
              <p:nvPr/>
            </p:nvSpPr>
            <p:spPr>
              <a:xfrm rot="5400000">
                <a:off x="3581400" y="2362200"/>
                <a:ext cx="596900" cy="5969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7" name="Circular Arrow 26"/>
              <p:cNvSpPr/>
              <p:nvPr/>
            </p:nvSpPr>
            <p:spPr>
              <a:xfrm flipH="1">
                <a:off x="5029200" y="3352800"/>
                <a:ext cx="609600" cy="8382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28" name="Arc 27"/>
              <p:cNvSpPr/>
              <p:nvPr/>
            </p:nvSpPr>
            <p:spPr bwMode="auto">
              <a:xfrm rot="15961694">
                <a:off x="5617004" y="-3981188"/>
                <a:ext cx="1573213" cy="11964987"/>
              </a:xfrm>
              <a:prstGeom prst="arc">
                <a:avLst>
                  <a:gd name="adj1" fmla="val 16200000"/>
                  <a:gd name="adj2" fmla="val 3391708"/>
                </a:avLst>
              </a:prstGeom>
              <a:noFill/>
              <a:ln w="9525" cap="flat" cmpd="sng" algn="ctr">
                <a:solidFill>
                  <a:srgbClr val="F79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TextBox 36"/>
              <p:cNvSpPr txBox="1">
                <a:spLocks noChangeArrowheads="1"/>
              </p:cNvSpPr>
              <p:nvPr/>
            </p:nvSpPr>
            <p:spPr bwMode="auto">
              <a:xfrm>
                <a:off x="6658567" y="4994476"/>
                <a:ext cx="8382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CO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  <p:sp>
            <p:nvSpPr>
              <p:cNvPr id="30" name="TextBox 38"/>
              <p:cNvSpPr txBox="1">
                <a:spLocks noChangeArrowheads="1"/>
              </p:cNvSpPr>
              <p:nvPr/>
            </p:nvSpPr>
            <p:spPr bwMode="auto">
              <a:xfrm>
                <a:off x="6097664" y="4994476"/>
                <a:ext cx="7620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</a:t>
                </a:r>
                <a:endParaRPr kumimoji="0" lang="en-US" sz="1800" b="0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TextBox 40"/>
              <p:cNvSpPr txBox="1">
                <a:spLocks noChangeArrowheads="1"/>
              </p:cNvSpPr>
              <p:nvPr/>
            </p:nvSpPr>
            <p:spPr bwMode="auto">
              <a:xfrm>
                <a:off x="5376502" y="4990678"/>
                <a:ext cx="8382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Heat</a:t>
                </a:r>
              </a:p>
            </p:txBody>
          </p:sp>
          <p:sp>
            <p:nvSpPr>
              <p:cNvPr id="32" name="TextBox 41"/>
              <p:cNvSpPr txBox="1">
                <a:spLocks noChangeArrowheads="1"/>
              </p:cNvSpPr>
              <p:nvPr/>
            </p:nvSpPr>
            <p:spPr bwMode="auto">
              <a:xfrm>
                <a:off x="4815599" y="5269375"/>
                <a:ext cx="68103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day</a:t>
                </a:r>
              </a:p>
            </p:txBody>
          </p:sp>
          <p:sp>
            <p:nvSpPr>
              <p:cNvPr id="33" name="TextBox 42"/>
              <p:cNvSpPr txBox="1">
                <a:spLocks noChangeArrowheads="1"/>
              </p:cNvSpPr>
              <p:nvPr/>
            </p:nvSpPr>
            <p:spPr bwMode="auto">
              <a:xfrm>
                <a:off x="4844531" y="5863342"/>
                <a:ext cx="8524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night</a:t>
                </a:r>
              </a:p>
            </p:txBody>
          </p:sp>
          <p:sp>
            <p:nvSpPr>
              <p:cNvPr id="34" name="Arc 33"/>
              <p:cNvSpPr/>
              <p:nvPr/>
            </p:nvSpPr>
            <p:spPr bwMode="auto">
              <a:xfrm rot="15961694">
                <a:off x="7064804" y="-4133588"/>
                <a:ext cx="1573213" cy="11964987"/>
              </a:xfrm>
              <a:prstGeom prst="arc">
                <a:avLst>
                  <a:gd name="adj1" fmla="val 16200000"/>
                  <a:gd name="adj2" fmla="val 2354861"/>
                </a:avLst>
              </a:prstGeom>
              <a:noFill/>
              <a:ln w="9525" cap="flat" cmpd="sng" algn="ctr">
                <a:solidFill>
                  <a:srgbClr val="F796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Circular Arrow 34"/>
              <p:cNvSpPr/>
              <p:nvPr/>
            </p:nvSpPr>
            <p:spPr>
              <a:xfrm rot="4586612">
                <a:off x="2352773" y="3791623"/>
                <a:ext cx="685800" cy="520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6" name="Circular Arrow 35"/>
              <p:cNvSpPr/>
              <p:nvPr/>
            </p:nvSpPr>
            <p:spPr>
              <a:xfrm rot="2036190">
                <a:off x="1905646" y="19587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7" name="Circular Arrow 36"/>
              <p:cNvSpPr/>
              <p:nvPr/>
            </p:nvSpPr>
            <p:spPr>
              <a:xfrm rot="2036190">
                <a:off x="2362846" y="21687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8" name="Circular Arrow 37"/>
              <p:cNvSpPr/>
              <p:nvPr/>
            </p:nvSpPr>
            <p:spPr>
              <a:xfrm rot="2036190">
                <a:off x="305446" y="21873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39" name="Circular Arrow 38"/>
              <p:cNvSpPr/>
              <p:nvPr/>
            </p:nvSpPr>
            <p:spPr>
              <a:xfrm rot="2036190">
                <a:off x="762646" y="22635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0" name="Circular Arrow 39"/>
              <p:cNvSpPr/>
              <p:nvPr/>
            </p:nvSpPr>
            <p:spPr>
              <a:xfrm rot="2036190">
                <a:off x="2894954" y="16539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1" name="Circular Arrow 40"/>
              <p:cNvSpPr/>
              <p:nvPr/>
            </p:nvSpPr>
            <p:spPr>
              <a:xfrm rot="2036190">
                <a:off x="1296046" y="1806313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2" name="Circular Arrow 41"/>
              <p:cNvSpPr/>
              <p:nvPr/>
            </p:nvSpPr>
            <p:spPr>
              <a:xfrm>
                <a:off x="5105400" y="2438400"/>
                <a:ext cx="762000" cy="6096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3" name="Circular Arrow 42"/>
              <p:cNvSpPr/>
              <p:nvPr/>
            </p:nvSpPr>
            <p:spPr>
              <a:xfrm flipH="1">
                <a:off x="1981200" y="2209800"/>
                <a:ext cx="533400" cy="2667000"/>
              </a:xfrm>
              <a:prstGeom prst="circularArrow">
                <a:avLst>
                  <a:gd name="adj1" fmla="val 13931"/>
                  <a:gd name="adj2" fmla="val 970825"/>
                  <a:gd name="adj3" fmla="val 19870214"/>
                  <a:gd name="adj4" fmla="val 1120401"/>
                  <a:gd name="adj5" fmla="val 18771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4" name="Circular Arrow 43"/>
              <p:cNvSpPr/>
              <p:nvPr/>
            </p:nvSpPr>
            <p:spPr>
              <a:xfrm>
                <a:off x="6629400" y="4191000"/>
                <a:ext cx="749300" cy="9017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5" name="Circular Arrow 44"/>
              <p:cNvSpPr/>
              <p:nvPr/>
            </p:nvSpPr>
            <p:spPr>
              <a:xfrm flipH="1">
                <a:off x="4495800" y="1981200"/>
                <a:ext cx="457200" cy="31242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6" name="Circular Arrow 45"/>
              <p:cNvSpPr/>
              <p:nvPr/>
            </p:nvSpPr>
            <p:spPr>
              <a:xfrm flipH="1">
                <a:off x="6019800" y="1596342"/>
                <a:ext cx="381000" cy="35814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47" name="Right Arrow 35"/>
              <p:cNvSpPr>
                <a:spLocks noChangeArrowheads="1"/>
              </p:cNvSpPr>
              <p:nvPr/>
            </p:nvSpPr>
            <p:spPr bwMode="auto">
              <a:xfrm rot="21107294">
                <a:off x="3515" y="3500540"/>
                <a:ext cx="671010" cy="206038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752600" y="5536573"/>
                <a:ext cx="51007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L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85800" y="5536573"/>
                <a:ext cx="67037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H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752600" y="3048000"/>
                <a:ext cx="51007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L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85800" y="3048000"/>
                <a:ext cx="685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H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ight Arrow 35"/>
              <p:cNvSpPr>
                <a:spLocks noChangeArrowheads="1"/>
              </p:cNvSpPr>
              <p:nvPr/>
            </p:nvSpPr>
            <p:spPr bwMode="auto">
              <a:xfrm rot="21185736">
                <a:off x="9662" y="4542641"/>
                <a:ext cx="512773" cy="213354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ight Arrow 35"/>
              <p:cNvSpPr>
                <a:spLocks noChangeArrowheads="1"/>
              </p:cNvSpPr>
              <p:nvPr/>
            </p:nvSpPr>
            <p:spPr bwMode="auto">
              <a:xfrm rot="10800000">
                <a:off x="76201" y="5867400"/>
                <a:ext cx="152400" cy="228600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ight Arrow 35"/>
              <p:cNvSpPr>
                <a:spLocks noChangeArrowheads="1"/>
              </p:cNvSpPr>
              <p:nvPr/>
            </p:nvSpPr>
            <p:spPr bwMode="auto">
              <a:xfrm rot="10800000">
                <a:off x="2209800" y="5867400"/>
                <a:ext cx="304800" cy="228600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Right Arrow 35"/>
              <p:cNvSpPr>
                <a:spLocks noChangeArrowheads="1"/>
              </p:cNvSpPr>
              <p:nvPr/>
            </p:nvSpPr>
            <p:spPr bwMode="auto">
              <a:xfrm rot="11738165">
                <a:off x="2689688" y="4711558"/>
                <a:ext cx="450873" cy="230263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Right Arrow 35"/>
              <p:cNvSpPr>
                <a:spLocks noChangeArrowheads="1"/>
              </p:cNvSpPr>
              <p:nvPr/>
            </p:nvSpPr>
            <p:spPr bwMode="auto">
              <a:xfrm rot="21051945">
                <a:off x="715" y="1353938"/>
                <a:ext cx="1058587" cy="179021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ight Arrow 35"/>
              <p:cNvSpPr>
                <a:spLocks noChangeArrowheads="1"/>
              </p:cNvSpPr>
              <p:nvPr/>
            </p:nvSpPr>
            <p:spPr bwMode="auto">
              <a:xfrm>
                <a:off x="1905000" y="1219200"/>
                <a:ext cx="1136218" cy="163036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-31078" y="914400"/>
                <a:ext cx="2042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over-speeding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zone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495083" y="1329160"/>
                <a:ext cx="1443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</a:rPr>
                  <a:t>turbine wake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TextBox 42"/>
              <p:cNvSpPr txBox="1">
                <a:spLocks noChangeArrowheads="1"/>
              </p:cNvSpPr>
              <p:nvPr/>
            </p:nvSpPr>
            <p:spPr bwMode="auto">
              <a:xfrm>
                <a:off x="7459857" y="5269375"/>
                <a:ext cx="8524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night</a:t>
                </a:r>
              </a:p>
            </p:txBody>
          </p:sp>
          <p:sp>
            <p:nvSpPr>
              <p:cNvPr id="61" name="Circular Arrow 60"/>
              <p:cNvSpPr/>
              <p:nvPr/>
            </p:nvSpPr>
            <p:spPr>
              <a:xfrm>
                <a:off x="2819400" y="49530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2" name="Circular Arrow 61"/>
              <p:cNvSpPr/>
              <p:nvPr/>
            </p:nvSpPr>
            <p:spPr>
              <a:xfrm rot="11346664">
                <a:off x="4419600" y="51054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3" name="Circular Arrow 62"/>
              <p:cNvSpPr/>
              <p:nvPr/>
            </p:nvSpPr>
            <p:spPr>
              <a:xfrm>
                <a:off x="5055986" y="4989105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4" name="Circular Arrow 63"/>
              <p:cNvSpPr/>
              <p:nvPr/>
            </p:nvSpPr>
            <p:spPr>
              <a:xfrm>
                <a:off x="7023100" y="57277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5" name="Circular Arrow 64"/>
              <p:cNvSpPr/>
              <p:nvPr/>
            </p:nvSpPr>
            <p:spPr>
              <a:xfrm>
                <a:off x="7620000" y="57912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6" name="Circular Arrow 65"/>
              <p:cNvSpPr/>
              <p:nvPr/>
            </p:nvSpPr>
            <p:spPr>
              <a:xfrm flipH="1">
                <a:off x="8001000" y="1295400"/>
                <a:ext cx="381000" cy="42672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120892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7" name="Circular Arrow 66"/>
              <p:cNvSpPr/>
              <p:nvPr/>
            </p:nvSpPr>
            <p:spPr>
              <a:xfrm>
                <a:off x="8458200" y="5562600"/>
                <a:ext cx="368300" cy="2921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68131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68" name="Right Arrow 35"/>
              <p:cNvSpPr>
                <a:spLocks noChangeArrowheads="1"/>
              </p:cNvSpPr>
              <p:nvPr/>
            </p:nvSpPr>
            <p:spPr bwMode="auto">
              <a:xfrm rot="9900996">
                <a:off x="3521489" y="2162123"/>
                <a:ext cx="653220" cy="211919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ight Arrow 35"/>
              <p:cNvSpPr>
                <a:spLocks noChangeArrowheads="1"/>
              </p:cNvSpPr>
              <p:nvPr/>
            </p:nvSpPr>
            <p:spPr bwMode="auto">
              <a:xfrm rot="10800000">
                <a:off x="6858000" y="2819400"/>
                <a:ext cx="821910" cy="223961"/>
              </a:xfrm>
              <a:prstGeom prst="rightArrow">
                <a:avLst>
                  <a:gd name="adj1" fmla="val 50000"/>
                  <a:gd name="adj2" fmla="val 49967"/>
                </a:avLst>
              </a:prstGeom>
              <a:solidFill>
                <a:srgbClr val="4F81B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0" name="Group 25"/>
              <p:cNvGrpSpPr/>
              <p:nvPr/>
            </p:nvGrpSpPr>
            <p:grpSpPr>
              <a:xfrm>
                <a:off x="0" y="6248400"/>
                <a:ext cx="152400" cy="304800"/>
                <a:chOff x="1143000" y="4953000"/>
                <a:chExt cx="233032" cy="1371600"/>
              </a:xfrm>
            </p:grpSpPr>
            <p:sp>
              <p:nvSpPr>
                <p:cNvPr id="106" name="Rectangle 85"/>
                <p:cNvSpPr/>
                <p:nvPr/>
              </p:nvSpPr>
              <p:spPr>
                <a:xfrm>
                  <a:off x="1143000" y="4953000"/>
                  <a:ext cx="228600" cy="13716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>
                <a:xfrm rot="10800000" flipV="1">
                  <a:off x="1143000" y="51816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1143000" y="51816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10800000" flipV="1">
                  <a:off x="1143000" y="54102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143000" y="54102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0800000" flipV="1">
                  <a:off x="1143000" y="56388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1143000" y="56388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10800000" flipV="1">
                  <a:off x="1143000" y="58674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1143000" y="58674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0800000" flipV="1">
                  <a:off x="1143000" y="6096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143000" y="60960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10800000" flipV="1">
                  <a:off x="1143000" y="4953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71" name="Group 25"/>
              <p:cNvGrpSpPr/>
              <p:nvPr/>
            </p:nvGrpSpPr>
            <p:grpSpPr>
              <a:xfrm>
                <a:off x="6477000" y="6248400"/>
                <a:ext cx="152400" cy="304800"/>
                <a:chOff x="1143000" y="4953000"/>
                <a:chExt cx="233032" cy="1371600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1143000" y="4953000"/>
                  <a:ext cx="228600" cy="13716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5" name="Straight Connector 94"/>
                <p:cNvCxnSpPr/>
                <p:nvPr/>
              </p:nvCxnSpPr>
              <p:spPr>
                <a:xfrm rot="10800000" flipV="1">
                  <a:off x="1143000" y="51816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143000" y="51816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7" name="Straight Connector 96"/>
                <p:cNvCxnSpPr/>
                <p:nvPr/>
              </p:nvCxnSpPr>
              <p:spPr>
                <a:xfrm rot="10800000" flipV="1">
                  <a:off x="1143000" y="54102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143000" y="54102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9" name="Straight Connector 98"/>
                <p:cNvCxnSpPr/>
                <p:nvPr/>
              </p:nvCxnSpPr>
              <p:spPr>
                <a:xfrm rot="10800000" flipV="1">
                  <a:off x="1143000" y="56388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143000" y="56388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10800000" flipV="1">
                  <a:off x="1143000" y="58674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1143000" y="58674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10800000" flipV="1">
                  <a:off x="1143000" y="6096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143000" y="6096000"/>
                  <a:ext cx="2286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10800000" flipV="1">
                  <a:off x="1143000" y="4953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72" name="Up-Down Arrow 39"/>
              <p:cNvSpPr>
                <a:spLocks noChangeArrowheads="1"/>
              </p:cNvSpPr>
              <p:nvPr/>
            </p:nvSpPr>
            <p:spPr bwMode="auto">
              <a:xfrm>
                <a:off x="6553200" y="5334000"/>
                <a:ext cx="484188" cy="990600"/>
              </a:xfrm>
              <a:prstGeom prst="upDownArrow">
                <a:avLst>
                  <a:gd name="adj1" fmla="val 50000"/>
                  <a:gd name="adj2" fmla="val 50049"/>
                </a:avLst>
              </a:prstGeom>
              <a:solidFill>
                <a:srgbClr val="F79646">
                  <a:lumMod val="50000"/>
                </a:srgbClr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72271" y="-875401"/>
                <a:ext cx="9134708" cy="1295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Conceptual model of turbine-crop Interaction via mean wind, perturbation pressure, and turbulence fields</a:t>
                </a:r>
                <a:r>
                  <a:rPr lang="en-US" sz="2200" b="1" kern="0" dirty="0">
                    <a:solidFill>
                      <a:srgbClr val="000090"/>
                    </a:solidFill>
                    <a:ea typeface="+mj-ea"/>
                    <a:cs typeface="+mj-cs"/>
                  </a:rPr>
                  <a:t> </a:t>
                </a:r>
                <a:endParaRPr lang="en-US" sz="2200" b="1" kern="0" dirty="0" smtClean="0">
                  <a:solidFill>
                    <a:srgbClr val="000090"/>
                  </a:solidFill>
                  <a:ea typeface="+mj-ea"/>
                  <a:cs typeface="+mj-cs"/>
                </a:endParaRPr>
              </a:p>
              <a:p>
                <a:pPr lvl="0" algn="ctr">
                  <a:defRPr/>
                </a:pPr>
                <a:r>
                  <a:rPr lang="en-US" sz="2000" kern="0" dirty="0" smtClean="0">
                    <a:solidFill>
                      <a:srgbClr val="0000FF"/>
                    </a:solidFill>
                    <a:ea typeface="+mj-ea"/>
                    <a:cs typeface="+mj-cs"/>
                  </a:rPr>
                  <a:t>(based on shelterbelt studies of </a:t>
                </a:r>
                <a:r>
                  <a:rPr kumimoji="0" lang="en-US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 </a:t>
                </a:r>
                <a:r>
                  <a:rPr kumimoji="0" lang="en-US" sz="20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Wang and Takle,</a:t>
                </a:r>
                <a:r>
                  <a:rPr kumimoji="0" lang="en-US" sz="2000" i="1" u="none" strike="noStrike" kern="0" cap="none" spc="0" normalizeH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 </a:t>
                </a:r>
                <a:r>
                  <a:rPr kumimoji="0" lang="en-US" sz="20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1995:</a:t>
                </a:r>
                <a:r>
                  <a:rPr lang="en-US" sz="2000" i="1" noProof="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i="1" noProof="0" dirty="0" smtClean="0">
                    <a:solidFill>
                      <a:srgbClr val="0000FF"/>
                    </a:solidFill>
                  </a:rPr>
                  <a:t> JAM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,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34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, </a:t>
                </a:r>
                <a:r>
                  <a:rPr lang="en-US" sz="2000" dirty="0">
                    <a:solidFill>
                      <a:srgbClr val="0000FF"/>
                    </a:solidFill>
                  </a:rPr>
                  <a:t>2206-2219 </a:t>
                </a:r>
                <a:r>
                  <a:rPr kumimoji="0" lang="en-US" sz="20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+mj-ea"/>
                    <a:cs typeface="+mj-cs"/>
                  </a:rPr>
                  <a:t>)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Up-Down Arrow 39"/>
              <p:cNvSpPr>
                <a:spLocks noChangeArrowheads="1"/>
              </p:cNvSpPr>
              <p:nvPr/>
            </p:nvSpPr>
            <p:spPr bwMode="auto">
              <a:xfrm>
                <a:off x="5486400" y="5334000"/>
                <a:ext cx="484188" cy="990600"/>
              </a:xfrm>
              <a:prstGeom prst="upDownArrow">
                <a:avLst>
                  <a:gd name="adj1" fmla="val 50000"/>
                  <a:gd name="adj2" fmla="val 50049"/>
                </a:avLst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5" name="Group 25"/>
              <p:cNvGrpSpPr/>
              <p:nvPr/>
            </p:nvGrpSpPr>
            <p:grpSpPr>
              <a:xfrm>
                <a:off x="3962400" y="6248400"/>
                <a:ext cx="152400" cy="304800"/>
                <a:chOff x="1143000" y="4953000"/>
                <a:chExt cx="233032" cy="1371600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1147431" y="4953000"/>
                  <a:ext cx="228601" cy="13716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" name="Straight Connector 82"/>
                <p:cNvCxnSpPr/>
                <p:nvPr/>
              </p:nvCxnSpPr>
              <p:spPr>
                <a:xfrm rot="10800000" flipV="1">
                  <a:off x="1143000" y="51816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1143000" y="51816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5" name="Straight Connector 84"/>
                <p:cNvCxnSpPr/>
                <p:nvPr/>
              </p:nvCxnSpPr>
              <p:spPr>
                <a:xfrm rot="10800000" flipV="1">
                  <a:off x="1143000" y="54102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143000" y="54102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>
                <a:xfrm rot="10800000" flipV="1">
                  <a:off x="1143000" y="56388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1143000" y="56388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>
                <a:xfrm rot="10800000" flipV="1">
                  <a:off x="1143000" y="58674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143000" y="58674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>
                <a:xfrm rot="10800000" flipV="1">
                  <a:off x="1143000" y="6096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1143000" y="6096000"/>
                  <a:ext cx="228601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>
                <a:xfrm rot="10800000" flipV="1">
                  <a:off x="1143000" y="4953000"/>
                  <a:ext cx="233032" cy="2286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-72271" y="6060638"/>
                <a:ext cx="9054579" cy="4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</a:rPr>
                  <a:t>…….............................................................................................................................................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Circular Arrow 76"/>
              <p:cNvSpPr/>
              <p:nvPr/>
            </p:nvSpPr>
            <p:spPr>
              <a:xfrm rot="2036190">
                <a:off x="915046" y="47595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8" name="Can 77"/>
              <p:cNvSpPr/>
              <p:nvPr/>
            </p:nvSpPr>
            <p:spPr>
              <a:xfrm>
                <a:off x="1385767" y="3657600"/>
                <a:ext cx="304800" cy="2895600"/>
              </a:xfrm>
              <a:prstGeom prst="can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0" y="3886200"/>
                <a:ext cx="16080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wind-ward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reduction zone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88632" y="5452641"/>
                <a:ext cx="4887870" cy="407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leeward ‘bleed’ through and speed up-zone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Circular Arrow 80"/>
              <p:cNvSpPr/>
              <p:nvPr/>
            </p:nvSpPr>
            <p:spPr>
              <a:xfrm rot="2036190">
                <a:off x="1447154" y="4988187"/>
                <a:ext cx="304800" cy="368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2749159"/>
                  <a:gd name="adj5" fmla="val 125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119" name="TextBox 118"/>
          <p:cNvSpPr txBox="1"/>
          <p:nvPr/>
        </p:nvSpPr>
        <p:spPr>
          <a:xfrm>
            <a:off x="228600" y="6096000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1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3810000" y="6096000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2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6248400" y="6096000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3</a:t>
            </a:r>
            <a:endParaRPr lang="en-US" dirty="0"/>
          </a:p>
        </p:txBody>
      </p:sp>
      <p:sp>
        <p:nvSpPr>
          <p:cNvPr id="122" name="Up-Down Arrow 39"/>
          <p:cNvSpPr>
            <a:spLocks noChangeArrowheads="1"/>
          </p:cNvSpPr>
          <p:nvPr/>
        </p:nvSpPr>
        <p:spPr bwMode="auto">
          <a:xfrm>
            <a:off x="6019800" y="5181600"/>
            <a:ext cx="457200" cy="838200"/>
          </a:xfrm>
          <a:prstGeom prst="upDownArrow">
            <a:avLst>
              <a:gd name="adj1" fmla="val 50000"/>
              <a:gd name="adj2" fmla="val 50049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157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4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467" y="6482378"/>
            <a:ext cx="2895600" cy="35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Photo courtesy of Lisa H </a:t>
            </a:r>
            <a:r>
              <a:rPr lang="en-US" sz="1600" dirty="0" err="1" smtClean="0">
                <a:solidFill>
                  <a:srgbClr val="FFFFFF"/>
                </a:solidFill>
              </a:rPr>
              <a:t>Brasche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CWEX10 Field Experiment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Iowa utility-scale wind farm (200-turbines)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Southern edge of a wind farm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Corn-soybean cropping pattern (measurements made in corn)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26 June – 7 September 2010; turbines off 0700 LST 26 July – 2300 LST 5 Aug 2300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4 Eddy Covariance flux towers (NLAE)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NREL/CU </a:t>
            </a:r>
            <a:r>
              <a:rPr lang="en-US" dirty="0" err="1" smtClean="0">
                <a:solidFill>
                  <a:srgbClr val="0000FF"/>
                </a:solidFill>
              </a:rPr>
              <a:t>Lidar</a:t>
            </a:r>
            <a:r>
              <a:rPr lang="en-US" dirty="0" smtClean="0">
                <a:solidFill>
                  <a:srgbClr val="0000FF"/>
                </a:solidFill>
              </a:rPr>
              <a:t> (J. Lundquist) (28 June-9 July)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Same location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Measure from June-August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Six measurement stations (instead of 4); four provided by National Center for Atmospheric Research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Two </a:t>
            </a:r>
            <a:r>
              <a:rPr lang="en-US" dirty="0" err="1" smtClean="0">
                <a:solidFill>
                  <a:srgbClr val="0000FF"/>
                </a:solidFill>
              </a:rPr>
              <a:t>lidars</a:t>
            </a:r>
            <a:r>
              <a:rPr lang="en-US" dirty="0" smtClean="0">
                <a:solidFill>
                  <a:srgbClr val="0000FF"/>
                </a:solidFill>
              </a:rPr>
              <a:t> (one upwind, one downwind of turbine line) provided by J. Lundquist, CU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Wind Energy Science, Engineering and Policy Research Experience for Undergraduates (REU)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students involved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CWEX11 Field Experiment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6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WEX_combo_map_new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6932" y="0"/>
            <a:ext cx="8974668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4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W_windroses_jan_jul_mks_rev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8001000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1524000"/>
            <a:ext cx="13716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81600" y="1524000"/>
            <a:ext cx="13716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12192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3400" y="12192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3048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Prevailing Wind Directions: 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 South (SE-S-SW) in Summer; NW (WNW-NW-NNW) in Winter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6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8057</TotalTime>
  <Words>1787</Words>
  <Application>Microsoft Macintosh PowerPoint</Application>
  <PresentationFormat>On-screen Show (4:3)</PresentationFormat>
  <Paragraphs>220</Paragraphs>
  <Slides>29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Document</vt:lpstr>
      <vt:lpstr>PowerPoint Presentation</vt:lpstr>
      <vt:lpstr>PowerPoint Presentation</vt:lpstr>
      <vt:lpstr>Turbine-Crop Interactions: Overview</vt:lpstr>
      <vt:lpstr>PowerPoint Presentation</vt:lpstr>
      <vt:lpstr>PowerPoint Presentation</vt:lpstr>
      <vt:lpstr>CWEX10 Field Experiment</vt:lpstr>
      <vt:lpstr>CWEX11 Field Experiment</vt:lpstr>
      <vt:lpstr>PowerPoint Presentation</vt:lpstr>
      <vt:lpstr>PowerPoint Presentation</vt:lpstr>
      <vt:lpstr>PowerPoint Presentation</vt:lpstr>
      <vt:lpstr>PowerPoint Presentation</vt:lpstr>
      <vt:lpstr>Turbines offline: August 27, 2010 2300-0000 LST</vt:lpstr>
      <vt:lpstr>Spectral evidence before and during the shutdown period</vt:lpstr>
      <vt:lpstr>Nighttime Conditions Reveal Turbine Influences</vt:lpstr>
      <vt:lpstr>PowerPoint Presentation</vt:lpstr>
      <vt:lpstr>Turbine Influence on Surface Fluxes</vt:lpstr>
      <vt:lpstr>PowerPoint Presentation</vt:lpstr>
      <vt:lpstr>PowerPoint Presentation</vt:lpstr>
      <vt:lpstr>Projects in Progress</vt:lpstr>
      <vt:lpstr>PowerPoint Presentation</vt:lpstr>
      <vt:lpstr>PowerPoint Presentation</vt:lpstr>
      <vt:lpstr>PowerPoint Presentation</vt:lpstr>
      <vt:lpstr>CWEX Supports Research, Education, Industry Engagement, and Outreach</vt:lpstr>
      <vt:lpstr>CWEX Science and Engineering Objectives</vt:lpstr>
      <vt:lpstr>Measurements Needed</vt:lpstr>
      <vt:lpstr>Analysis Needed</vt:lpstr>
      <vt:lpstr>Modeling Needed</vt:lpstr>
      <vt:lpstr>Current Status: Instrumentation</vt:lpstr>
      <vt:lpstr>For More Information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 tower measurements within a wind farm</dc:title>
  <dc:subject/>
  <dc:creator/>
  <cp:keywords/>
  <dc:description/>
  <cp:lastModifiedBy>Gene Takle</cp:lastModifiedBy>
  <cp:revision>322</cp:revision>
  <dcterms:created xsi:type="dcterms:W3CDTF">2010-12-16T16:55:17Z</dcterms:created>
  <dcterms:modified xsi:type="dcterms:W3CDTF">2013-03-27T02:08:25Z</dcterms:modified>
  <cp:category/>
</cp:coreProperties>
</file>