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8" r:id="rId2"/>
    <p:sldId id="279" r:id="rId3"/>
    <p:sldId id="257" r:id="rId4"/>
    <p:sldId id="290" r:id="rId5"/>
    <p:sldId id="260" r:id="rId6"/>
    <p:sldId id="285" r:id="rId7"/>
    <p:sldId id="262" r:id="rId8"/>
    <p:sldId id="281" r:id="rId9"/>
    <p:sldId id="266" r:id="rId10"/>
    <p:sldId id="272" r:id="rId11"/>
    <p:sldId id="267" r:id="rId12"/>
    <p:sldId id="270" r:id="rId13"/>
    <p:sldId id="273" r:id="rId14"/>
    <p:sldId id="274" r:id="rId15"/>
    <p:sldId id="276" r:id="rId16"/>
    <p:sldId id="277" r:id="rId17"/>
    <p:sldId id="280" r:id="rId18"/>
    <p:sldId id="275" r:id="rId19"/>
    <p:sldId id="283" r:id="rId20"/>
    <p:sldId id="286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E9C2A"/>
    <a:srgbClr val="A6A6A6"/>
    <a:srgbClr val="B9B9B9"/>
    <a:srgbClr val="BB8D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5" d="100"/>
          <a:sy n="75" d="100"/>
        </p:scale>
        <p:origin x="-1848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AE624-4BDA-C14C-8AEB-079CFEAD2A04}" type="datetimeFigureOut">
              <a:rPr lang="en-US" smtClean="0"/>
              <a:t>8/8/13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7DC84-2779-8346-AD22-9C3F6DA87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152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AE624-4BDA-C14C-8AEB-079CFEAD2A04}" type="datetimeFigureOut">
              <a:rPr lang="en-US" smtClean="0"/>
              <a:t>8/8/13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7DC84-2779-8346-AD22-9C3F6DA87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746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AE624-4BDA-C14C-8AEB-079CFEAD2A04}" type="datetimeFigureOut">
              <a:rPr lang="en-US" smtClean="0"/>
              <a:t>8/8/13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7DC84-2779-8346-AD22-9C3F6DA87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893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AE624-4BDA-C14C-8AEB-079CFEAD2A04}" type="datetimeFigureOut">
              <a:rPr lang="en-US" smtClean="0"/>
              <a:t>8/8/13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7DC84-2779-8346-AD22-9C3F6DA87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711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AE624-4BDA-C14C-8AEB-079CFEAD2A04}" type="datetimeFigureOut">
              <a:rPr lang="en-US" smtClean="0"/>
              <a:t>8/8/13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7DC84-2779-8346-AD22-9C3F6DA87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857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AE624-4BDA-C14C-8AEB-079CFEAD2A04}" type="datetimeFigureOut">
              <a:rPr lang="en-US" smtClean="0"/>
              <a:t>8/8/13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7DC84-2779-8346-AD22-9C3F6DA87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053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AE624-4BDA-C14C-8AEB-079CFEAD2A04}" type="datetimeFigureOut">
              <a:rPr lang="en-US" smtClean="0"/>
              <a:t>8/8/13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7DC84-2779-8346-AD22-9C3F6DA87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9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AE624-4BDA-C14C-8AEB-079CFEAD2A04}" type="datetimeFigureOut">
              <a:rPr lang="en-US" smtClean="0"/>
              <a:t>8/8/13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7DC84-2779-8346-AD22-9C3F6DA87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357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AE624-4BDA-C14C-8AEB-079CFEAD2A04}" type="datetimeFigureOut">
              <a:rPr lang="en-US" smtClean="0"/>
              <a:t>8/8/13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7DC84-2779-8346-AD22-9C3F6DA87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622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AE624-4BDA-C14C-8AEB-079CFEAD2A04}" type="datetimeFigureOut">
              <a:rPr lang="en-US" smtClean="0"/>
              <a:t>8/8/13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7DC84-2779-8346-AD22-9C3F6DA87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021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AE624-4BDA-C14C-8AEB-079CFEAD2A04}" type="datetimeFigureOut">
              <a:rPr lang="en-US" smtClean="0"/>
              <a:t>8/8/13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7DC84-2779-8346-AD22-9C3F6DA87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298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8AE624-4BDA-C14C-8AEB-079CFEAD2A04}" type="datetimeFigureOut">
              <a:rPr lang="en-US" smtClean="0"/>
              <a:t>8/8/13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07DC84-2779-8346-AD22-9C3F6DA87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891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7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tiff"/><Relationship Id="rId5" Type="http://schemas.openxmlformats.org/officeDocument/2006/relationships/image" Target="../media/image6.jpeg"/><Relationship Id="rId6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windturbines story county (225)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89618" y="466574"/>
            <a:ext cx="8354108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i="1" dirty="0" smtClean="0">
                <a:solidFill>
                  <a:srgbClr val="CE9C2A"/>
                </a:solidFill>
              </a:rPr>
              <a:t>CWEX: Overview of Results From Crop/Wind-Energy Experiments in Iowa</a:t>
            </a:r>
            <a:endParaRPr lang="en-US" sz="4000" dirty="0">
              <a:solidFill>
                <a:srgbClr val="CE9C2A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80267" y="1936599"/>
            <a:ext cx="32681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CE9C2A"/>
                </a:solidFill>
              </a:rPr>
              <a:t>Eugene S. Takle</a:t>
            </a:r>
            <a:endParaRPr lang="en-US" sz="2800" dirty="0">
              <a:solidFill>
                <a:srgbClr val="CE9C2A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4253260"/>
            <a:ext cx="73775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A6A6A6"/>
                </a:solidFill>
              </a:rPr>
              <a:t>Data and Analysis by Dan </a:t>
            </a:r>
            <a:r>
              <a:rPr lang="en-US" sz="2400" dirty="0" err="1" smtClean="0">
                <a:solidFill>
                  <a:srgbClr val="A6A6A6"/>
                </a:solidFill>
              </a:rPr>
              <a:t>Rajewski</a:t>
            </a:r>
            <a:r>
              <a:rPr lang="en-US" sz="2400" dirty="0" smtClean="0">
                <a:solidFill>
                  <a:srgbClr val="A6A6A6"/>
                </a:solidFill>
              </a:rPr>
              <a:t>, </a:t>
            </a:r>
            <a:r>
              <a:rPr lang="en-US" sz="2400" dirty="0">
                <a:solidFill>
                  <a:srgbClr val="A6A6A6"/>
                </a:solidFill>
              </a:rPr>
              <a:t>E</a:t>
            </a:r>
            <a:r>
              <a:rPr lang="en-US" sz="2400" dirty="0" smtClean="0">
                <a:solidFill>
                  <a:srgbClr val="A6A6A6"/>
                </a:solidFill>
              </a:rPr>
              <a:t>rin Jackson, Renee Walton, and Russ </a:t>
            </a:r>
            <a:r>
              <a:rPr lang="en-US" sz="2400" dirty="0" err="1" smtClean="0">
                <a:solidFill>
                  <a:srgbClr val="A6A6A6"/>
                </a:solidFill>
              </a:rPr>
              <a:t>Doorenbos</a:t>
            </a:r>
            <a:r>
              <a:rPr lang="en-US" sz="2400" dirty="0" smtClean="0">
                <a:solidFill>
                  <a:srgbClr val="A6A6A6"/>
                </a:solidFill>
              </a:rPr>
              <a:t> </a:t>
            </a:r>
            <a:endParaRPr lang="en-US" sz="2400" dirty="0">
              <a:solidFill>
                <a:srgbClr val="A6A6A6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27195" y="6425789"/>
            <a:ext cx="18724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A6A6A6"/>
                </a:solidFill>
              </a:rPr>
              <a:t>Photo by Lisa </a:t>
            </a:r>
            <a:r>
              <a:rPr lang="en-US" sz="1400" dirty="0" err="1" smtClean="0">
                <a:solidFill>
                  <a:srgbClr val="A6A6A6"/>
                </a:solidFill>
              </a:rPr>
              <a:t>Brasche</a:t>
            </a:r>
            <a:endParaRPr lang="en-US" sz="1400" dirty="0">
              <a:solidFill>
                <a:srgbClr val="A6A6A6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" y="5256238"/>
            <a:ext cx="737759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A6A6A6"/>
                </a:solidFill>
              </a:rPr>
              <a:t>Undergraduate </a:t>
            </a:r>
            <a:r>
              <a:rPr lang="en-US" dirty="0">
                <a:solidFill>
                  <a:srgbClr val="A6A6A6"/>
                </a:solidFill>
              </a:rPr>
              <a:t>student participation </a:t>
            </a:r>
            <a:r>
              <a:rPr lang="en-US" dirty="0" smtClean="0">
                <a:solidFill>
                  <a:srgbClr val="A6A6A6"/>
                </a:solidFill>
              </a:rPr>
              <a:t>was supported by </a:t>
            </a:r>
            <a:r>
              <a:rPr lang="en-US" dirty="0">
                <a:solidFill>
                  <a:srgbClr val="A6A6A6"/>
                </a:solidFill>
              </a:rPr>
              <a:t>funding from an NSF REU program under grant 1063048. </a:t>
            </a:r>
            <a:r>
              <a:rPr lang="en-US" dirty="0" smtClean="0">
                <a:solidFill>
                  <a:srgbClr val="A6A6A6"/>
                </a:solidFill>
              </a:rPr>
              <a:t>Data </a:t>
            </a:r>
            <a:r>
              <a:rPr lang="en-US" dirty="0">
                <a:solidFill>
                  <a:srgbClr val="A6A6A6"/>
                </a:solidFill>
              </a:rPr>
              <a:t>analysis was supported in part by the National Science Foundation under the State of Iowa </a:t>
            </a:r>
            <a:r>
              <a:rPr lang="en-US" dirty="0" err="1">
                <a:solidFill>
                  <a:srgbClr val="A6A6A6"/>
                </a:solidFill>
              </a:rPr>
              <a:t>EPSCoR</a:t>
            </a:r>
            <a:r>
              <a:rPr lang="en-US" dirty="0">
                <a:solidFill>
                  <a:srgbClr val="A6A6A6"/>
                </a:solidFill>
              </a:rPr>
              <a:t> Grant </a:t>
            </a:r>
            <a:r>
              <a:rPr lang="en-US" dirty="0"/>
              <a:t>1101284.</a:t>
            </a:r>
          </a:p>
          <a:p>
            <a:r>
              <a:rPr lang="en-US" dirty="0" smtClean="0">
                <a:solidFill>
                  <a:srgbClr val="A6A6A6"/>
                </a:solidFill>
              </a:rPr>
              <a:t> </a:t>
            </a:r>
            <a:endParaRPr lang="en-US" dirty="0"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289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29510" y="1210498"/>
            <a:ext cx="5890719" cy="393723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029510" y="5147733"/>
            <a:ext cx="5890719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Mean normalized power as a function of downwind </a:t>
            </a:r>
            <a:r>
              <a:rPr lang="en-US" sz="2000" dirty="0" smtClean="0"/>
              <a:t>distance</a:t>
            </a:r>
            <a:r>
              <a:rPr lang="en-US" sz="2000" dirty="0"/>
              <a:t> </a:t>
            </a:r>
            <a:r>
              <a:rPr lang="en-US" sz="2000" dirty="0" smtClean="0"/>
              <a:t>for turbine A5. 48% of events with P&gt;1.0 occurred at night (2000-0800 LST).  Note:  target turbine 7-10 m higher elevation than point of wake origin.  Slope =10/1850= 0.0055.</a:t>
            </a:r>
            <a:endParaRPr lang="en-US" sz="2000" dirty="0"/>
          </a:p>
          <a:p>
            <a:endParaRPr lang="en-US" dirty="0"/>
          </a:p>
        </p:txBody>
      </p:sp>
      <p:pic>
        <p:nvPicPr>
          <p:cNvPr id="4" name="Picture 3" descr="Multiple turbines.tif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02" y="1210498"/>
            <a:ext cx="2830604" cy="5647501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-97888"/>
            <a:ext cx="8229600" cy="1143000"/>
          </a:xfrm>
        </p:spPr>
        <p:txBody>
          <a:bodyPr/>
          <a:lstStyle/>
          <a:p>
            <a:r>
              <a:rPr lang="en-US" dirty="0" smtClean="0"/>
              <a:t>Multiple Turbine Wakes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6013449" y="1970615"/>
            <a:ext cx="281517" cy="268817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042024" y="2536824"/>
            <a:ext cx="281517" cy="268817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981949" y="2393949"/>
            <a:ext cx="281517" cy="268817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177079" y="1739910"/>
            <a:ext cx="871678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</a:t>
            </a:r>
            <a:r>
              <a:rPr lang="en-US" b="1" baseline="-25000" dirty="0" smtClean="0">
                <a:solidFill>
                  <a:srgbClr val="FF0000"/>
                </a:solidFill>
              </a:rPr>
              <a:t>N</a:t>
            </a:r>
            <a:r>
              <a:rPr lang="en-US" b="1" dirty="0" smtClean="0">
                <a:solidFill>
                  <a:srgbClr val="FF0000"/>
                </a:solidFill>
              </a:rPr>
              <a:t> &gt;1.0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6339416" y="2011890"/>
            <a:ext cx="837663" cy="121711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7718036" y="2103937"/>
            <a:ext cx="290371" cy="322819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6339417" y="2133601"/>
            <a:ext cx="1009650" cy="473073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81425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926569"/>
            <a:ext cx="8229600" cy="614362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Stable surface conditions</a:t>
            </a:r>
            <a:endParaRPr lang="en-US" sz="2800" b="1" dirty="0">
              <a:solidFill>
                <a:srgbClr val="7030A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5468" y="2133599"/>
            <a:ext cx="6400800" cy="4301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Oval 5"/>
          <p:cNvSpPr/>
          <p:nvPr/>
        </p:nvSpPr>
        <p:spPr>
          <a:xfrm>
            <a:off x="4495800" y="3149600"/>
            <a:ext cx="2040468" cy="1066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888254" y="2175933"/>
            <a:ext cx="213721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Stronger wind </a:t>
            </a:r>
          </a:p>
          <a:p>
            <a:r>
              <a:rPr lang="en-US" dirty="0" smtClean="0"/>
              <a:t>speeds on the outside of the B1-B6 wake aggregate for SW winds</a:t>
            </a:r>
          </a:p>
          <a:p>
            <a:endParaRPr lang="en-US" dirty="0"/>
          </a:p>
          <a:p>
            <a:r>
              <a:rPr lang="en-US" dirty="0" smtClean="0"/>
              <a:t>Evidence of speed-up between/outside</a:t>
            </a:r>
          </a:p>
          <a:p>
            <a:r>
              <a:rPr lang="en-US" dirty="0" smtClean="0"/>
              <a:t>of turbine wakes (e.g. Hirsch and Schroeder 2013)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-9788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Multiple Turbine Wakes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538788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934200" y="4576160"/>
            <a:ext cx="157915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Large speed</a:t>
            </a:r>
          </a:p>
          <a:p>
            <a:r>
              <a:rPr lang="en-US" sz="2000" dirty="0" smtClean="0"/>
              <a:t>deficit at A3 </a:t>
            </a:r>
          </a:p>
          <a:p>
            <a:r>
              <a:rPr lang="en-US" sz="2000" dirty="0" smtClean="0"/>
              <a:t>for SSW wind</a:t>
            </a:r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294" y="2256293"/>
            <a:ext cx="634159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Oval 5"/>
          <p:cNvSpPr/>
          <p:nvPr/>
        </p:nvSpPr>
        <p:spPr>
          <a:xfrm>
            <a:off x="999067" y="3429000"/>
            <a:ext cx="5418666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4495800" y="2624668"/>
            <a:ext cx="228600" cy="804332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724400" y="2624668"/>
            <a:ext cx="2209800" cy="118532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 txBox="1">
            <a:spLocks/>
          </p:cNvSpPr>
          <p:nvPr/>
        </p:nvSpPr>
        <p:spPr>
          <a:xfrm>
            <a:off x="457200" y="-9788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Multiple Turbine Wakes</a:t>
            </a:r>
            <a:endParaRPr lang="en-US" b="1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04801" y="926569"/>
            <a:ext cx="8229600" cy="614362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Neutral </a:t>
            </a:r>
            <a:r>
              <a:rPr lang="en-US" sz="2800" b="1" dirty="0">
                <a:solidFill>
                  <a:srgbClr val="7030A0"/>
                </a:solidFill>
              </a:rPr>
              <a:t>s</a:t>
            </a:r>
            <a:r>
              <a:rPr lang="en-US" sz="2800" b="1" dirty="0" smtClean="0">
                <a:solidFill>
                  <a:srgbClr val="7030A0"/>
                </a:solidFill>
              </a:rPr>
              <a:t>urface conditions</a:t>
            </a:r>
            <a:endParaRPr lang="en-US" sz="2800" b="1" dirty="0">
              <a:solidFill>
                <a:srgbClr val="7030A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4318000" y="4576160"/>
            <a:ext cx="2387600" cy="21597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095067" y="2505670"/>
            <a:ext cx="17610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Weak </a:t>
            </a:r>
            <a:r>
              <a:rPr lang="en-US" sz="2000" dirty="0" err="1" smtClean="0"/>
              <a:t>overspeeding</a:t>
            </a:r>
            <a:r>
              <a:rPr lang="en-US" sz="2000" dirty="0" smtClean="0"/>
              <a:t> at most locations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08715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omestead October 2007 wind speeds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05231"/>
            <a:ext cx="9114736" cy="5252769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291579"/>
            <a:ext cx="9114736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High Wind Shear in Above-Rotor Layer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2349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omestead October 2007 high shear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68" y="1557868"/>
            <a:ext cx="9120832" cy="5300132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291579"/>
            <a:ext cx="9114736" cy="1143000"/>
          </a:xfrm>
          <a:ln>
            <a:solidFill>
              <a:srgbClr val="FFFFFF"/>
            </a:solidFill>
          </a:ln>
        </p:spPr>
        <p:txBody>
          <a:bodyPr>
            <a:normAutofit/>
          </a:bodyPr>
          <a:lstStyle/>
          <a:p>
            <a:r>
              <a:rPr lang="en-US" dirty="0" smtClean="0"/>
              <a:t>High Wind Shear in Above-Rotor Layer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117600" y="1676400"/>
            <a:ext cx="2353734" cy="3725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2349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son City March 2007 wind speeds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91412"/>
            <a:ext cx="9120832" cy="5266588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291579"/>
            <a:ext cx="9114736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High Wind Shear in Above-Rotor Layer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2349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son City March 2007 high shear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74800"/>
            <a:ext cx="9120832" cy="5283199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291579"/>
            <a:ext cx="9114736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High Wind Shear in Above-Rotor Layer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5351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ltoona December 2007 high shear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54668"/>
            <a:ext cx="9120832" cy="5503332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52400" y="206917"/>
            <a:ext cx="91147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High Wind Shear in Above-Rotor Layer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7518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ltoona December 2007 wind speeds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34580"/>
            <a:ext cx="9120832" cy="542342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291579"/>
            <a:ext cx="9114736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High Wind Shear in Above-Rotor Layer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2349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20800" y="406400"/>
            <a:ext cx="63669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S</a:t>
            </a:r>
            <a:r>
              <a:rPr lang="en-US" sz="4400" b="1" dirty="0" smtClean="0"/>
              <a:t>ummary</a:t>
            </a:r>
            <a:endParaRPr lang="en-US" sz="4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999066" y="1337734"/>
            <a:ext cx="758613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 near turbine wake (&lt;5 D) for this Iowa wind farm shows characteristics similar to those reported by </a:t>
            </a:r>
            <a:r>
              <a:rPr lang="en-US" sz="2000" dirty="0" err="1" smtClean="0"/>
              <a:t>Barthelmie</a:t>
            </a:r>
            <a:r>
              <a:rPr lang="en-US" sz="2000" dirty="0" smtClean="0"/>
              <a:t> et al. for European off-shore conditions</a:t>
            </a:r>
          </a:p>
          <a:p>
            <a:endParaRPr lang="en-US" dirty="0"/>
          </a:p>
          <a:p>
            <a:r>
              <a:rPr lang="en-US" sz="2000" dirty="0" smtClean="0"/>
              <a:t>Observations of the far turbine wake (&gt;15 D) clearly show conditions where the turbine layer winds deeper in the wind farm are higher than at its upwind boundary</a:t>
            </a:r>
          </a:p>
          <a:p>
            <a:endParaRPr lang="en-US" dirty="0"/>
          </a:p>
          <a:p>
            <a:r>
              <a:rPr lang="en-US" sz="2000" dirty="0" smtClean="0"/>
              <a:t>High wind speeds associated with the nocturnal low-level jet create high wind speeds and strong vertical wind shear in the above-rotor layer</a:t>
            </a:r>
          </a:p>
          <a:p>
            <a:endParaRPr lang="en-US" sz="2000" dirty="0"/>
          </a:p>
          <a:p>
            <a:r>
              <a:rPr lang="en-US" sz="2000" dirty="0" smtClean="0"/>
              <a:t>There is some evidence that the wind shear created by the turbine wake may create sufficient turbulence to entrain high-speed wind from the above-turbine layer into the rotor layer</a:t>
            </a:r>
          </a:p>
          <a:p>
            <a:endParaRPr lang="en-US" sz="2000" dirty="0"/>
          </a:p>
          <a:p>
            <a:r>
              <a:rPr lang="en-US" sz="2000" b="1" dirty="0" smtClean="0">
                <a:solidFill>
                  <a:srgbClr val="FF0000"/>
                </a:solidFill>
              </a:rPr>
              <a:t>We need to learn more about the dynamics of the above-rotor layer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7514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266" y="274638"/>
            <a:ext cx="8585200" cy="1143000"/>
          </a:xfrm>
        </p:spPr>
        <p:txBody>
          <a:bodyPr>
            <a:normAutofit/>
          </a:bodyPr>
          <a:lstStyle/>
          <a:p>
            <a:r>
              <a:rPr lang="en-US" sz="6000" b="1" dirty="0" smtClean="0"/>
              <a:t>Outline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7865" y="1764772"/>
            <a:ext cx="3403601" cy="4525963"/>
          </a:xfrm>
        </p:spPr>
        <p:txBody>
          <a:bodyPr>
            <a:noAutofit/>
          </a:bodyPr>
          <a:lstStyle/>
          <a:p>
            <a:r>
              <a:rPr lang="en-US" sz="4000" dirty="0" smtClean="0"/>
              <a:t>CWEX overview</a:t>
            </a:r>
          </a:p>
          <a:p>
            <a:r>
              <a:rPr lang="en-US" sz="4000" dirty="0" smtClean="0"/>
              <a:t>Wakes</a:t>
            </a:r>
          </a:p>
          <a:p>
            <a:r>
              <a:rPr lang="en-US" sz="4000" dirty="0" smtClean="0"/>
              <a:t>Wind shear</a:t>
            </a:r>
          </a:p>
        </p:txBody>
      </p:sp>
      <p:pic>
        <p:nvPicPr>
          <p:cNvPr id="5" name="Picture 4" descr="Turbines mod 1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265" y="1608666"/>
            <a:ext cx="4419601" cy="5105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36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20800" y="406400"/>
            <a:ext cx="63669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Power Law Exponent</a:t>
            </a:r>
            <a:endParaRPr lang="en-US" sz="4400" b="1" dirty="0"/>
          </a:p>
        </p:txBody>
      </p:sp>
      <p:pic>
        <p:nvPicPr>
          <p:cNvPr id="4" name="Picture 3" descr="exponent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875240" y="-317376"/>
            <a:ext cx="5156449" cy="853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762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CWEX Current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Began as a study of crop-turbine interactions</a:t>
            </a:r>
          </a:p>
          <a:p>
            <a:pPr lvl="1"/>
            <a:r>
              <a:rPr lang="en-US" dirty="0" smtClean="0"/>
              <a:t>Impact of individual turbines and lines of turbines on surface conditions</a:t>
            </a:r>
          </a:p>
          <a:p>
            <a:pPr lvl="1"/>
            <a:r>
              <a:rPr lang="en-US" i="1" dirty="0" smtClean="0"/>
              <a:t>Bull</a:t>
            </a:r>
            <a:r>
              <a:rPr lang="en-US" i="1" dirty="0"/>
              <a:t>. Amer. </a:t>
            </a:r>
            <a:r>
              <a:rPr lang="en-US" i="1" dirty="0" err="1"/>
              <a:t>Meteorol</a:t>
            </a:r>
            <a:r>
              <a:rPr lang="en-US" i="1" dirty="0"/>
              <a:t>. Soc.</a:t>
            </a:r>
            <a:r>
              <a:rPr lang="en-US" dirty="0"/>
              <a:t>, 94, 655-672. </a:t>
            </a:r>
            <a:endParaRPr lang="en-US" dirty="0" smtClean="0"/>
          </a:p>
          <a:p>
            <a:r>
              <a:rPr lang="en-US" dirty="0" smtClean="0"/>
              <a:t>Current measurements and data analysis focus on properties of the turbine layer and its near environment</a:t>
            </a:r>
          </a:p>
          <a:p>
            <a:pPr lvl="1"/>
            <a:r>
              <a:rPr lang="en-US" dirty="0" smtClean="0"/>
              <a:t>Aerodynamics of the lowest 300 m:  above-rotor layer,  rotor (wake) layer, and sub-rotor layer</a:t>
            </a:r>
          </a:p>
          <a:p>
            <a:pPr lvl="1"/>
            <a:r>
              <a:rPr lang="en-US" dirty="0" err="1" smtClean="0"/>
              <a:t>Mesoscale</a:t>
            </a:r>
            <a:r>
              <a:rPr lang="en-US" dirty="0" smtClean="0"/>
              <a:t> impact of the </a:t>
            </a:r>
            <a:r>
              <a:rPr lang="en-US" dirty="0" err="1" smtClean="0"/>
              <a:t>windfar</a:t>
            </a:r>
            <a:r>
              <a:rPr lang="en-US" dirty="0" err="1"/>
              <a:t>m</a:t>
            </a: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7662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SCN014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9625" y="2745252"/>
            <a:ext cx="2280355" cy="1710266"/>
          </a:xfrm>
          <a:prstGeom prst="rect">
            <a:avLst/>
          </a:prstGeom>
        </p:spPr>
      </p:pic>
      <p:pic>
        <p:nvPicPr>
          <p:cNvPr id="7" name="Picture 6" descr="DSCN0844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387" y="1490134"/>
            <a:ext cx="2796887" cy="2965384"/>
          </a:xfrm>
          <a:prstGeom prst="rect">
            <a:avLst/>
          </a:prstGeom>
        </p:spPr>
      </p:pic>
      <p:pic>
        <p:nvPicPr>
          <p:cNvPr id="8" name="Picture 7" descr="Julie and Mike.tiff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05867"/>
            <a:ext cx="5339980" cy="2229554"/>
          </a:xfrm>
          <a:prstGeom prst="rect">
            <a:avLst/>
          </a:prstGeom>
        </p:spPr>
      </p:pic>
      <p:pic>
        <p:nvPicPr>
          <p:cNvPr id="9" name="Picture 8" descr="DSCN0853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8350" y="1354913"/>
            <a:ext cx="3504371" cy="2628278"/>
          </a:xfrm>
          <a:prstGeom prst="rect">
            <a:avLst/>
          </a:prstGeom>
        </p:spPr>
      </p:pic>
      <p:pic>
        <p:nvPicPr>
          <p:cNvPr id="10" name="Picture 9" descr="DSCN0841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8350" y="4108762"/>
            <a:ext cx="3665649" cy="2749237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39174"/>
            <a:ext cx="8229600" cy="1143000"/>
          </a:xfrm>
        </p:spPr>
        <p:txBody>
          <a:bodyPr/>
          <a:lstStyle/>
          <a:p>
            <a:r>
              <a:rPr lang="en-US" b="1" dirty="0" smtClean="0"/>
              <a:t>CWEX Instrument Deployment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613172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3119" y="1151466"/>
            <a:ext cx="5744614" cy="443653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213119" y="5719219"/>
            <a:ext cx="56153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Power produced from </a:t>
            </a:r>
            <a:r>
              <a:rPr lang="en-US" dirty="0"/>
              <a:t>a line of </a:t>
            </a:r>
            <a:r>
              <a:rPr lang="en-US" dirty="0" smtClean="0"/>
              <a:t>turbines</a:t>
            </a:r>
            <a:r>
              <a:rPr lang="en-US" dirty="0"/>
              <a:t> </a:t>
            </a:r>
            <a:r>
              <a:rPr lang="en-US" dirty="0" smtClean="0"/>
              <a:t>under wake conditions.  East (</a:t>
            </a:r>
            <a:r>
              <a:rPr lang="en-US" dirty="0"/>
              <a:t>90° ± 10°</a:t>
            </a:r>
            <a:r>
              <a:rPr lang="en-US" dirty="0" smtClean="0"/>
              <a:t>) and west (</a:t>
            </a:r>
            <a:r>
              <a:rPr lang="en-US" dirty="0"/>
              <a:t>270° ± 10°</a:t>
            </a:r>
            <a:r>
              <a:rPr lang="en-US" dirty="0" smtClean="0"/>
              <a:t>) wind events.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 descr="windturbines story county (133)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151467"/>
            <a:ext cx="3075414" cy="57065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95867" y="186266"/>
            <a:ext cx="72813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Turbine Wakes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5594766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9621" y="1151468"/>
            <a:ext cx="5645908" cy="448733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289621" y="5934670"/>
            <a:ext cx="5645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dirty="0" smtClean="0"/>
              <a:t>Power </a:t>
            </a:r>
            <a:r>
              <a:rPr lang="en-US" dirty="0"/>
              <a:t>produced from a line of turbines under wake </a:t>
            </a:r>
            <a:r>
              <a:rPr lang="en-US" dirty="0" smtClean="0"/>
              <a:t>conditions - day vs. night.</a:t>
            </a:r>
            <a:endParaRPr lang="en-US" dirty="0"/>
          </a:p>
        </p:txBody>
      </p:sp>
      <p:pic>
        <p:nvPicPr>
          <p:cNvPr id="5" name="Picture 4" descr="windturbines story county (72)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51468"/>
            <a:ext cx="3081867" cy="57065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95867" y="186266"/>
            <a:ext cx="72813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Turbine Wakes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5209254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9621" y="1025066"/>
            <a:ext cx="5600007" cy="463574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226442" y="5842337"/>
            <a:ext cx="57820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Power produced from a line of turbines under wake conditions.  East (90° ± 10°) and west (270° ± 10°) wind </a:t>
            </a:r>
            <a:r>
              <a:rPr lang="en-US" dirty="0" smtClean="0"/>
              <a:t>events</a:t>
            </a:r>
            <a:r>
              <a:rPr lang="en-US" dirty="0"/>
              <a:t> </a:t>
            </a:r>
            <a:r>
              <a:rPr lang="en-US" dirty="0" smtClean="0"/>
              <a:t>– day </a:t>
            </a:r>
            <a:r>
              <a:rPr lang="en-US" dirty="0" err="1" smtClean="0"/>
              <a:t>vs</a:t>
            </a:r>
            <a:r>
              <a:rPr lang="en-US" dirty="0" smtClean="0"/>
              <a:t> night.</a:t>
            </a:r>
          </a:p>
          <a:p>
            <a:endParaRPr lang="en-US" dirty="0"/>
          </a:p>
        </p:txBody>
      </p:sp>
      <p:pic>
        <p:nvPicPr>
          <p:cNvPr id="5" name="Picture 4" descr="Turbines-4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025066"/>
            <a:ext cx="3048000" cy="58329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95867" y="186266"/>
            <a:ext cx="72813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Turbine Wakes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5594766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 Turbine Wakes</a:t>
            </a:r>
            <a:endParaRPr lang="en-US" dirty="0"/>
          </a:p>
        </p:txBody>
      </p:sp>
      <p:pic>
        <p:nvPicPr>
          <p:cNvPr id="4" name="Content Placeholder 3" descr="CWEX-11 220_degree_wake picture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410894"/>
            <a:ext cx="5181600" cy="5060676"/>
          </a:xfrm>
        </p:spPr>
      </p:pic>
      <p:sp>
        <p:nvSpPr>
          <p:cNvPr id="3" name="Rectangle 2"/>
          <p:cNvSpPr/>
          <p:nvPr/>
        </p:nvSpPr>
        <p:spPr>
          <a:xfrm>
            <a:off x="0" y="660400"/>
            <a:ext cx="609600" cy="57718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689600" y="5090412"/>
            <a:ext cx="31834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July – Aug 2011.  </a:t>
            </a:r>
          </a:p>
          <a:p>
            <a:endParaRPr lang="en-US" sz="2400" dirty="0"/>
          </a:p>
          <a:p>
            <a:r>
              <a:rPr lang="en-US" sz="2400" dirty="0" smtClean="0"/>
              <a:t>Assumed +/- 5</a:t>
            </a:r>
            <a:r>
              <a:rPr lang="en-US" sz="2400" baseline="30000" dirty="0" smtClean="0"/>
              <a:t>o</a:t>
            </a:r>
            <a:r>
              <a:rPr lang="en-US" sz="2400" dirty="0" smtClean="0"/>
              <a:t> wake expansion</a:t>
            </a:r>
          </a:p>
        </p:txBody>
      </p:sp>
      <p:pic>
        <p:nvPicPr>
          <p:cNvPr id="9" name="Picture 8" descr="Wind rose.tif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9600" y="1410894"/>
            <a:ext cx="3183467" cy="3544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8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9600" y="1408667"/>
            <a:ext cx="5730724" cy="391441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289621" y="5366969"/>
            <a:ext cx="54801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Mean </a:t>
            </a:r>
            <a:r>
              <a:rPr lang="en-US" sz="2000" dirty="0"/>
              <a:t>normalized </a:t>
            </a:r>
            <a:r>
              <a:rPr lang="en-US" sz="2000" dirty="0" smtClean="0"/>
              <a:t>power as a function of downwind distance. All wind speeds were &gt; 3 m/</a:t>
            </a:r>
            <a:r>
              <a:rPr lang="en-US" sz="2000" dirty="0"/>
              <a:t>s. 56% of wake power ratios &gt; 1.0 were at night (2000-0800 LST)</a:t>
            </a:r>
            <a:r>
              <a:rPr lang="en-US" sz="2400" dirty="0"/>
              <a:t> </a:t>
            </a:r>
          </a:p>
        </p:txBody>
      </p:sp>
      <p:pic>
        <p:nvPicPr>
          <p:cNvPr id="4" name="Picture 3" descr="Multiple turbines.tif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413" y="1408667"/>
            <a:ext cx="2830604" cy="5364667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-97888"/>
            <a:ext cx="8229600" cy="1143000"/>
          </a:xfrm>
        </p:spPr>
        <p:txBody>
          <a:bodyPr/>
          <a:lstStyle/>
          <a:p>
            <a:r>
              <a:rPr lang="en-US" dirty="0" smtClean="0"/>
              <a:t>Single Turbine Wakes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7626351" y="2630919"/>
            <a:ext cx="304800" cy="281517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869642" y="2660745"/>
            <a:ext cx="274108" cy="277091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099299" y="2293407"/>
            <a:ext cx="281517" cy="268817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815122" y="1408667"/>
            <a:ext cx="871678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</a:t>
            </a:r>
            <a:r>
              <a:rPr lang="en-US" b="1" baseline="-25000" dirty="0" smtClean="0">
                <a:solidFill>
                  <a:srgbClr val="FF0000"/>
                </a:solidFill>
              </a:rPr>
              <a:t>N</a:t>
            </a:r>
            <a:r>
              <a:rPr lang="en-US" b="1" dirty="0" smtClean="0">
                <a:solidFill>
                  <a:srgbClr val="FF0000"/>
                </a:solidFill>
              </a:rPr>
              <a:t> &gt;1.0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7693026" y="1777999"/>
            <a:ext cx="519641" cy="508001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94766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2053</TotalTime>
  <Words>621</Words>
  <Application>Microsoft Macintosh PowerPoint</Application>
  <PresentationFormat>On-screen Show (4:3)</PresentationFormat>
  <Paragraphs>64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Outline</vt:lpstr>
      <vt:lpstr>CWEX Current Activities</vt:lpstr>
      <vt:lpstr>CWEX Instrument Deployment</vt:lpstr>
      <vt:lpstr>PowerPoint Presentation</vt:lpstr>
      <vt:lpstr>PowerPoint Presentation</vt:lpstr>
      <vt:lpstr>PowerPoint Presentation</vt:lpstr>
      <vt:lpstr>Single Turbine Wakes</vt:lpstr>
      <vt:lpstr>Single Turbine Wakes</vt:lpstr>
      <vt:lpstr>Multiple Turbine Wakes</vt:lpstr>
      <vt:lpstr>Stable surface conditions</vt:lpstr>
      <vt:lpstr>Neutral surface conditions</vt:lpstr>
      <vt:lpstr>High Wind Shear in Above-Rotor Layer</vt:lpstr>
      <vt:lpstr>High Wind Shear in Above-Rotor Layer</vt:lpstr>
      <vt:lpstr>High Wind Shear in Above-Rotor Layer</vt:lpstr>
      <vt:lpstr>High Wind Shear in Above-Rotor Layer</vt:lpstr>
      <vt:lpstr>PowerPoint Presentation</vt:lpstr>
      <vt:lpstr>High Wind Shear in Above-Rotor Layer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Gene Takle</dc:creator>
  <cp:lastModifiedBy>Gene Takle</cp:lastModifiedBy>
  <cp:revision>42</cp:revision>
  <dcterms:created xsi:type="dcterms:W3CDTF">2013-08-04T13:22:23Z</dcterms:created>
  <dcterms:modified xsi:type="dcterms:W3CDTF">2013-08-08T16:30:59Z</dcterms:modified>
</cp:coreProperties>
</file>