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3"/>
  </p:notesMasterIdLst>
  <p:sldIdLst>
    <p:sldId id="256" r:id="rId2"/>
    <p:sldId id="384" r:id="rId3"/>
    <p:sldId id="458" r:id="rId4"/>
    <p:sldId id="381" r:id="rId5"/>
    <p:sldId id="382" r:id="rId6"/>
    <p:sldId id="451" r:id="rId7"/>
    <p:sldId id="457" r:id="rId8"/>
    <p:sldId id="396" r:id="rId9"/>
    <p:sldId id="397" r:id="rId10"/>
    <p:sldId id="519" r:id="rId11"/>
    <p:sldId id="520" r:id="rId12"/>
    <p:sldId id="447" r:id="rId13"/>
    <p:sldId id="394" r:id="rId14"/>
    <p:sldId id="448" r:id="rId15"/>
    <p:sldId id="449" r:id="rId16"/>
    <p:sldId id="327" r:id="rId17"/>
    <p:sldId id="315" r:id="rId18"/>
    <p:sldId id="390" r:id="rId19"/>
    <p:sldId id="521" r:id="rId20"/>
    <p:sldId id="318" r:id="rId21"/>
    <p:sldId id="443" r:id="rId22"/>
    <p:sldId id="444" r:id="rId23"/>
    <p:sldId id="445" r:id="rId24"/>
    <p:sldId id="446" r:id="rId25"/>
    <p:sldId id="399" r:id="rId26"/>
    <p:sldId id="429" r:id="rId27"/>
    <p:sldId id="507" r:id="rId28"/>
    <p:sldId id="508" r:id="rId29"/>
    <p:sldId id="401" r:id="rId30"/>
    <p:sldId id="402" r:id="rId31"/>
    <p:sldId id="450" r:id="rId32"/>
    <p:sldId id="509" r:id="rId33"/>
    <p:sldId id="510" r:id="rId34"/>
    <p:sldId id="512" r:id="rId35"/>
    <p:sldId id="513" r:id="rId36"/>
    <p:sldId id="516" r:id="rId37"/>
    <p:sldId id="514" r:id="rId38"/>
    <p:sldId id="515" r:id="rId39"/>
    <p:sldId id="335" r:id="rId40"/>
    <p:sldId id="403" r:id="rId41"/>
    <p:sldId id="506" r:id="rId42"/>
    <p:sldId id="522" r:id="rId43"/>
    <p:sldId id="435" r:id="rId44"/>
    <p:sldId id="486" r:id="rId45"/>
    <p:sldId id="487" r:id="rId46"/>
    <p:sldId id="488" r:id="rId47"/>
    <p:sldId id="489" r:id="rId48"/>
    <p:sldId id="490" r:id="rId49"/>
    <p:sldId id="491" r:id="rId50"/>
    <p:sldId id="492" r:id="rId51"/>
    <p:sldId id="493" r:id="rId52"/>
    <p:sldId id="494" r:id="rId53"/>
    <p:sldId id="495" r:id="rId54"/>
    <p:sldId id="496" r:id="rId55"/>
    <p:sldId id="497" r:id="rId56"/>
    <p:sldId id="498" r:id="rId57"/>
    <p:sldId id="499" r:id="rId58"/>
    <p:sldId id="500" r:id="rId59"/>
    <p:sldId id="501" r:id="rId60"/>
    <p:sldId id="502" r:id="rId61"/>
    <p:sldId id="518" r:id="rId6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4DE1"/>
    <a:srgbClr val="4457FF"/>
    <a:srgbClr val="0067AC"/>
    <a:srgbClr val="708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 showGuides="1">
      <p:cViewPr>
        <p:scale>
          <a:sx n="75" d="100"/>
          <a:sy n="75" d="100"/>
        </p:scale>
        <p:origin x="-2136" y="-45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17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notesMaster" Target="notesMasters/notesMaster1.xml"/><Relationship Id="rId64" Type="http://schemas.openxmlformats.org/officeDocument/2006/relationships/printerSettings" Target="printerSettings/printerSettings1.bin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enetakle:Documents:Microsoft%20User%20Data:Saved%20Attachments:dsm-est-01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enetakle:Documents:Microsoft%20User%20Data:Saved%20Attachments:dsm-est-01.xls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Des Moines Annual Precipitation (inches)</a:t>
            </a:r>
          </a:p>
        </c:rich>
      </c:tx>
      <c:layout>
        <c:manualLayout>
          <c:xMode val="edge"/>
          <c:yMode val="edge"/>
          <c:x val="0.130555555555556"/>
          <c:y val="0.0231481481481481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888888888888889"/>
          <c:y val="0.342592592592593"/>
          <c:w val="0.880555555555555"/>
          <c:h val="0.486111111111111"/>
        </c:manualLayout>
      </c:layout>
      <c:lineChart>
        <c:grouping val="standard"/>
        <c:varyColors val="0"/>
        <c:ser>
          <c:idx val="0"/>
          <c:order val="0"/>
          <c:tx>
            <c:v>Des Moines Precipitation</c:v>
          </c:tx>
          <c:spPr>
            <a:ln w="3175">
              <a:solidFill>
                <a:srgbClr val="000000"/>
              </a:solidFill>
              <a:prstDash val="solid"/>
            </a:ln>
          </c:spPr>
          <c:marker>
            <c:symbol val="diamond"/>
            <c:size val="6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trendline>
            <c:trendlineType val="linear"/>
            <c:dispRSqr val="0"/>
            <c:dispEq val="0"/>
          </c:trendline>
          <c:trendline>
            <c:spPr>
              <a:ln w="25400"/>
            </c:spPr>
            <c:trendlineType val="linear"/>
            <c:dispRSqr val="0"/>
            <c:dispEq val="0"/>
          </c:trendline>
          <c:cat>
            <c:numRef>
              <c:f>'My first worksheet'!$A$8:$A$127</c:f>
              <c:numCache>
                <c:formatCode>General</c:formatCode>
                <c:ptCount val="120"/>
                <c:pt idx="0">
                  <c:v>1890.0</c:v>
                </c:pt>
                <c:pt idx="1">
                  <c:v>1891.0</c:v>
                </c:pt>
                <c:pt idx="2">
                  <c:v>1892.0</c:v>
                </c:pt>
                <c:pt idx="3">
                  <c:v>1893.0</c:v>
                </c:pt>
                <c:pt idx="4">
                  <c:v>1894.0</c:v>
                </c:pt>
                <c:pt idx="5">
                  <c:v>1895.0</c:v>
                </c:pt>
                <c:pt idx="6">
                  <c:v>1896.0</c:v>
                </c:pt>
                <c:pt idx="7">
                  <c:v>1897.0</c:v>
                </c:pt>
                <c:pt idx="8">
                  <c:v>1898.0</c:v>
                </c:pt>
                <c:pt idx="9">
                  <c:v>1899.0</c:v>
                </c:pt>
                <c:pt idx="10">
                  <c:v>1900.0</c:v>
                </c:pt>
                <c:pt idx="11">
                  <c:v>1901.0</c:v>
                </c:pt>
                <c:pt idx="12">
                  <c:v>1902.0</c:v>
                </c:pt>
                <c:pt idx="13">
                  <c:v>1903.0</c:v>
                </c:pt>
                <c:pt idx="14">
                  <c:v>1904.0</c:v>
                </c:pt>
                <c:pt idx="15">
                  <c:v>1905.0</c:v>
                </c:pt>
                <c:pt idx="16">
                  <c:v>1906.0</c:v>
                </c:pt>
                <c:pt idx="17">
                  <c:v>1907.0</c:v>
                </c:pt>
                <c:pt idx="18">
                  <c:v>1908.0</c:v>
                </c:pt>
                <c:pt idx="19">
                  <c:v>1909.0</c:v>
                </c:pt>
                <c:pt idx="20">
                  <c:v>1910.0</c:v>
                </c:pt>
                <c:pt idx="21">
                  <c:v>1911.0</c:v>
                </c:pt>
                <c:pt idx="22">
                  <c:v>1912.0</c:v>
                </c:pt>
                <c:pt idx="23">
                  <c:v>1913.0</c:v>
                </c:pt>
                <c:pt idx="24">
                  <c:v>1914.0</c:v>
                </c:pt>
                <c:pt idx="25">
                  <c:v>1915.0</c:v>
                </c:pt>
                <c:pt idx="26">
                  <c:v>1916.0</c:v>
                </c:pt>
                <c:pt idx="27">
                  <c:v>1917.0</c:v>
                </c:pt>
                <c:pt idx="28">
                  <c:v>1918.0</c:v>
                </c:pt>
                <c:pt idx="29">
                  <c:v>1919.0</c:v>
                </c:pt>
                <c:pt idx="30">
                  <c:v>1920.0</c:v>
                </c:pt>
                <c:pt idx="31">
                  <c:v>1921.0</c:v>
                </c:pt>
                <c:pt idx="32">
                  <c:v>1922.0</c:v>
                </c:pt>
                <c:pt idx="33">
                  <c:v>1923.0</c:v>
                </c:pt>
                <c:pt idx="34">
                  <c:v>1924.0</c:v>
                </c:pt>
                <c:pt idx="35">
                  <c:v>1925.0</c:v>
                </c:pt>
                <c:pt idx="36">
                  <c:v>1926.0</c:v>
                </c:pt>
                <c:pt idx="37">
                  <c:v>1927.0</c:v>
                </c:pt>
                <c:pt idx="38">
                  <c:v>1928.0</c:v>
                </c:pt>
                <c:pt idx="39">
                  <c:v>1929.0</c:v>
                </c:pt>
                <c:pt idx="40">
                  <c:v>1930.0</c:v>
                </c:pt>
                <c:pt idx="41">
                  <c:v>1931.0</c:v>
                </c:pt>
                <c:pt idx="42">
                  <c:v>1932.0</c:v>
                </c:pt>
                <c:pt idx="43">
                  <c:v>1933.0</c:v>
                </c:pt>
                <c:pt idx="44">
                  <c:v>1934.0</c:v>
                </c:pt>
                <c:pt idx="45">
                  <c:v>1935.0</c:v>
                </c:pt>
                <c:pt idx="46">
                  <c:v>1936.0</c:v>
                </c:pt>
                <c:pt idx="47">
                  <c:v>1937.0</c:v>
                </c:pt>
                <c:pt idx="48">
                  <c:v>1938.0</c:v>
                </c:pt>
                <c:pt idx="49">
                  <c:v>1939.0</c:v>
                </c:pt>
                <c:pt idx="50">
                  <c:v>1940.0</c:v>
                </c:pt>
                <c:pt idx="51">
                  <c:v>1941.0</c:v>
                </c:pt>
                <c:pt idx="52">
                  <c:v>1942.0</c:v>
                </c:pt>
                <c:pt idx="53">
                  <c:v>1943.0</c:v>
                </c:pt>
                <c:pt idx="54">
                  <c:v>1944.0</c:v>
                </c:pt>
                <c:pt idx="55">
                  <c:v>1945.0</c:v>
                </c:pt>
                <c:pt idx="56">
                  <c:v>1946.0</c:v>
                </c:pt>
                <c:pt idx="57">
                  <c:v>1947.0</c:v>
                </c:pt>
                <c:pt idx="58">
                  <c:v>1948.0</c:v>
                </c:pt>
                <c:pt idx="59">
                  <c:v>1949.0</c:v>
                </c:pt>
                <c:pt idx="60">
                  <c:v>1950.0</c:v>
                </c:pt>
                <c:pt idx="61">
                  <c:v>1951.0</c:v>
                </c:pt>
                <c:pt idx="62">
                  <c:v>1952.0</c:v>
                </c:pt>
                <c:pt idx="63">
                  <c:v>1953.0</c:v>
                </c:pt>
                <c:pt idx="64">
                  <c:v>1954.0</c:v>
                </c:pt>
                <c:pt idx="65">
                  <c:v>1955.0</c:v>
                </c:pt>
                <c:pt idx="66">
                  <c:v>1956.0</c:v>
                </c:pt>
                <c:pt idx="67">
                  <c:v>1957.0</c:v>
                </c:pt>
                <c:pt idx="68">
                  <c:v>1958.0</c:v>
                </c:pt>
                <c:pt idx="69">
                  <c:v>1959.0</c:v>
                </c:pt>
                <c:pt idx="70">
                  <c:v>1960.0</c:v>
                </c:pt>
                <c:pt idx="71">
                  <c:v>1961.0</c:v>
                </c:pt>
                <c:pt idx="72">
                  <c:v>1962.0</c:v>
                </c:pt>
                <c:pt idx="73">
                  <c:v>1963.0</c:v>
                </c:pt>
                <c:pt idx="74">
                  <c:v>1964.0</c:v>
                </c:pt>
                <c:pt idx="75">
                  <c:v>1965.0</c:v>
                </c:pt>
                <c:pt idx="76">
                  <c:v>1966.0</c:v>
                </c:pt>
                <c:pt idx="77">
                  <c:v>1967.0</c:v>
                </c:pt>
                <c:pt idx="78">
                  <c:v>1968.0</c:v>
                </c:pt>
                <c:pt idx="79">
                  <c:v>1969.0</c:v>
                </c:pt>
                <c:pt idx="80">
                  <c:v>1970.0</c:v>
                </c:pt>
                <c:pt idx="81">
                  <c:v>1971.0</c:v>
                </c:pt>
                <c:pt idx="82">
                  <c:v>1972.0</c:v>
                </c:pt>
                <c:pt idx="83">
                  <c:v>1973.0</c:v>
                </c:pt>
                <c:pt idx="84">
                  <c:v>1974.0</c:v>
                </c:pt>
                <c:pt idx="85">
                  <c:v>1975.0</c:v>
                </c:pt>
                <c:pt idx="86">
                  <c:v>1976.0</c:v>
                </c:pt>
                <c:pt idx="87">
                  <c:v>1977.0</c:v>
                </c:pt>
                <c:pt idx="88">
                  <c:v>1978.0</c:v>
                </c:pt>
                <c:pt idx="89">
                  <c:v>1979.0</c:v>
                </c:pt>
                <c:pt idx="90">
                  <c:v>1980.0</c:v>
                </c:pt>
                <c:pt idx="91">
                  <c:v>1981.0</c:v>
                </c:pt>
                <c:pt idx="92">
                  <c:v>1982.0</c:v>
                </c:pt>
                <c:pt idx="93">
                  <c:v>1983.0</c:v>
                </c:pt>
                <c:pt idx="94">
                  <c:v>1984.0</c:v>
                </c:pt>
                <c:pt idx="95">
                  <c:v>1985.0</c:v>
                </c:pt>
                <c:pt idx="96">
                  <c:v>1986.0</c:v>
                </c:pt>
                <c:pt idx="97">
                  <c:v>1987.0</c:v>
                </c:pt>
                <c:pt idx="98">
                  <c:v>1988.0</c:v>
                </c:pt>
                <c:pt idx="99">
                  <c:v>1989.0</c:v>
                </c:pt>
                <c:pt idx="100">
                  <c:v>1990.0</c:v>
                </c:pt>
                <c:pt idx="101">
                  <c:v>1991.0</c:v>
                </c:pt>
                <c:pt idx="102">
                  <c:v>1992.0</c:v>
                </c:pt>
                <c:pt idx="103">
                  <c:v>1993.0</c:v>
                </c:pt>
                <c:pt idx="104">
                  <c:v>1994.0</c:v>
                </c:pt>
                <c:pt idx="105">
                  <c:v>1995.0</c:v>
                </c:pt>
                <c:pt idx="106">
                  <c:v>1996.0</c:v>
                </c:pt>
                <c:pt idx="107">
                  <c:v>1997.0</c:v>
                </c:pt>
                <c:pt idx="108">
                  <c:v>1998.0</c:v>
                </c:pt>
                <c:pt idx="109">
                  <c:v>1999.0</c:v>
                </c:pt>
                <c:pt idx="110">
                  <c:v>2000.0</c:v>
                </c:pt>
                <c:pt idx="111">
                  <c:v>2001.0</c:v>
                </c:pt>
                <c:pt idx="112">
                  <c:v>2002.0</c:v>
                </c:pt>
                <c:pt idx="113">
                  <c:v>2003.0</c:v>
                </c:pt>
                <c:pt idx="114">
                  <c:v>2004.0</c:v>
                </c:pt>
                <c:pt idx="115">
                  <c:v>2005.0</c:v>
                </c:pt>
                <c:pt idx="116">
                  <c:v>2006.0</c:v>
                </c:pt>
                <c:pt idx="117">
                  <c:v>2007.0</c:v>
                </c:pt>
                <c:pt idx="118">
                  <c:v>2008.0</c:v>
                </c:pt>
                <c:pt idx="119">
                  <c:v>2009.0</c:v>
                </c:pt>
              </c:numCache>
            </c:numRef>
          </c:cat>
          <c:val>
            <c:numRef>
              <c:f>'My first worksheet'!$N$8:$N$127</c:f>
              <c:numCache>
                <c:formatCode>General</c:formatCode>
                <c:ptCount val="120"/>
                <c:pt idx="3">
                  <c:v>27.12</c:v>
                </c:pt>
                <c:pt idx="4">
                  <c:v>21.43</c:v>
                </c:pt>
                <c:pt idx="5">
                  <c:v>27.87</c:v>
                </c:pt>
                <c:pt idx="6">
                  <c:v>39.29</c:v>
                </c:pt>
                <c:pt idx="7">
                  <c:v>28.79</c:v>
                </c:pt>
                <c:pt idx="8">
                  <c:v>30.7</c:v>
                </c:pt>
                <c:pt idx="9">
                  <c:v>30.83</c:v>
                </c:pt>
                <c:pt idx="10">
                  <c:v>42.69</c:v>
                </c:pt>
                <c:pt idx="11">
                  <c:v>21.68</c:v>
                </c:pt>
                <c:pt idx="12">
                  <c:v>45.77</c:v>
                </c:pt>
                <c:pt idx="13">
                  <c:v>33.31</c:v>
                </c:pt>
                <c:pt idx="14">
                  <c:v>30.15</c:v>
                </c:pt>
                <c:pt idx="15">
                  <c:v>40.53</c:v>
                </c:pt>
                <c:pt idx="16">
                  <c:v>31.4</c:v>
                </c:pt>
                <c:pt idx="17">
                  <c:v>35.32</c:v>
                </c:pt>
                <c:pt idx="18">
                  <c:v>38.27</c:v>
                </c:pt>
                <c:pt idx="19">
                  <c:v>37.77</c:v>
                </c:pt>
                <c:pt idx="20">
                  <c:v>20.02</c:v>
                </c:pt>
                <c:pt idx="21">
                  <c:v>33.75</c:v>
                </c:pt>
                <c:pt idx="22">
                  <c:v>33.39</c:v>
                </c:pt>
                <c:pt idx="23">
                  <c:v>30.01</c:v>
                </c:pt>
                <c:pt idx="24">
                  <c:v>39.57</c:v>
                </c:pt>
                <c:pt idx="25">
                  <c:v>39.01</c:v>
                </c:pt>
                <c:pt idx="26">
                  <c:v>24.36</c:v>
                </c:pt>
                <c:pt idx="27">
                  <c:v>30.51</c:v>
                </c:pt>
                <c:pt idx="28">
                  <c:v>30.2</c:v>
                </c:pt>
                <c:pt idx="29">
                  <c:v>42.54</c:v>
                </c:pt>
                <c:pt idx="30">
                  <c:v>32.32</c:v>
                </c:pt>
                <c:pt idx="31">
                  <c:v>35.34</c:v>
                </c:pt>
                <c:pt idx="32">
                  <c:v>38.75</c:v>
                </c:pt>
                <c:pt idx="33">
                  <c:v>32.07</c:v>
                </c:pt>
                <c:pt idx="34">
                  <c:v>30.48</c:v>
                </c:pt>
                <c:pt idx="35">
                  <c:v>28.02</c:v>
                </c:pt>
                <c:pt idx="36">
                  <c:v>34.67</c:v>
                </c:pt>
                <c:pt idx="37">
                  <c:v>26.25</c:v>
                </c:pt>
                <c:pt idx="38">
                  <c:v>41.52</c:v>
                </c:pt>
                <c:pt idx="39">
                  <c:v>32.15</c:v>
                </c:pt>
                <c:pt idx="40">
                  <c:v>21.01</c:v>
                </c:pt>
                <c:pt idx="41">
                  <c:v>39.54</c:v>
                </c:pt>
                <c:pt idx="42">
                  <c:v>30.82</c:v>
                </c:pt>
                <c:pt idx="43">
                  <c:v>21.36</c:v>
                </c:pt>
                <c:pt idx="44">
                  <c:v>26.02</c:v>
                </c:pt>
                <c:pt idx="45">
                  <c:v>39.66</c:v>
                </c:pt>
                <c:pt idx="46">
                  <c:v>28.77</c:v>
                </c:pt>
                <c:pt idx="47">
                  <c:v>28.64</c:v>
                </c:pt>
                <c:pt idx="48">
                  <c:v>29.62</c:v>
                </c:pt>
                <c:pt idx="49">
                  <c:v>30.26</c:v>
                </c:pt>
                <c:pt idx="50">
                  <c:v>32.05</c:v>
                </c:pt>
                <c:pt idx="51">
                  <c:v>40.9</c:v>
                </c:pt>
                <c:pt idx="52">
                  <c:v>39.33</c:v>
                </c:pt>
                <c:pt idx="53">
                  <c:v>36.13</c:v>
                </c:pt>
                <c:pt idx="54">
                  <c:v>38.52</c:v>
                </c:pt>
                <c:pt idx="55">
                  <c:v>39.65</c:v>
                </c:pt>
                <c:pt idx="56">
                  <c:v>36.52</c:v>
                </c:pt>
                <c:pt idx="57">
                  <c:v>47.03</c:v>
                </c:pt>
                <c:pt idx="58">
                  <c:v>31.61</c:v>
                </c:pt>
                <c:pt idx="59">
                  <c:v>26.07</c:v>
                </c:pt>
                <c:pt idx="60">
                  <c:v>28.91</c:v>
                </c:pt>
                <c:pt idx="61">
                  <c:v>38.03</c:v>
                </c:pt>
                <c:pt idx="62">
                  <c:v>31.82</c:v>
                </c:pt>
                <c:pt idx="63">
                  <c:v>20.0</c:v>
                </c:pt>
                <c:pt idx="64">
                  <c:v>36.21</c:v>
                </c:pt>
                <c:pt idx="65">
                  <c:v>21.98</c:v>
                </c:pt>
                <c:pt idx="66">
                  <c:v>17.07</c:v>
                </c:pt>
                <c:pt idx="67">
                  <c:v>28.28</c:v>
                </c:pt>
                <c:pt idx="68">
                  <c:v>28.84</c:v>
                </c:pt>
                <c:pt idx="69">
                  <c:v>36.31</c:v>
                </c:pt>
                <c:pt idx="70">
                  <c:v>35.2</c:v>
                </c:pt>
                <c:pt idx="71">
                  <c:v>42.88</c:v>
                </c:pt>
                <c:pt idx="72">
                  <c:v>27.04</c:v>
                </c:pt>
                <c:pt idx="73">
                  <c:v>28.32</c:v>
                </c:pt>
                <c:pt idx="74">
                  <c:v>28.42</c:v>
                </c:pt>
                <c:pt idx="75">
                  <c:v>33.96</c:v>
                </c:pt>
                <c:pt idx="76">
                  <c:v>21.85</c:v>
                </c:pt>
                <c:pt idx="77">
                  <c:v>21.82</c:v>
                </c:pt>
                <c:pt idx="78">
                  <c:v>28.31</c:v>
                </c:pt>
                <c:pt idx="79">
                  <c:v>32.43</c:v>
                </c:pt>
                <c:pt idx="80">
                  <c:v>33.63</c:v>
                </c:pt>
                <c:pt idx="81">
                  <c:v>28.32</c:v>
                </c:pt>
                <c:pt idx="82">
                  <c:v>36.02</c:v>
                </c:pt>
                <c:pt idx="83">
                  <c:v>45.18</c:v>
                </c:pt>
                <c:pt idx="84">
                  <c:v>35.67</c:v>
                </c:pt>
                <c:pt idx="85">
                  <c:v>31.61</c:v>
                </c:pt>
                <c:pt idx="86">
                  <c:v>30.01</c:v>
                </c:pt>
                <c:pt idx="87">
                  <c:v>37.15</c:v>
                </c:pt>
                <c:pt idx="88">
                  <c:v>31.36</c:v>
                </c:pt>
                <c:pt idx="89">
                  <c:v>31.84</c:v>
                </c:pt>
                <c:pt idx="90">
                  <c:v>25.09</c:v>
                </c:pt>
                <c:pt idx="91">
                  <c:v>31.3</c:v>
                </c:pt>
                <c:pt idx="92">
                  <c:v>44.8</c:v>
                </c:pt>
                <c:pt idx="93">
                  <c:v>41.17</c:v>
                </c:pt>
                <c:pt idx="94">
                  <c:v>41.78</c:v>
                </c:pt>
                <c:pt idx="95">
                  <c:v>28.5</c:v>
                </c:pt>
                <c:pt idx="96">
                  <c:v>42.58</c:v>
                </c:pt>
                <c:pt idx="97">
                  <c:v>36.97</c:v>
                </c:pt>
                <c:pt idx="98">
                  <c:v>21.99</c:v>
                </c:pt>
                <c:pt idx="99">
                  <c:v>29.14</c:v>
                </c:pt>
                <c:pt idx="100">
                  <c:v>43.93</c:v>
                </c:pt>
                <c:pt idx="101">
                  <c:v>39.77</c:v>
                </c:pt>
                <c:pt idx="102">
                  <c:v>33.51</c:v>
                </c:pt>
                <c:pt idx="103">
                  <c:v>55.88</c:v>
                </c:pt>
                <c:pt idx="104">
                  <c:v>28.2</c:v>
                </c:pt>
                <c:pt idx="105">
                  <c:v>31.74</c:v>
                </c:pt>
                <c:pt idx="106">
                  <c:v>27.15</c:v>
                </c:pt>
                <c:pt idx="107">
                  <c:v>28.53</c:v>
                </c:pt>
                <c:pt idx="108">
                  <c:v>37.7</c:v>
                </c:pt>
                <c:pt idx="109">
                  <c:v>27.15</c:v>
                </c:pt>
                <c:pt idx="110">
                  <c:v>26.14</c:v>
                </c:pt>
                <c:pt idx="111">
                  <c:v>29.76</c:v>
                </c:pt>
                <c:pt idx="112">
                  <c:v>29.25</c:v>
                </c:pt>
                <c:pt idx="113">
                  <c:v>31.57</c:v>
                </c:pt>
                <c:pt idx="114">
                  <c:v>33.8</c:v>
                </c:pt>
                <c:pt idx="115">
                  <c:v>28.05</c:v>
                </c:pt>
                <c:pt idx="116">
                  <c:v>33.38</c:v>
                </c:pt>
                <c:pt idx="117">
                  <c:v>41.71</c:v>
                </c:pt>
                <c:pt idx="118">
                  <c:v>49.43</c:v>
                </c:pt>
                <c:pt idx="119">
                  <c:v>38.81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3459768"/>
        <c:axId val="673385912"/>
      </c:lineChart>
      <c:catAx>
        <c:axId val="67345976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73385912"/>
        <c:crosses val="autoZero"/>
        <c:auto val="0"/>
        <c:lblAlgn val="ctr"/>
        <c:lblOffset val="100"/>
        <c:tickLblSkip val="20"/>
        <c:tickMarkSkip val="10"/>
        <c:noMultiLvlLbl val="0"/>
      </c:catAx>
      <c:valAx>
        <c:axId val="673385912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General" sourceLinked="1"/>
        <c:majorTickMark val="in"/>
        <c:minorTickMark val="in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7345976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12700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4000" dirty="0"/>
              <a:t>Des Moines Annual Precipitation (inches)</a:t>
            </a:r>
          </a:p>
        </c:rich>
      </c:tx>
      <c:layout>
        <c:manualLayout>
          <c:xMode val="edge"/>
          <c:yMode val="edge"/>
          <c:x val="0.147222222222222"/>
          <c:y val="0.00102431886279701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875"/>
          <c:y val="0.349229844610132"/>
          <c:w val="0.880555555555555"/>
          <c:h val="0.486111111111111"/>
        </c:manualLayout>
      </c:layout>
      <c:lineChart>
        <c:grouping val="standard"/>
        <c:varyColors val="0"/>
        <c:ser>
          <c:idx val="0"/>
          <c:order val="0"/>
          <c:tx>
            <c:v>Des Moines Precipitation</c:v>
          </c:tx>
          <c:spPr>
            <a:ln w="3175">
              <a:solidFill>
                <a:srgbClr val="000000"/>
              </a:solidFill>
              <a:prstDash val="solid"/>
            </a:ln>
          </c:spPr>
          <c:marker>
            <c:symbol val="diamond"/>
            <c:size val="6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trendline>
            <c:trendlineType val="linear"/>
            <c:dispRSqr val="0"/>
            <c:dispEq val="0"/>
          </c:trendline>
          <c:trendline>
            <c:spPr>
              <a:ln w="25400"/>
            </c:spPr>
            <c:trendlineType val="linear"/>
            <c:dispRSqr val="0"/>
            <c:dispEq val="0"/>
          </c:trendline>
          <c:cat>
            <c:numRef>
              <c:f>'My first worksheet'!$A$8:$A$127</c:f>
              <c:numCache>
                <c:formatCode>General</c:formatCode>
                <c:ptCount val="120"/>
                <c:pt idx="0">
                  <c:v>1890.0</c:v>
                </c:pt>
                <c:pt idx="1">
                  <c:v>1891.0</c:v>
                </c:pt>
                <c:pt idx="2">
                  <c:v>1892.0</c:v>
                </c:pt>
                <c:pt idx="3">
                  <c:v>1893.0</c:v>
                </c:pt>
                <c:pt idx="4">
                  <c:v>1894.0</c:v>
                </c:pt>
                <c:pt idx="5">
                  <c:v>1895.0</c:v>
                </c:pt>
                <c:pt idx="6">
                  <c:v>1896.0</c:v>
                </c:pt>
                <c:pt idx="7">
                  <c:v>1897.0</c:v>
                </c:pt>
                <c:pt idx="8">
                  <c:v>1898.0</c:v>
                </c:pt>
                <c:pt idx="9">
                  <c:v>1899.0</c:v>
                </c:pt>
                <c:pt idx="10">
                  <c:v>1900.0</c:v>
                </c:pt>
                <c:pt idx="11">
                  <c:v>1901.0</c:v>
                </c:pt>
                <c:pt idx="12">
                  <c:v>1902.0</c:v>
                </c:pt>
                <c:pt idx="13">
                  <c:v>1903.0</c:v>
                </c:pt>
                <c:pt idx="14">
                  <c:v>1904.0</c:v>
                </c:pt>
                <c:pt idx="15">
                  <c:v>1905.0</c:v>
                </c:pt>
                <c:pt idx="16">
                  <c:v>1906.0</c:v>
                </c:pt>
                <c:pt idx="17">
                  <c:v>1907.0</c:v>
                </c:pt>
                <c:pt idx="18">
                  <c:v>1908.0</c:v>
                </c:pt>
                <c:pt idx="19">
                  <c:v>1909.0</c:v>
                </c:pt>
                <c:pt idx="20">
                  <c:v>1910.0</c:v>
                </c:pt>
                <c:pt idx="21">
                  <c:v>1911.0</c:v>
                </c:pt>
                <c:pt idx="22">
                  <c:v>1912.0</c:v>
                </c:pt>
                <c:pt idx="23">
                  <c:v>1913.0</c:v>
                </c:pt>
                <c:pt idx="24">
                  <c:v>1914.0</c:v>
                </c:pt>
                <c:pt idx="25">
                  <c:v>1915.0</c:v>
                </c:pt>
                <c:pt idx="26">
                  <c:v>1916.0</c:v>
                </c:pt>
                <c:pt idx="27">
                  <c:v>1917.0</c:v>
                </c:pt>
                <c:pt idx="28">
                  <c:v>1918.0</c:v>
                </c:pt>
                <c:pt idx="29">
                  <c:v>1919.0</c:v>
                </c:pt>
                <c:pt idx="30">
                  <c:v>1920.0</c:v>
                </c:pt>
                <c:pt idx="31">
                  <c:v>1921.0</c:v>
                </c:pt>
                <c:pt idx="32">
                  <c:v>1922.0</c:v>
                </c:pt>
                <c:pt idx="33">
                  <c:v>1923.0</c:v>
                </c:pt>
                <c:pt idx="34">
                  <c:v>1924.0</c:v>
                </c:pt>
                <c:pt idx="35">
                  <c:v>1925.0</c:v>
                </c:pt>
                <c:pt idx="36">
                  <c:v>1926.0</c:v>
                </c:pt>
                <c:pt idx="37">
                  <c:v>1927.0</c:v>
                </c:pt>
                <c:pt idx="38">
                  <c:v>1928.0</c:v>
                </c:pt>
                <c:pt idx="39">
                  <c:v>1929.0</c:v>
                </c:pt>
                <c:pt idx="40">
                  <c:v>1930.0</c:v>
                </c:pt>
                <c:pt idx="41">
                  <c:v>1931.0</c:v>
                </c:pt>
                <c:pt idx="42">
                  <c:v>1932.0</c:v>
                </c:pt>
                <c:pt idx="43">
                  <c:v>1933.0</c:v>
                </c:pt>
                <c:pt idx="44">
                  <c:v>1934.0</c:v>
                </c:pt>
                <c:pt idx="45">
                  <c:v>1935.0</c:v>
                </c:pt>
                <c:pt idx="46">
                  <c:v>1936.0</c:v>
                </c:pt>
                <c:pt idx="47">
                  <c:v>1937.0</c:v>
                </c:pt>
                <c:pt idx="48">
                  <c:v>1938.0</c:v>
                </c:pt>
                <c:pt idx="49">
                  <c:v>1939.0</c:v>
                </c:pt>
                <c:pt idx="50">
                  <c:v>1940.0</c:v>
                </c:pt>
                <c:pt idx="51">
                  <c:v>1941.0</c:v>
                </c:pt>
                <c:pt idx="52">
                  <c:v>1942.0</c:v>
                </c:pt>
                <c:pt idx="53">
                  <c:v>1943.0</c:v>
                </c:pt>
                <c:pt idx="54">
                  <c:v>1944.0</c:v>
                </c:pt>
                <c:pt idx="55">
                  <c:v>1945.0</c:v>
                </c:pt>
                <c:pt idx="56">
                  <c:v>1946.0</c:v>
                </c:pt>
                <c:pt idx="57">
                  <c:v>1947.0</c:v>
                </c:pt>
                <c:pt idx="58">
                  <c:v>1948.0</c:v>
                </c:pt>
                <c:pt idx="59">
                  <c:v>1949.0</c:v>
                </c:pt>
                <c:pt idx="60">
                  <c:v>1950.0</c:v>
                </c:pt>
                <c:pt idx="61">
                  <c:v>1951.0</c:v>
                </c:pt>
                <c:pt idx="62">
                  <c:v>1952.0</c:v>
                </c:pt>
                <c:pt idx="63">
                  <c:v>1953.0</c:v>
                </c:pt>
                <c:pt idx="64">
                  <c:v>1954.0</c:v>
                </c:pt>
                <c:pt idx="65">
                  <c:v>1955.0</c:v>
                </c:pt>
                <c:pt idx="66">
                  <c:v>1956.0</c:v>
                </c:pt>
                <c:pt idx="67">
                  <c:v>1957.0</c:v>
                </c:pt>
                <c:pt idx="68">
                  <c:v>1958.0</c:v>
                </c:pt>
                <c:pt idx="69">
                  <c:v>1959.0</c:v>
                </c:pt>
                <c:pt idx="70">
                  <c:v>1960.0</c:v>
                </c:pt>
                <c:pt idx="71">
                  <c:v>1961.0</c:v>
                </c:pt>
                <c:pt idx="72">
                  <c:v>1962.0</c:v>
                </c:pt>
                <c:pt idx="73">
                  <c:v>1963.0</c:v>
                </c:pt>
                <c:pt idx="74">
                  <c:v>1964.0</c:v>
                </c:pt>
                <c:pt idx="75">
                  <c:v>1965.0</c:v>
                </c:pt>
                <c:pt idx="76">
                  <c:v>1966.0</c:v>
                </c:pt>
                <c:pt idx="77">
                  <c:v>1967.0</c:v>
                </c:pt>
                <c:pt idx="78">
                  <c:v>1968.0</c:v>
                </c:pt>
                <c:pt idx="79">
                  <c:v>1969.0</c:v>
                </c:pt>
                <c:pt idx="80">
                  <c:v>1970.0</c:v>
                </c:pt>
                <c:pt idx="81">
                  <c:v>1971.0</c:v>
                </c:pt>
                <c:pt idx="82">
                  <c:v>1972.0</c:v>
                </c:pt>
                <c:pt idx="83">
                  <c:v>1973.0</c:v>
                </c:pt>
                <c:pt idx="84">
                  <c:v>1974.0</c:v>
                </c:pt>
                <c:pt idx="85">
                  <c:v>1975.0</c:v>
                </c:pt>
                <c:pt idx="86">
                  <c:v>1976.0</c:v>
                </c:pt>
                <c:pt idx="87">
                  <c:v>1977.0</c:v>
                </c:pt>
                <c:pt idx="88">
                  <c:v>1978.0</c:v>
                </c:pt>
                <c:pt idx="89">
                  <c:v>1979.0</c:v>
                </c:pt>
                <c:pt idx="90">
                  <c:v>1980.0</c:v>
                </c:pt>
                <c:pt idx="91">
                  <c:v>1981.0</c:v>
                </c:pt>
                <c:pt idx="92">
                  <c:v>1982.0</c:v>
                </c:pt>
                <c:pt idx="93">
                  <c:v>1983.0</c:v>
                </c:pt>
                <c:pt idx="94">
                  <c:v>1984.0</c:v>
                </c:pt>
                <c:pt idx="95">
                  <c:v>1985.0</c:v>
                </c:pt>
                <c:pt idx="96">
                  <c:v>1986.0</c:v>
                </c:pt>
                <c:pt idx="97">
                  <c:v>1987.0</c:v>
                </c:pt>
                <c:pt idx="98">
                  <c:v>1988.0</c:v>
                </c:pt>
                <c:pt idx="99">
                  <c:v>1989.0</c:v>
                </c:pt>
                <c:pt idx="100">
                  <c:v>1990.0</c:v>
                </c:pt>
                <c:pt idx="101">
                  <c:v>1991.0</c:v>
                </c:pt>
                <c:pt idx="102">
                  <c:v>1992.0</c:v>
                </c:pt>
                <c:pt idx="103">
                  <c:v>1993.0</c:v>
                </c:pt>
                <c:pt idx="104">
                  <c:v>1994.0</c:v>
                </c:pt>
                <c:pt idx="105">
                  <c:v>1995.0</c:v>
                </c:pt>
                <c:pt idx="106">
                  <c:v>1996.0</c:v>
                </c:pt>
                <c:pt idx="107">
                  <c:v>1997.0</c:v>
                </c:pt>
                <c:pt idx="108">
                  <c:v>1998.0</c:v>
                </c:pt>
                <c:pt idx="109">
                  <c:v>1999.0</c:v>
                </c:pt>
                <c:pt idx="110">
                  <c:v>2000.0</c:v>
                </c:pt>
                <c:pt idx="111">
                  <c:v>2001.0</c:v>
                </c:pt>
                <c:pt idx="112">
                  <c:v>2002.0</c:v>
                </c:pt>
                <c:pt idx="113">
                  <c:v>2003.0</c:v>
                </c:pt>
                <c:pt idx="114">
                  <c:v>2004.0</c:v>
                </c:pt>
                <c:pt idx="115">
                  <c:v>2005.0</c:v>
                </c:pt>
                <c:pt idx="116">
                  <c:v>2006.0</c:v>
                </c:pt>
                <c:pt idx="117">
                  <c:v>2007.0</c:v>
                </c:pt>
                <c:pt idx="118">
                  <c:v>2008.0</c:v>
                </c:pt>
                <c:pt idx="119">
                  <c:v>2009.0</c:v>
                </c:pt>
              </c:numCache>
            </c:numRef>
          </c:cat>
          <c:val>
            <c:numRef>
              <c:f>'My first worksheet'!$N$8:$N$127</c:f>
              <c:numCache>
                <c:formatCode>General</c:formatCode>
                <c:ptCount val="120"/>
                <c:pt idx="3">
                  <c:v>27.12</c:v>
                </c:pt>
                <c:pt idx="4">
                  <c:v>21.43</c:v>
                </c:pt>
                <c:pt idx="5">
                  <c:v>27.87</c:v>
                </c:pt>
                <c:pt idx="6">
                  <c:v>39.29</c:v>
                </c:pt>
                <c:pt idx="7">
                  <c:v>28.79</c:v>
                </c:pt>
                <c:pt idx="8">
                  <c:v>30.7</c:v>
                </c:pt>
                <c:pt idx="9">
                  <c:v>30.83</c:v>
                </c:pt>
                <c:pt idx="10">
                  <c:v>42.69</c:v>
                </c:pt>
                <c:pt idx="11">
                  <c:v>21.68</c:v>
                </c:pt>
                <c:pt idx="12">
                  <c:v>45.77</c:v>
                </c:pt>
                <c:pt idx="13">
                  <c:v>33.31</c:v>
                </c:pt>
                <c:pt idx="14">
                  <c:v>30.15</c:v>
                </c:pt>
                <c:pt idx="15">
                  <c:v>40.53</c:v>
                </c:pt>
                <c:pt idx="16">
                  <c:v>31.4</c:v>
                </c:pt>
                <c:pt idx="17">
                  <c:v>35.32</c:v>
                </c:pt>
                <c:pt idx="18">
                  <c:v>38.27</c:v>
                </c:pt>
                <c:pt idx="19">
                  <c:v>37.77</c:v>
                </c:pt>
                <c:pt idx="20">
                  <c:v>20.02</c:v>
                </c:pt>
                <c:pt idx="21">
                  <c:v>33.75</c:v>
                </c:pt>
                <c:pt idx="22">
                  <c:v>33.39</c:v>
                </c:pt>
                <c:pt idx="23">
                  <c:v>30.01</c:v>
                </c:pt>
                <c:pt idx="24">
                  <c:v>39.57</c:v>
                </c:pt>
                <c:pt idx="25">
                  <c:v>39.01</c:v>
                </c:pt>
                <c:pt idx="26">
                  <c:v>24.36</c:v>
                </c:pt>
                <c:pt idx="27">
                  <c:v>30.51</c:v>
                </c:pt>
                <c:pt idx="28">
                  <c:v>30.2</c:v>
                </c:pt>
                <c:pt idx="29">
                  <c:v>42.54</c:v>
                </c:pt>
                <c:pt idx="30">
                  <c:v>32.32</c:v>
                </c:pt>
                <c:pt idx="31">
                  <c:v>35.34</c:v>
                </c:pt>
                <c:pt idx="32">
                  <c:v>38.75</c:v>
                </c:pt>
                <c:pt idx="33">
                  <c:v>32.07</c:v>
                </c:pt>
                <c:pt idx="34">
                  <c:v>30.48</c:v>
                </c:pt>
                <c:pt idx="35">
                  <c:v>28.02</c:v>
                </c:pt>
                <c:pt idx="36">
                  <c:v>34.67</c:v>
                </c:pt>
                <c:pt idx="37">
                  <c:v>26.25</c:v>
                </c:pt>
                <c:pt idx="38">
                  <c:v>41.52</c:v>
                </c:pt>
                <c:pt idx="39">
                  <c:v>32.15</c:v>
                </c:pt>
                <c:pt idx="40">
                  <c:v>21.01</c:v>
                </c:pt>
                <c:pt idx="41">
                  <c:v>39.54</c:v>
                </c:pt>
                <c:pt idx="42">
                  <c:v>30.82</c:v>
                </c:pt>
                <c:pt idx="43">
                  <c:v>21.36</c:v>
                </c:pt>
                <c:pt idx="44">
                  <c:v>26.02</c:v>
                </c:pt>
                <c:pt idx="45">
                  <c:v>39.66</c:v>
                </c:pt>
                <c:pt idx="46">
                  <c:v>28.77</c:v>
                </c:pt>
                <c:pt idx="47">
                  <c:v>28.64</c:v>
                </c:pt>
                <c:pt idx="48">
                  <c:v>29.62</c:v>
                </c:pt>
                <c:pt idx="49">
                  <c:v>30.26</c:v>
                </c:pt>
                <c:pt idx="50">
                  <c:v>32.05</c:v>
                </c:pt>
                <c:pt idx="51">
                  <c:v>40.9</c:v>
                </c:pt>
                <c:pt idx="52">
                  <c:v>39.33</c:v>
                </c:pt>
                <c:pt idx="53">
                  <c:v>36.13</c:v>
                </c:pt>
                <c:pt idx="54">
                  <c:v>38.52</c:v>
                </c:pt>
                <c:pt idx="55">
                  <c:v>39.65</c:v>
                </c:pt>
                <c:pt idx="56">
                  <c:v>36.52</c:v>
                </c:pt>
                <c:pt idx="57">
                  <c:v>47.03</c:v>
                </c:pt>
                <c:pt idx="58">
                  <c:v>31.61</c:v>
                </c:pt>
                <c:pt idx="59">
                  <c:v>26.07</c:v>
                </c:pt>
                <c:pt idx="60">
                  <c:v>28.91</c:v>
                </c:pt>
                <c:pt idx="61">
                  <c:v>38.03</c:v>
                </c:pt>
                <c:pt idx="62">
                  <c:v>31.82</c:v>
                </c:pt>
                <c:pt idx="63">
                  <c:v>20.0</c:v>
                </c:pt>
                <c:pt idx="64">
                  <c:v>36.21</c:v>
                </c:pt>
                <c:pt idx="65">
                  <c:v>21.98</c:v>
                </c:pt>
                <c:pt idx="66">
                  <c:v>17.07</c:v>
                </c:pt>
                <c:pt idx="67">
                  <c:v>28.28</c:v>
                </c:pt>
                <c:pt idx="68">
                  <c:v>28.84</c:v>
                </c:pt>
                <c:pt idx="69">
                  <c:v>36.31</c:v>
                </c:pt>
                <c:pt idx="70">
                  <c:v>35.2</c:v>
                </c:pt>
                <c:pt idx="71">
                  <c:v>42.88</c:v>
                </c:pt>
                <c:pt idx="72">
                  <c:v>27.04</c:v>
                </c:pt>
                <c:pt idx="73">
                  <c:v>28.32</c:v>
                </c:pt>
                <c:pt idx="74">
                  <c:v>28.42</c:v>
                </c:pt>
                <c:pt idx="75">
                  <c:v>33.96</c:v>
                </c:pt>
                <c:pt idx="76">
                  <c:v>21.85</c:v>
                </c:pt>
                <c:pt idx="77">
                  <c:v>21.82</c:v>
                </c:pt>
                <c:pt idx="78">
                  <c:v>28.31</c:v>
                </c:pt>
                <c:pt idx="79">
                  <c:v>32.43</c:v>
                </c:pt>
                <c:pt idx="80">
                  <c:v>33.63</c:v>
                </c:pt>
                <c:pt idx="81">
                  <c:v>28.32</c:v>
                </c:pt>
                <c:pt idx="82">
                  <c:v>36.02</c:v>
                </c:pt>
                <c:pt idx="83">
                  <c:v>45.18</c:v>
                </c:pt>
                <c:pt idx="84">
                  <c:v>35.67</c:v>
                </c:pt>
                <c:pt idx="85">
                  <c:v>31.61</c:v>
                </c:pt>
                <c:pt idx="86">
                  <c:v>30.01</c:v>
                </c:pt>
                <c:pt idx="87">
                  <c:v>37.15</c:v>
                </c:pt>
                <c:pt idx="88">
                  <c:v>31.36</c:v>
                </c:pt>
                <c:pt idx="89">
                  <c:v>31.84</c:v>
                </c:pt>
                <c:pt idx="90">
                  <c:v>25.09</c:v>
                </c:pt>
                <c:pt idx="91">
                  <c:v>31.3</c:v>
                </c:pt>
                <c:pt idx="92">
                  <c:v>44.8</c:v>
                </c:pt>
                <c:pt idx="93">
                  <c:v>41.17</c:v>
                </c:pt>
                <c:pt idx="94">
                  <c:v>41.78</c:v>
                </c:pt>
                <c:pt idx="95">
                  <c:v>28.5</c:v>
                </c:pt>
                <c:pt idx="96">
                  <c:v>42.58</c:v>
                </c:pt>
                <c:pt idx="97">
                  <c:v>36.97</c:v>
                </c:pt>
                <c:pt idx="98">
                  <c:v>21.99</c:v>
                </c:pt>
                <c:pt idx="99">
                  <c:v>29.14</c:v>
                </c:pt>
                <c:pt idx="100">
                  <c:v>43.93</c:v>
                </c:pt>
                <c:pt idx="101">
                  <c:v>39.77</c:v>
                </c:pt>
                <c:pt idx="102">
                  <c:v>33.51</c:v>
                </c:pt>
                <c:pt idx="103">
                  <c:v>55.88</c:v>
                </c:pt>
                <c:pt idx="104">
                  <c:v>28.2</c:v>
                </c:pt>
                <c:pt idx="105">
                  <c:v>31.74</c:v>
                </c:pt>
                <c:pt idx="106">
                  <c:v>27.15</c:v>
                </c:pt>
                <c:pt idx="107">
                  <c:v>28.53</c:v>
                </c:pt>
                <c:pt idx="108">
                  <c:v>37.7</c:v>
                </c:pt>
                <c:pt idx="109">
                  <c:v>27.15</c:v>
                </c:pt>
                <c:pt idx="110">
                  <c:v>26.14</c:v>
                </c:pt>
                <c:pt idx="111">
                  <c:v>29.76</c:v>
                </c:pt>
                <c:pt idx="112">
                  <c:v>29.25</c:v>
                </c:pt>
                <c:pt idx="113">
                  <c:v>31.57</c:v>
                </c:pt>
                <c:pt idx="114">
                  <c:v>33.8</c:v>
                </c:pt>
                <c:pt idx="115">
                  <c:v>28.05</c:v>
                </c:pt>
                <c:pt idx="116">
                  <c:v>33.38</c:v>
                </c:pt>
                <c:pt idx="117">
                  <c:v>41.71</c:v>
                </c:pt>
                <c:pt idx="118">
                  <c:v>49.43</c:v>
                </c:pt>
                <c:pt idx="119">
                  <c:v>38.81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723720"/>
        <c:axId val="637855352"/>
      </c:lineChart>
      <c:catAx>
        <c:axId val="82972372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37855352"/>
        <c:crosses val="autoZero"/>
        <c:auto val="0"/>
        <c:lblAlgn val="ctr"/>
        <c:lblOffset val="100"/>
        <c:tickLblSkip val="20"/>
        <c:tickMarkSkip val="10"/>
        <c:noMultiLvlLbl val="0"/>
      </c:catAx>
      <c:valAx>
        <c:axId val="637855352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General" sourceLinked="1"/>
        <c:majorTickMark val="in"/>
        <c:minorTickMark val="in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82972372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12700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image" Target="../media/image8.png"/><Relationship Id="rId2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image" Target="../media/image8.png"/><Relationship Id="rId2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0.13333</cdr:x>
      <cdr:y>0.68732</cdr:y>
    </cdr:from>
    <cdr:to>
      <cdr:x>0.20556</cdr:x>
      <cdr:y>0.75811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19200" y="3945466"/>
          <a:ext cx="660400" cy="406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2000" b="1" dirty="0" smtClean="0">
              <a:solidFill>
                <a:srgbClr val="FF0000"/>
              </a:solidFill>
            </a:rPr>
            <a:t>31.9</a:t>
          </a:r>
          <a:endParaRPr lang="en-US" sz="20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0.87072</cdr:x>
      <cdr:y>0.69027</cdr:y>
    </cdr:from>
    <cdr:to>
      <cdr:x>0.93381</cdr:x>
      <cdr:y>0.76991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961870" y="3962401"/>
          <a:ext cx="576892" cy="4571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2000" b="1" dirty="0" smtClean="0">
              <a:solidFill>
                <a:srgbClr val="FF0000"/>
              </a:solidFill>
            </a:rPr>
            <a:t>33.8</a:t>
          </a:r>
          <a:endParaRPr lang="en-US" sz="20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0.4</cdr:x>
      <cdr:y>0.67552</cdr:y>
    </cdr:from>
    <cdr:to>
      <cdr:x>0.5</cdr:x>
      <cdr:y>0.83481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657600" y="387773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2800" b="1" dirty="0" smtClean="0">
              <a:solidFill>
                <a:srgbClr val="FF0000"/>
              </a:solidFill>
            </a:rPr>
            <a:t>6% Increase</a:t>
          </a:r>
          <a:endParaRPr lang="en-US" sz="28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0.08194</cdr:x>
      <cdr:y>0.3833</cdr:y>
    </cdr:from>
    <cdr:to>
      <cdr:x>0.55972</cdr:x>
      <cdr:y>0.52046</cdr:y>
    </cdr:to>
    <cdr:sp macro="" textlink="">
      <cdr:nvSpPr>
        <cdr:cNvPr id="5" name="Oval 4"/>
        <cdr:cNvSpPr/>
      </cdr:nvSpPr>
      <cdr:spPr>
        <a:xfrm xmlns:a="http://schemas.openxmlformats.org/drawingml/2006/main">
          <a:off x="749259" y="2200275"/>
          <a:ext cx="4368821" cy="7874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0.5752</cdr:x>
      <cdr:y>0.36283</cdr:y>
    </cdr:from>
    <cdr:to>
      <cdr:x>0.99409</cdr:x>
      <cdr:y>0.53319</cdr:y>
    </cdr:to>
    <cdr:sp macro="" textlink="">
      <cdr:nvSpPr>
        <cdr:cNvPr id="6" name="Oval 5"/>
        <cdr:cNvSpPr/>
      </cdr:nvSpPr>
      <cdr:spPr>
        <a:xfrm xmlns:a="http://schemas.openxmlformats.org/drawingml/2006/main">
          <a:off x="5259616" y="2082801"/>
          <a:ext cx="3830381" cy="9779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0.30139</cdr:x>
      <cdr:y>0.3934</cdr:y>
    </cdr:from>
    <cdr:to>
      <cdr:x>0.40139</cdr:x>
      <cdr:y>0.55269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755900" y="225825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2000" b="1" dirty="0" smtClean="0">
              <a:solidFill>
                <a:srgbClr val="FF0000"/>
              </a:solidFill>
            </a:rPr>
            <a:t>7</a:t>
          </a:r>
          <a:endParaRPr lang="en-US" sz="20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0.75694</cdr:x>
      <cdr:y>0.3833</cdr:y>
    </cdr:from>
    <cdr:to>
      <cdr:x>0.85694</cdr:x>
      <cdr:y>0.54259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921500" y="22002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2000" b="1" dirty="0" smtClean="0">
              <a:solidFill>
                <a:srgbClr val="FF0000"/>
              </a:solidFill>
            </a:rPr>
            <a:t>10</a:t>
          </a:r>
          <a:endParaRPr lang="en-US" sz="2000" b="1" dirty="0">
            <a:solidFill>
              <a:srgbClr val="FF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8EC09-98C1-4230-A213-FA5AE5122305}" type="datetimeFigureOut">
              <a:rPr lang="en-US" smtClean="0"/>
              <a:pPr/>
              <a:t>2/14/12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C736F-67DC-4AD6-B39F-F449EC149D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692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C736F-67DC-4AD6-B39F-F449EC149DB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4113" y="693738"/>
            <a:ext cx="4551362" cy="3414712"/>
          </a:xfrm>
          <a:solidFill>
            <a:srgbClr val="FFFFFF"/>
          </a:solidFill>
          <a:ln/>
        </p:spPr>
      </p:sp>
      <p:sp>
        <p:nvSpPr>
          <p:cNvPr id="4915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5988" y="4340225"/>
            <a:ext cx="5026025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1600">
                <a:latin typeface="Arial" charset="0"/>
                <a:ea typeface="ＭＳ Ｐゴシック" charset="0"/>
                <a:cs typeface="ＭＳ Ｐゴシック" charset="0"/>
              </a:rPr>
              <a:t>A feature that corresponds to later 20th century trends.  Not seen in GCMs.  Linked to mesoscale circulation.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E9E710-0BAE-7140-8197-BFF0553650B8}" type="slidenum">
              <a:rPr lang="en-US">
                <a:latin typeface="Arial" pitchFamily="29" charset="0"/>
                <a:ea typeface="ＭＳ Ｐゴシック" pitchFamily="29" charset="-128"/>
                <a:cs typeface="ＭＳ Ｐゴシック" pitchFamily="29" charset="-128"/>
              </a:rPr>
              <a:pPr/>
              <a:t>16</a:t>
            </a:fld>
            <a:endParaRPr lang="en-US">
              <a:latin typeface="Aria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716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E9E710-0BAE-7140-8197-BFF0553650B8}" type="slidenum">
              <a:rPr lang="en-US">
                <a:latin typeface="Arial" pitchFamily="29" charset="0"/>
                <a:ea typeface="ＭＳ Ｐゴシック" pitchFamily="29" charset="-128"/>
                <a:cs typeface="ＭＳ Ｐゴシック" pitchFamily="29" charset="-128"/>
              </a:rPr>
              <a:pPr/>
              <a:t>17</a:t>
            </a:fld>
            <a:endParaRPr lang="en-US">
              <a:latin typeface="Aria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716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E9E710-0BAE-7140-8197-BFF0553650B8}" type="slidenum">
              <a:rPr lang="en-US">
                <a:latin typeface="Arial" pitchFamily="29" charset="0"/>
                <a:ea typeface="ＭＳ Ｐゴシック" pitchFamily="29" charset="-128"/>
                <a:cs typeface="ＭＳ Ｐゴシック" pitchFamily="29" charset="-128"/>
              </a:rPr>
              <a:pPr/>
              <a:t>18</a:t>
            </a:fld>
            <a:endParaRPr lang="en-US">
              <a:latin typeface="Aria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716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114385"/>
            <a:ext cx="9144000" cy="5743615"/>
          </a:xfrm>
          <a:prstGeom prst="rect">
            <a:avLst/>
          </a:prstGeom>
          <a:solidFill>
            <a:srgbClr val="0067A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2/14/12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2/14/12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51062"/>
            <a:ext cx="4038600" cy="408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51062"/>
            <a:ext cx="4038600" cy="408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2/14/12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7806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17824"/>
            <a:ext cx="4040188" cy="3362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27806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917824"/>
            <a:ext cx="4041775" cy="3362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2/14/12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2/14/12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2/14/12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8100"/>
            <a:ext cx="3008313" cy="7493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01751"/>
            <a:ext cx="5111750" cy="5035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2799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2/14/12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114385"/>
            <a:ext cx="9144000" cy="5743615"/>
          </a:xfrm>
          <a:prstGeom prst="rect">
            <a:avLst/>
          </a:prstGeom>
          <a:solidFill>
            <a:srgbClr val="0067A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SP World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1261" y="469900"/>
            <a:ext cx="8875059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2/14/12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CSP Foote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1146048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2" y="1490165"/>
            <a:ext cx="2847274" cy="5016995"/>
          </a:xfrm>
        </p:spPr>
        <p:txBody>
          <a:bodyPr/>
          <a:lstStyle>
            <a:lvl1pPr marL="0" indent="0" algn="r">
              <a:buNone/>
              <a:defRPr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9318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63762"/>
            <a:ext cx="8229600" cy="4330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507161"/>
            <a:ext cx="874972" cy="2270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1EC58335-179D-0D45-BDC9-9A615D158F0F}" type="datetimeFigureOut">
              <a:rPr lang="en-US" smtClean="0"/>
              <a:pPr/>
              <a:t>2/14/12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2173" y="6507161"/>
            <a:ext cx="2895600" cy="2270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2873" y="6507161"/>
            <a:ext cx="483926" cy="2270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DA1FB041-706C-CF48-8DEF-97EEE89FE4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CSP Footer.jp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9144000" cy="11460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63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67AC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None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292100" indent="-292100" algn="l" defTabSz="457200" rtl="0" eaLnBrk="1" latinLnBrk="0" hangingPunct="1">
        <a:spcBef>
          <a:spcPct val="20000"/>
        </a:spcBef>
        <a:buClr>
          <a:srgbClr val="708F24"/>
        </a:buClr>
        <a:buFont typeface="Arial"/>
        <a:buChar char="•"/>
        <a:defRPr sz="2500" kern="1200">
          <a:solidFill>
            <a:schemeClr val="tx1"/>
          </a:solidFill>
          <a:latin typeface="Arial"/>
          <a:ea typeface="+mn-ea"/>
          <a:cs typeface="Arial"/>
        </a:defRPr>
      </a:lvl2pPr>
      <a:lvl3pPr marL="635000" indent="-342900" algn="l" defTabSz="457200" rtl="0" eaLnBrk="1" latinLnBrk="0" hangingPunct="1">
        <a:spcBef>
          <a:spcPct val="20000"/>
        </a:spcBef>
        <a:buClr>
          <a:srgbClr val="708F24"/>
        </a:buClr>
        <a:buFont typeface="Arial"/>
        <a:buChar char="•"/>
        <a:defRPr sz="2200" kern="1200">
          <a:solidFill>
            <a:schemeClr val="tx1"/>
          </a:solidFill>
          <a:latin typeface="Arial"/>
          <a:ea typeface="+mn-ea"/>
          <a:cs typeface="Arial"/>
        </a:defRPr>
      </a:lvl3pPr>
      <a:lvl4pPr marL="977900" indent="-342900" algn="l" defTabSz="457200" rtl="0" eaLnBrk="1" latinLnBrk="0" hangingPunct="1">
        <a:spcBef>
          <a:spcPct val="20000"/>
        </a:spcBef>
        <a:buClr>
          <a:srgbClr val="708F24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257300" indent="-279400" algn="l" defTabSz="457200" rtl="0" eaLnBrk="1" latinLnBrk="0" hangingPunct="1">
        <a:spcBef>
          <a:spcPct val="20000"/>
        </a:spcBef>
        <a:buClr>
          <a:srgbClr val="708F24"/>
        </a:buClr>
        <a:buFont typeface="Arial"/>
        <a:buChar char="•"/>
        <a:defRPr sz="15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Microsoft_Word_97_-_2004_Document1.doc"/><Relationship Id="rId6" Type="http://schemas.openxmlformats.org/officeDocument/2006/relationships/image" Target="../media/image1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4" Type="http://schemas.openxmlformats.org/officeDocument/2006/relationships/image" Target="../media/image24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tif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tif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tif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owafloodcenter.org/" TargetMode="External"/><Relationship Id="rId4" Type="http://schemas.openxmlformats.org/officeDocument/2006/relationships/image" Target="../media/image39.tiff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limate.engineering.iastate.edu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>
          <a:xfrm>
            <a:off x="1262519" y="3776134"/>
            <a:ext cx="6400800" cy="1752600"/>
          </a:xfrm>
        </p:spPr>
        <p:txBody>
          <a:bodyPr>
            <a:normAutofit fontScale="55000" lnSpcReduction="20000"/>
          </a:bodyPr>
          <a:lstStyle/>
          <a:p>
            <a:r>
              <a:rPr lang="en-US" sz="3840" b="1" i="1" dirty="0" smtClean="0"/>
              <a:t>Eugene S. Takle</a:t>
            </a:r>
          </a:p>
          <a:p>
            <a:r>
              <a:rPr lang="en-US" dirty="0" smtClean="0"/>
              <a:t>Professor </a:t>
            </a:r>
          </a:p>
          <a:p>
            <a:r>
              <a:rPr lang="en-US" dirty="0" smtClean="0"/>
              <a:t>Department of Agronomy</a:t>
            </a:r>
          </a:p>
          <a:p>
            <a:r>
              <a:rPr lang="en-US" dirty="0" smtClean="0"/>
              <a:t>Department of Geological and Atmospheric Science</a:t>
            </a:r>
          </a:p>
          <a:p>
            <a:r>
              <a:rPr lang="en-US" dirty="0" smtClean="0"/>
              <a:t>Director, Climate Science Program</a:t>
            </a:r>
          </a:p>
          <a:p>
            <a:r>
              <a:rPr lang="en-US" dirty="0" smtClean="0"/>
              <a:t>Iowa State University</a:t>
            </a:r>
          </a:p>
          <a:p>
            <a:r>
              <a:rPr lang="en-US" dirty="0" smtClean="0"/>
              <a:t>Ames, IA 50011</a:t>
            </a:r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282255" y="5757333"/>
            <a:ext cx="2417386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Rural Communities Workshop </a:t>
            </a:r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National Climate Assessment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Charleston, SC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13-14 February 2012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964267"/>
            <a:ext cx="9144000" cy="1371600"/>
          </a:xfrm>
          <a:effectLst>
            <a:outerShdw blurRad="50800" dist="25399" dir="16200000" algn="ctr" rotWithShape="0">
              <a:srgbClr val="FFFFFF">
                <a:alpha val="75000"/>
              </a:srgb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4000" b="1" dirty="0" smtClean="0"/>
              <a:t>Adaptation to Climate Change</a:t>
            </a:r>
            <a:r>
              <a:rPr lang="en-US" sz="4000" dirty="0" smtClean="0"/>
              <a:t>:</a:t>
            </a:r>
            <a:br>
              <a:rPr lang="en-US" sz="4000" dirty="0" smtClean="0"/>
            </a:br>
            <a:r>
              <a:rPr lang="en-US" sz="3200" dirty="0" smtClean="0"/>
              <a:t>Challenges for Farmers and Small Towns in the US Midwest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US" sz="3200" b="1" dirty="0" smtClean="0">
              <a:latin typeface="Times New Roman" pitchFamily="-112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3903400"/>
              </p:ext>
            </p:extLst>
          </p:nvPr>
        </p:nvGraphicFramePr>
        <p:xfrm>
          <a:off x="619714" y="1219200"/>
          <a:ext cx="6746286" cy="480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3" name="Document" r:id="rId5" imgW="3392424" imgH="2478024" progId="Word.Document.8">
                  <p:embed/>
                </p:oleObj>
              </mc:Choice>
              <mc:Fallback>
                <p:oleObj name="Document" r:id="rId5" imgW="3392424" imgH="247802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714" y="1219200"/>
                        <a:ext cx="6746286" cy="480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7620000" y="6027738"/>
            <a:ext cx="1524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600"/>
              <a:t>Adapted from Folland et al. [2001]</a:t>
            </a:r>
            <a:r>
              <a:rPr lang="en-GB" sz="1600">
                <a:latin typeface="Times New Roman" charset="0"/>
              </a:rPr>
              <a:t> </a:t>
            </a:r>
            <a:endParaRPr lang="en-US" sz="1600">
              <a:latin typeface="Times New Roman" charset="0"/>
            </a:endParaRPr>
          </a:p>
        </p:txBody>
      </p:sp>
      <p:sp>
        <p:nvSpPr>
          <p:cNvPr id="46084" name="TextBox 3"/>
          <p:cNvSpPr txBox="1">
            <a:spLocks noChangeArrowheads="1"/>
          </p:cNvSpPr>
          <p:nvPr/>
        </p:nvSpPr>
        <p:spPr bwMode="auto">
          <a:xfrm>
            <a:off x="52387" y="6070600"/>
            <a:ext cx="75676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GB" dirty="0">
                <a:solidFill>
                  <a:srgbClr val="000090"/>
                </a:solidFill>
              </a:rPr>
              <a:t>Observed Summer (JJA) Daily Maximum Temperature </a:t>
            </a:r>
          </a:p>
          <a:p>
            <a:pPr algn="ctr"/>
            <a:r>
              <a:rPr lang="en-GB" dirty="0">
                <a:solidFill>
                  <a:srgbClr val="000090"/>
                </a:solidFill>
              </a:rPr>
              <a:t>Changes (K),  1976-2000 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820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538758" y="3157538"/>
            <a:ext cx="2605242" cy="1252538"/>
          </a:xfrm>
        </p:spPr>
        <p:txBody>
          <a:bodyPr>
            <a:normAutofit fontScale="90000"/>
          </a:bodyPr>
          <a:lstStyle/>
          <a:p>
            <a:r>
              <a:rPr lang="ja-JP" altLang="en-US" sz="2700" b="1" dirty="0">
                <a:solidFill>
                  <a:srgbClr val="248067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700" b="1" dirty="0">
                <a:solidFill>
                  <a:srgbClr val="248067"/>
                </a:solidFill>
                <a:latin typeface="Arial" charset="0"/>
                <a:ea typeface="ＭＳ Ｐゴシック" charset="0"/>
                <a:cs typeface="ＭＳ Ｐゴシック" charset="0"/>
              </a:rPr>
              <a:t>Warming Hole</a:t>
            </a:r>
            <a:r>
              <a:rPr lang="ja-JP" altLang="en-US" sz="2700" b="1" dirty="0" smtClean="0">
                <a:solidFill>
                  <a:srgbClr val="248067"/>
                </a:solidFill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700" b="1" dirty="0" smtClean="0">
                <a:solidFill>
                  <a:srgbClr val="248067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700" b="1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700" b="1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200" b="1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br>
              <a:rPr lang="en-US" sz="3200" b="1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000" b="1" dirty="0" smtClean="0">
                <a:solidFill>
                  <a:srgbClr val="248067"/>
                </a:solidFill>
                <a:latin typeface="Arial" charset="0"/>
                <a:ea typeface="ＭＳ Ｐゴシック" charset="0"/>
                <a:cs typeface="ＭＳ Ｐゴシック" charset="0"/>
              </a:rPr>
              <a:t>Simulation </a:t>
            </a:r>
            <a:r>
              <a:rPr lang="en-US" sz="2000" b="1" dirty="0">
                <a:solidFill>
                  <a:srgbClr val="248067"/>
                </a:solidFill>
                <a:latin typeface="Arial" charset="0"/>
                <a:ea typeface="ＭＳ Ｐゴシック" charset="0"/>
                <a:cs typeface="ＭＳ Ｐゴシック" charset="0"/>
              </a:rPr>
              <a:t>of changes in daily maximum summertime temperatures between 1990s and 2040s</a:t>
            </a:r>
            <a:br>
              <a:rPr lang="en-US" sz="2000" b="1" dirty="0">
                <a:solidFill>
                  <a:srgbClr val="248067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sz="2000" dirty="0">
              <a:solidFill>
                <a:srgbClr val="248067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20259" name="Text Box 3"/>
          <p:cNvSpPr txBox="1">
            <a:spLocks noChangeArrowheads="1"/>
          </p:cNvSpPr>
          <p:nvPr/>
        </p:nvSpPr>
        <p:spPr bwMode="auto">
          <a:xfrm>
            <a:off x="2597150" y="6419850"/>
            <a:ext cx="1746250" cy="4000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2A3F9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ymbol" charset="0"/>
              </a:rPr>
              <a:t>D</a:t>
            </a:r>
            <a:r>
              <a:rPr lang="en-US" sz="2000">
                <a:solidFill>
                  <a:srgbClr val="2A3F9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</a:rPr>
              <a:t>T</a:t>
            </a:r>
            <a:r>
              <a:rPr lang="en-US" sz="2000" baseline="-25000">
                <a:solidFill>
                  <a:srgbClr val="2A3F9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</a:rPr>
              <a:t>max</a:t>
            </a:r>
            <a:r>
              <a:rPr lang="en-US" sz="2000">
                <a:solidFill>
                  <a:srgbClr val="2A3F9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</a:rPr>
              <a:t> (JJA)</a:t>
            </a:r>
            <a:endParaRPr lang="en-US" sz="2000">
              <a:solidFill>
                <a:schemeClr val="folHlink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Black" charset="0"/>
            </a:endParaRP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1316"/>
            <a:ext cx="6538758" cy="5198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4343400" y="6019800"/>
            <a:ext cx="533400" cy="400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000090"/>
                </a:solidFill>
              </a:rPr>
              <a:t>˚C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5384800" y="5034855"/>
            <a:ext cx="3606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4161750" indent="-24161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lvl="2"/>
            <a:r>
              <a:rPr lang="en-US" sz="1200" dirty="0">
                <a:solidFill>
                  <a:srgbClr val="AA0000"/>
                </a:solidFill>
              </a:rPr>
              <a:t>Pan, Z., R. W. </a:t>
            </a:r>
            <a:r>
              <a:rPr lang="en-US" sz="1200" dirty="0" err="1">
                <a:solidFill>
                  <a:srgbClr val="AA0000"/>
                </a:solidFill>
              </a:rPr>
              <a:t>Arritt</a:t>
            </a:r>
            <a:r>
              <a:rPr lang="en-US" sz="1200" dirty="0">
                <a:solidFill>
                  <a:srgbClr val="AA0000"/>
                </a:solidFill>
              </a:rPr>
              <a:t>, E. S. Takle, W. J. </a:t>
            </a:r>
            <a:r>
              <a:rPr lang="en-US" sz="1200" dirty="0" err="1">
                <a:solidFill>
                  <a:srgbClr val="AA0000"/>
                </a:solidFill>
              </a:rPr>
              <a:t>Gutowski</a:t>
            </a:r>
            <a:r>
              <a:rPr lang="en-US" sz="1200" dirty="0">
                <a:solidFill>
                  <a:srgbClr val="AA0000"/>
                </a:solidFill>
              </a:rPr>
              <a:t>, Jr., C. J. Anderson, and M. Segal,2004:  Altered hydrologic feedback in a warming climate introduces a </a:t>
            </a:r>
            <a:r>
              <a:rPr lang="ja-JP" altLang="en-US" sz="1200" dirty="0">
                <a:solidFill>
                  <a:srgbClr val="AA0000"/>
                </a:solidFill>
              </a:rPr>
              <a:t>“</a:t>
            </a:r>
            <a:r>
              <a:rPr lang="en-US" sz="1200" dirty="0">
                <a:solidFill>
                  <a:srgbClr val="AA0000"/>
                </a:solidFill>
              </a:rPr>
              <a:t>warming hole</a:t>
            </a:r>
            <a:r>
              <a:rPr lang="ja-JP" altLang="en-US" sz="1200" dirty="0">
                <a:solidFill>
                  <a:srgbClr val="AA0000"/>
                </a:solidFill>
              </a:rPr>
              <a:t>”</a:t>
            </a:r>
            <a:r>
              <a:rPr lang="en-US" sz="1200" dirty="0">
                <a:solidFill>
                  <a:srgbClr val="AA0000"/>
                </a:solidFill>
              </a:rPr>
              <a:t>.  </a:t>
            </a:r>
            <a:r>
              <a:rPr lang="en-US" sz="1200" dirty="0" err="1">
                <a:solidFill>
                  <a:srgbClr val="AA0000"/>
                </a:solidFill>
              </a:rPr>
              <a:t>Geophys</a:t>
            </a:r>
            <a:r>
              <a:rPr lang="en-US" sz="1200" dirty="0">
                <a:solidFill>
                  <a:srgbClr val="AA0000"/>
                </a:solidFill>
              </a:rPr>
              <a:t>. Res. Lett.31, L17109, doi:10.1029/2004GL020528.</a:t>
            </a:r>
          </a:p>
        </p:txBody>
      </p:sp>
    </p:spTree>
    <p:extLst>
      <p:ext uri="{BB962C8B-B14F-4D97-AF65-F5344CB8AC3E}">
        <p14:creationId xmlns:p14="http://schemas.microsoft.com/office/powerpoint/2010/main" val="1412510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 descr="IA_total_avg_precip_187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19646"/>
            <a:ext cx="9144000" cy="470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339055" y="1240094"/>
            <a:ext cx="66615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212189"/>
                </a:solidFill>
                <a:ea typeface="Arial" pitchFamily="29" charset="0"/>
                <a:cs typeface="Arial" pitchFamily="29" charset="0"/>
              </a:rPr>
              <a:t>Iowa State</a:t>
            </a:r>
            <a:r>
              <a:rPr lang="en-US" sz="4000" b="1" dirty="0">
                <a:solidFill>
                  <a:srgbClr val="212189"/>
                </a:solidFill>
                <a:ea typeface="Arial" pitchFamily="29" charset="0"/>
                <a:cs typeface="Arial" pitchFamily="29" charset="0"/>
              </a:rPr>
              <a:t>-Wide Average Data</a:t>
            </a:r>
          </a:p>
        </p:txBody>
      </p:sp>
    </p:spTree>
    <p:extLst>
      <p:ext uri="{BB962C8B-B14F-4D97-AF65-F5344CB8AC3E}">
        <p14:creationId xmlns:p14="http://schemas.microsoft.com/office/powerpoint/2010/main" val="3531269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 descr="IA_total_avg_precip_187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19646"/>
            <a:ext cx="9144000" cy="470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TextBox 3"/>
          <p:cNvSpPr txBox="1">
            <a:spLocks noChangeArrowheads="1"/>
          </p:cNvSpPr>
          <p:nvPr/>
        </p:nvSpPr>
        <p:spPr bwMode="auto">
          <a:xfrm>
            <a:off x="831451" y="5475288"/>
            <a:ext cx="6977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30</a:t>
            </a:r>
            <a:r>
              <a:rPr lang="en-US" sz="1800" b="1" dirty="0" smtClean="0">
                <a:solidFill>
                  <a:srgbClr val="FF0000"/>
                </a:solidFill>
              </a:rPr>
              <a:t>.8”</a:t>
            </a:r>
            <a:endParaRPr lang="en-US" sz="1800" b="1" dirty="0">
              <a:solidFill>
                <a:srgbClr val="FF0000"/>
              </a:solidFill>
            </a:endParaRPr>
          </a:p>
        </p:txBody>
      </p:sp>
      <p:cxnSp>
        <p:nvCxnSpPr>
          <p:cNvPr id="64517" name="Straight Arrow Connector 5"/>
          <p:cNvCxnSpPr>
            <a:cxnSpLocks noChangeShapeType="1"/>
          </p:cNvCxnSpPr>
          <p:nvPr/>
        </p:nvCxnSpPr>
        <p:spPr bwMode="auto">
          <a:xfrm rot="16200000" flipV="1">
            <a:off x="590151" y="4737100"/>
            <a:ext cx="838200" cy="3556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64518" name="TextBox 8"/>
          <p:cNvSpPr txBox="1">
            <a:spLocks noChangeArrowheads="1"/>
          </p:cNvSpPr>
          <p:nvPr/>
        </p:nvSpPr>
        <p:spPr bwMode="auto">
          <a:xfrm>
            <a:off x="7848600" y="4800600"/>
            <a:ext cx="6977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34.0”</a:t>
            </a:r>
            <a:endParaRPr lang="en-US" sz="1800" b="1" dirty="0">
              <a:solidFill>
                <a:srgbClr val="FF0000"/>
              </a:solidFill>
            </a:endParaRPr>
          </a:p>
        </p:txBody>
      </p:sp>
      <p:cxnSp>
        <p:nvCxnSpPr>
          <p:cNvPr id="64519" name="Straight Arrow Connector 9"/>
          <p:cNvCxnSpPr>
            <a:cxnSpLocks noChangeShapeType="1"/>
          </p:cNvCxnSpPr>
          <p:nvPr/>
        </p:nvCxnSpPr>
        <p:spPr bwMode="auto">
          <a:xfrm rot="5400000" flipH="1" flipV="1">
            <a:off x="8178800" y="4292600"/>
            <a:ext cx="609600" cy="4064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64520" name="TextBox 11"/>
          <p:cNvSpPr txBox="1">
            <a:spLocks noChangeArrowheads="1"/>
          </p:cNvSpPr>
          <p:nvPr/>
        </p:nvSpPr>
        <p:spPr bwMode="auto">
          <a:xfrm>
            <a:off x="3561184" y="5105400"/>
            <a:ext cx="14414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10% </a:t>
            </a:r>
            <a:r>
              <a:rPr lang="en-US" b="1" dirty="0">
                <a:solidFill>
                  <a:srgbClr val="FF0000"/>
                </a:solidFill>
              </a:rPr>
              <a:t>increase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339055" y="1240094"/>
            <a:ext cx="66615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212189"/>
                </a:solidFill>
                <a:ea typeface="Arial" pitchFamily="29" charset="0"/>
                <a:cs typeface="Arial" pitchFamily="29" charset="0"/>
              </a:rPr>
              <a:t>Iowa State</a:t>
            </a:r>
            <a:r>
              <a:rPr lang="en-US" sz="4000" b="1" dirty="0">
                <a:solidFill>
                  <a:srgbClr val="212189"/>
                </a:solidFill>
                <a:ea typeface="Arial" pitchFamily="29" charset="0"/>
                <a:cs typeface="Arial" pitchFamily="29" charset="0"/>
              </a:rPr>
              <a:t>-Wide Average Data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 descr="IA_total_avg_precip_187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19646"/>
            <a:ext cx="9144000" cy="470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TextBox 3"/>
          <p:cNvSpPr txBox="1">
            <a:spLocks noChangeArrowheads="1"/>
          </p:cNvSpPr>
          <p:nvPr/>
        </p:nvSpPr>
        <p:spPr bwMode="auto">
          <a:xfrm>
            <a:off x="831451" y="5475288"/>
            <a:ext cx="6977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30</a:t>
            </a:r>
            <a:r>
              <a:rPr lang="en-US" sz="1800" b="1" dirty="0" smtClean="0">
                <a:solidFill>
                  <a:srgbClr val="FF0000"/>
                </a:solidFill>
              </a:rPr>
              <a:t>.8”</a:t>
            </a:r>
            <a:endParaRPr lang="en-US" sz="1800" b="1" dirty="0">
              <a:solidFill>
                <a:srgbClr val="FF0000"/>
              </a:solidFill>
            </a:endParaRPr>
          </a:p>
        </p:txBody>
      </p:sp>
      <p:cxnSp>
        <p:nvCxnSpPr>
          <p:cNvPr id="64517" name="Straight Arrow Connector 5"/>
          <p:cNvCxnSpPr>
            <a:cxnSpLocks noChangeShapeType="1"/>
          </p:cNvCxnSpPr>
          <p:nvPr/>
        </p:nvCxnSpPr>
        <p:spPr bwMode="auto">
          <a:xfrm rot="16200000" flipV="1">
            <a:off x="590151" y="4737100"/>
            <a:ext cx="838200" cy="3556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64518" name="TextBox 8"/>
          <p:cNvSpPr txBox="1">
            <a:spLocks noChangeArrowheads="1"/>
          </p:cNvSpPr>
          <p:nvPr/>
        </p:nvSpPr>
        <p:spPr bwMode="auto">
          <a:xfrm>
            <a:off x="7848600" y="4800600"/>
            <a:ext cx="6977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34.0”</a:t>
            </a:r>
            <a:endParaRPr lang="en-US" sz="1800" b="1" dirty="0">
              <a:solidFill>
                <a:srgbClr val="FF0000"/>
              </a:solidFill>
            </a:endParaRPr>
          </a:p>
        </p:txBody>
      </p:sp>
      <p:cxnSp>
        <p:nvCxnSpPr>
          <p:cNvPr id="64519" name="Straight Arrow Connector 9"/>
          <p:cNvCxnSpPr>
            <a:cxnSpLocks noChangeShapeType="1"/>
          </p:cNvCxnSpPr>
          <p:nvPr/>
        </p:nvCxnSpPr>
        <p:spPr bwMode="auto">
          <a:xfrm rot="5400000" flipH="1" flipV="1">
            <a:off x="8178800" y="4292600"/>
            <a:ext cx="609600" cy="4064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64520" name="TextBox 11"/>
          <p:cNvSpPr txBox="1">
            <a:spLocks noChangeArrowheads="1"/>
          </p:cNvSpPr>
          <p:nvPr/>
        </p:nvSpPr>
        <p:spPr bwMode="auto">
          <a:xfrm>
            <a:off x="3561184" y="5105400"/>
            <a:ext cx="14414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10% </a:t>
            </a:r>
            <a:r>
              <a:rPr lang="en-US" b="1" dirty="0">
                <a:solidFill>
                  <a:srgbClr val="FF0000"/>
                </a:solidFill>
              </a:rPr>
              <a:t>increase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339055" y="1240094"/>
            <a:ext cx="66615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212189"/>
                </a:solidFill>
                <a:ea typeface="Arial" pitchFamily="29" charset="0"/>
                <a:cs typeface="Arial" pitchFamily="29" charset="0"/>
              </a:rPr>
              <a:t>Iowa State</a:t>
            </a:r>
            <a:r>
              <a:rPr lang="en-US" sz="4000" b="1" dirty="0">
                <a:solidFill>
                  <a:srgbClr val="212189"/>
                </a:solidFill>
                <a:ea typeface="Arial" pitchFamily="29" charset="0"/>
                <a:cs typeface="Arial" pitchFamily="29" charset="0"/>
              </a:rPr>
              <a:t>-Wide Average Data</a:t>
            </a:r>
          </a:p>
        </p:txBody>
      </p:sp>
      <p:sp>
        <p:nvSpPr>
          <p:cNvPr id="10" name="Oval 3"/>
          <p:cNvSpPr>
            <a:spLocks noChangeArrowheads="1"/>
          </p:cNvSpPr>
          <p:nvPr/>
        </p:nvSpPr>
        <p:spPr bwMode="auto">
          <a:xfrm>
            <a:off x="762000" y="3074988"/>
            <a:ext cx="19812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1295400" y="3098800"/>
            <a:ext cx="8674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2 years</a:t>
            </a: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3111500" y="2821781"/>
            <a:ext cx="251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Totals above 40”</a:t>
            </a:r>
          </a:p>
        </p:txBody>
      </p:sp>
    </p:spTree>
    <p:extLst>
      <p:ext uri="{BB962C8B-B14F-4D97-AF65-F5344CB8AC3E}">
        <p14:creationId xmlns:p14="http://schemas.microsoft.com/office/powerpoint/2010/main" val="523431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 descr="IA_total_avg_precip_187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19646"/>
            <a:ext cx="9144000" cy="470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TextBox 3"/>
          <p:cNvSpPr txBox="1">
            <a:spLocks noChangeArrowheads="1"/>
          </p:cNvSpPr>
          <p:nvPr/>
        </p:nvSpPr>
        <p:spPr bwMode="auto">
          <a:xfrm>
            <a:off x="831451" y="5475288"/>
            <a:ext cx="6977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30</a:t>
            </a:r>
            <a:r>
              <a:rPr lang="en-US" sz="1800" b="1" dirty="0" smtClean="0">
                <a:solidFill>
                  <a:srgbClr val="FF0000"/>
                </a:solidFill>
              </a:rPr>
              <a:t>.8”</a:t>
            </a:r>
            <a:endParaRPr lang="en-US" sz="1800" b="1" dirty="0">
              <a:solidFill>
                <a:srgbClr val="FF0000"/>
              </a:solidFill>
            </a:endParaRPr>
          </a:p>
        </p:txBody>
      </p:sp>
      <p:cxnSp>
        <p:nvCxnSpPr>
          <p:cNvPr id="64517" name="Straight Arrow Connector 5"/>
          <p:cNvCxnSpPr>
            <a:cxnSpLocks noChangeShapeType="1"/>
          </p:cNvCxnSpPr>
          <p:nvPr/>
        </p:nvCxnSpPr>
        <p:spPr bwMode="auto">
          <a:xfrm rot="16200000" flipV="1">
            <a:off x="590151" y="4737100"/>
            <a:ext cx="838200" cy="3556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64518" name="TextBox 8"/>
          <p:cNvSpPr txBox="1">
            <a:spLocks noChangeArrowheads="1"/>
          </p:cNvSpPr>
          <p:nvPr/>
        </p:nvSpPr>
        <p:spPr bwMode="auto">
          <a:xfrm>
            <a:off x="7848600" y="4800600"/>
            <a:ext cx="6977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34.0”</a:t>
            </a:r>
            <a:endParaRPr lang="en-US" sz="1800" b="1" dirty="0">
              <a:solidFill>
                <a:srgbClr val="FF0000"/>
              </a:solidFill>
            </a:endParaRPr>
          </a:p>
        </p:txBody>
      </p:sp>
      <p:cxnSp>
        <p:nvCxnSpPr>
          <p:cNvPr id="64519" name="Straight Arrow Connector 9"/>
          <p:cNvCxnSpPr>
            <a:cxnSpLocks noChangeShapeType="1"/>
          </p:cNvCxnSpPr>
          <p:nvPr/>
        </p:nvCxnSpPr>
        <p:spPr bwMode="auto">
          <a:xfrm rot="5400000" flipH="1" flipV="1">
            <a:off x="8178800" y="4292600"/>
            <a:ext cx="609600" cy="4064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64520" name="TextBox 11"/>
          <p:cNvSpPr txBox="1">
            <a:spLocks noChangeArrowheads="1"/>
          </p:cNvSpPr>
          <p:nvPr/>
        </p:nvSpPr>
        <p:spPr bwMode="auto">
          <a:xfrm>
            <a:off x="3561184" y="5105400"/>
            <a:ext cx="14414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10% </a:t>
            </a:r>
            <a:r>
              <a:rPr lang="en-US" b="1" dirty="0">
                <a:solidFill>
                  <a:srgbClr val="FF0000"/>
                </a:solidFill>
              </a:rPr>
              <a:t>increase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339055" y="1240094"/>
            <a:ext cx="66615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212189"/>
                </a:solidFill>
                <a:ea typeface="Arial" pitchFamily="29" charset="0"/>
                <a:cs typeface="Arial" pitchFamily="29" charset="0"/>
              </a:rPr>
              <a:t>Iowa State</a:t>
            </a:r>
            <a:r>
              <a:rPr lang="en-US" sz="4000" b="1" dirty="0">
                <a:solidFill>
                  <a:srgbClr val="212189"/>
                </a:solidFill>
                <a:ea typeface="Arial" pitchFamily="29" charset="0"/>
                <a:cs typeface="Arial" pitchFamily="29" charset="0"/>
              </a:rPr>
              <a:t>-Wide Average Data</a:t>
            </a:r>
          </a:p>
        </p:txBody>
      </p:sp>
      <p:sp>
        <p:nvSpPr>
          <p:cNvPr id="10" name="Oval 3"/>
          <p:cNvSpPr>
            <a:spLocks noChangeArrowheads="1"/>
          </p:cNvSpPr>
          <p:nvPr/>
        </p:nvSpPr>
        <p:spPr bwMode="auto">
          <a:xfrm>
            <a:off x="762000" y="3074988"/>
            <a:ext cx="19812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1295400" y="3098800"/>
            <a:ext cx="8674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2 years</a:t>
            </a:r>
          </a:p>
        </p:txBody>
      </p:sp>
      <p:sp>
        <p:nvSpPr>
          <p:cNvPr id="12" name="Oval 3"/>
          <p:cNvSpPr>
            <a:spLocks noChangeArrowheads="1"/>
          </p:cNvSpPr>
          <p:nvPr/>
        </p:nvSpPr>
        <p:spPr bwMode="auto">
          <a:xfrm>
            <a:off x="5105400" y="2821781"/>
            <a:ext cx="3810000" cy="1143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6529735" y="3006447"/>
            <a:ext cx="8674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8 years</a:t>
            </a: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3111500" y="2821781"/>
            <a:ext cx="251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Totals above 40”</a:t>
            </a:r>
          </a:p>
        </p:txBody>
      </p:sp>
    </p:spTree>
    <p:extLst>
      <p:ext uri="{BB962C8B-B14F-4D97-AF65-F5344CB8AC3E}">
        <p14:creationId xmlns:p14="http://schemas.microsoft.com/office/powerpoint/2010/main" val="305715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rp_annual_precip_1896_inches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74006"/>
            <a:ext cx="9185275" cy="498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3048000" y="1186825"/>
            <a:ext cx="3376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212189"/>
                </a:solidFill>
              </a:rPr>
              <a:t>Cedar Rapids Data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rp_annual_precip_1896_inches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74006"/>
            <a:ext cx="9185275" cy="498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0" name="TextBox 3"/>
          <p:cNvSpPr txBox="1">
            <a:spLocks noChangeArrowheads="1"/>
          </p:cNvSpPr>
          <p:nvPr/>
        </p:nvSpPr>
        <p:spPr bwMode="auto">
          <a:xfrm>
            <a:off x="1066800" y="5882126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28.0”</a:t>
            </a:r>
          </a:p>
        </p:txBody>
      </p:sp>
      <p:sp>
        <p:nvSpPr>
          <p:cNvPr id="70661" name="TextBox 4"/>
          <p:cNvSpPr txBox="1">
            <a:spLocks noChangeArrowheads="1"/>
          </p:cNvSpPr>
          <p:nvPr/>
        </p:nvSpPr>
        <p:spPr bwMode="auto">
          <a:xfrm>
            <a:off x="7289800" y="5882126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37.0”</a:t>
            </a:r>
          </a:p>
        </p:txBody>
      </p:sp>
      <p:cxnSp>
        <p:nvCxnSpPr>
          <p:cNvPr id="70662" name="Straight Arrow Connector 5"/>
          <p:cNvCxnSpPr>
            <a:cxnSpLocks noChangeShapeType="1"/>
          </p:cNvCxnSpPr>
          <p:nvPr/>
        </p:nvCxnSpPr>
        <p:spPr bwMode="auto">
          <a:xfrm rot="16200000" flipV="1">
            <a:off x="342900" y="5158226"/>
            <a:ext cx="1066800" cy="3810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70663" name="Straight Arrow Connector 7"/>
          <p:cNvCxnSpPr>
            <a:cxnSpLocks noChangeShapeType="1"/>
          </p:cNvCxnSpPr>
          <p:nvPr/>
        </p:nvCxnSpPr>
        <p:spPr bwMode="auto">
          <a:xfrm rot="5400000" flipH="1" flipV="1">
            <a:off x="7411376" y="4724374"/>
            <a:ext cx="1480677" cy="834829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70664" name="TextBox 9"/>
          <p:cNvSpPr txBox="1">
            <a:spLocks noChangeArrowheads="1"/>
          </p:cNvSpPr>
          <p:nvPr/>
        </p:nvSpPr>
        <p:spPr bwMode="auto">
          <a:xfrm>
            <a:off x="3581400" y="5790051"/>
            <a:ext cx="14414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32% increase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3048000" y="1186825"/>
            <a:ext cx="3376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212189"/>
                </a:solidFill>
              </a:rPr>
              <a:t>Cedar Rapids Data</a:t>
            </a:r>
          </a:p>
        </p:txBody>
      </p:sp>
      <p:sp>
        <p:nvSpPr>
          <p:cNvPr id="10" name="Rectangle 9"/>
          <p:cNvSpPr/>
          <p:nvPr/>
        </p:nvSpPr>
        <p:spPr>
          <a:xfrm>
            <a:off x="8613579" y="3585634"/>
            <a:ext cx="88900" cy="7619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569129" y="3738034"/>
            <a:ext cx="88900" cy="7619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rp_annual_precip_1896_inches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74006"/>
            <a:ext cx="9185275" cy="498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0" name="TextBox 3"/>
          <p:cNvSpPr txBox="1">
            <a:spLocks noChangeArrowheads="1"/>
          </p:cNvSpPr>
          <p:nvPr/>
        </p:nvSpPr>
        <p:spPr bwMode="auto">
          <a:xfrm>
            <a:off x="1066800" y="5882126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28.0”</a:t>
            </a:r>
          </a:p>
        </p:txBody>
      </p:sp>
      <p:sp>
        <p:nvSpPr>
          <p:cNvPr id="70661" name="TextBox 4"/>
          <p:cNvSpPr txBox="1">
            <a:spLocks noChangeArrowheads="1"/>
          </p:cNvSpPr>
          <p:nvPr/>
        </p:nvSpPr>
        <p:spPr bwMode="auto">
          <a:xfrm>
            <a:off x="7289800" y="5882126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37.0”</a:t>
            </a:r>
          </a:p>
        </p:txBody>
      </p:sp>
      <p:cxnSp>
        <p:nvCxnSpPr>
          <p:cNvPr id="70662" name="Straight Arrow Connector 5"/>
          <p:cNvCxnSpPr>
            <a:cxnSpLocks noChangeShapeType="1"/>
          </p:cNvCxnSpPr>
          <p:nvPr/>
        </p:nvCxnSpPr>
        <p:spPr bwMode="auto">
          <a:xfrm rot="16200000" flipV="1">
            <a:off x="342900" y="5158226"/>
            <a:ext cx="1066800" cy="3810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70663" name="Straight Arrow Connector 7"/>
          <p:cNvCxnSpPr>
            <a:cxnSpLocks noChangeShapeType="1"/>
          </p:cNvCxnSpPr>
          <p:nvPr/>
        </p:nvCxnSpPr>
        <p:spPr bwMode="auto">
          <a:xfrm rot="5400000" flipH="1" flipV="1">
            <a:off x="7411376" y="4724374"/>
            <a:ext cx="1480677" cy="834829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70664" name="TextBox 9"/>
          <p:cNvSpPr txBox="1">
            <a:spLocks noChangeArrowheads="1"/>
          </p:cNvSpPr>
          <p:nvPr/>
        </p:nvSpPr>
        <p:spPr bwMode="auto">
          <a:xfrm>
            <a:off x="3581400" y="5790051"/>
            <a:ext cx="14414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32% increase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3048000" y="1186825"/>
            <a:ext cx="3376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212189"/>
                </a:solidFill>
              </a:rPr>
              <a:t>Cedar Rapids Data</a:t>
            </a:r>
          </a:p>
        </p:txBody>
      </p:sp>
      <p:sp>
        <p:nvSpPr>
          <p:cNvPr id="10" name="Rectangle 9"/>
          <p:cNvSpPr/>
          <p:nvPr/>
        </p:nvSpPr>
        <p:spPr>
          <a:xfrm>
            <a:off x="8613579" y="3585634"/>
            <a:ext cx="88900" cy="7619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569129" y="3738034"/>
            <a:ext cx="88900" cy="7619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2600" y="3585634"/>
            <a:ext cx="1168400" cy="609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572000" y="2857500"/>
            <a:ext cx="4381500" cy="123825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778000" y="2857500"/>
            <a:ext cx="2319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Years with more than 40 inches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7630" y="372641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60533" y="3183467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11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6231467" y="2929467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0" y="1117600"/>
          <a:ext cx="9144000" cy="574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 rot="18642146">
            <a:off x="8849884" y="3540974"/>
            <a:ext cx="91096" cy="65868"/>
          </a:xfrm>
          <a:prstGeom prst="rect">
            <a:avLst/>
          </a:prstGeom>
          <a:solidFill>
            <a:srgbClr val="708F2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961870" y="3129633"/>
            <a:ext cx="7745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708F24"/>
                </a:solidFill>
              </a:rPr>
              <a:t>2010 so far</a:t>
            </a:r>
            <a:endParaRPr lang="en-US" sz="1000" dirty="0">
              <a:solidFill>
                <a:srgbClr val="708F24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636000" y="3317875"/>
            <a:ext cx="204763" cy="200027"/>
          </a:xfrm>
          <a:prstGeom prst="straightConnector1">
            <a:avLst/>
          </a:prstGeom>
          <a:ln>
            <a:solidFill>
              <a:srgbClr val="708F2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V="1">
            <a:off x="738718" y="4531783"/>
            <a:ext cx="577851" cy="416985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8401831" y="4590269"/>
            <a:ext cx="673101" cy="204764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236136" y="2406247"/>
            <a:ext cx="7399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Years with more than 40 inches:  43% Increase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01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43000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212189"/>
                </a:solidFill>
                <a:latin typeface="Arial" pitchFamily="-112" charset="0"/>
              </a:rPr>
              <a:t>Outline</a:t>
            </a:r>
            <a:endParaRPr lang="en-US" sz="4400" dirty="0">
              <a:solidFill>
                <a:srgbClr val="212189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79333" y="1515533"/>
            <a:ext cx="4967817" cy="507153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charset="2"/>
              <a:buChar char=""/>
              <a:defRPr/>
            </a:pPr>
            <a:r>
              <a:rPr lang="en-US" dirty="0" smtClean="0">
                <a:solidFill>
                  <a:srgbClr val="2A3F9C"/>
                </a:solidFill>
                <a:latin typeface="Arial" charset="0"/>
              </a:rPr>
              <a:t>What are we </a:t>
            </a:r>
            <a:r>
              <a:rPr lang="en-US" b="1" i="1" dirty="0" smtClean="0">
                <a:solidFill>
                  <a:srgbClr val="2A3F9C"/>
                </a:solidFill>
                <a:latin typeface="Arial" charset="0"/>
              </a:rPr>
              <a:t>adapting to</a:t>
            </a:r>
            <a:r>
              <a:rPr lang="en-US" dirty="0" smtClean="0">
                <a:solidFill>
                  <a:srgbClr val="2A3F9C"/>
                </a:solidFill>
                <a:latin typeface="Arial" charset="0"/>
              </a:rPr>
              <a:t>?</a:t>
            </a:r>
          </a:p>
          <a:p>
            <a:pPr marL="0" lvl="1" indent="0">
              <a:lnSpc>
                <a:spcPct val="90000"/>
              </a:lnSpc>
              <a:buNone/>
              <a:defRPr/>
            </a:pPr>
            <a:r>
              <a:rPr lang="en-US" sz="2500" dirty="0">
                <a:solidFill>
                  <a:srgbClr val="2A3F9C"/>
                </a:solidFill>
                <a:latin typeface="Arial" charset="0"/>
              </a:rPr>
              <a:t>	</a:t>
            </a:r>
            <a:r>
              <a:rPr lang="en-US" sz="2500" dirty="0" smtClean="0">
                <a:solidFill>
                  <a:srgbClr val="2A3F9C"/>
                </a:solidFill>
                <a:latin typeface="Arial" charset="0"/>
              </a:rPr>
              <a:t>	Temperature</a:t>
            </a:r>
          </a:p>
          <a:p>
            <a:pPr marL="0" lvl="1" indent="0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rgbClr val="2A3F9C"/>
                </a:solidFill>
                <a:latin typeface="Arial" charset="0"/>
              </a:rPr>
              <a:t>	</a:t>
            </a:r>
            <a:r>
              <a:rPr lang="en-US" dirty="0" smtClean="0">
                <a:solidFill>
                  <a:srgbClr val="2A3F9C"/>
                </a:solidFill>
                <a:latin typeface="Arial" charset="0"/>
              </a:rPr>
              <a:t>	 Precipitation</a:t>
            </a:r>
          </a:p>
          <a:p>
            <a:pPr marL="0" lvl="1" indent="0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rgbClr val="2A3F9C"/>
                </a:solidFill>
                <a:latin typeface="Arial" charset="0"/>
              </a:rPr>
              <a:t>	</a:t>
            </a:r>
            <a:r>
              <a:rPr lang="en-US" dirty="0" smtClean="0">
                <a:solidFill>
                  <a:srgbClr val="2A3F9C"/>
                </a:solidFill>
                <a:latin typeface="Arial" charset="0"/>
              </a:rPr>
              <a:t>	 Humidity</a:t>
            </a:r>
            <a:endParaRPr lang="en-US" sz="2500" dirty="0" smtClean="0">
              <a:solidFill>
                <a:srgbClr val="2A3F9C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 typeface="Wingdings" charset="2"/>
              <a:buChar char=""/>
              <a:defRPr/>
            </a:pPr>
            <a:r>
              <a:rPr lang="en-US" dirty="0" smtClean="0">
                <a:solidFill>
                  <a:srgbClr val="2A3F9C"/>
                </a:solidFill>
                <a:latin typeface="Arial" charset="0"/>
              </a:rPr>
              <a:t>Current agricultural adaptation practices </a:t>
            </a:r>
          </a:p>
          <a:p>
            <a:pPr>
              <a:lnSpc>
                <a:spcPct val="90000"/>
              </a:lnSpc>
              <a:buFont typeface="Wingdings" charset="2"/>
              <a:buChar char=""/>
              <a:defRPr/>
            </a:pPr>
            <a:r>
              <a:rPr lang="en-US" dirty="0" smtClean="0">
                <a:solidFill>
                  <a:srgbClr val="2A3F9C"/>
                </a:solidFill>
                <a:latin typeface="Arial" charset="0"/>
              </a:rPr>
              <a:t>Adaptation challenges for rural communities</a:t>
            </a:r>
          </a:p>
          <a:p>
            <a:pPr>
              <a:lnSpc>
                <a:spcPct val="90000"/>
              </a:lnSpc>
              <a:buFont typeface="Wingdings" charset="2"/>
              <a:buChar char=""/>
              <a:defRPr/>
            </a:pPr>
            <a:r>
              <a:rPr lang="en-US" sz="2800" dirty="0" smtClean="0">
                <a:solidFill>
                  <a:srgbClr val="2A3F9C"/>
                </a:solidFill>
                <a:latin typeface="Arial" charset="0"/>
              </a:rPr>
              <a:t>Using recent climate records to establish a world view for visioning climate  futures</a:t>
            </a:r>
          </a:p>
          <a:p>
            <a:pPr>
              <a:lnSpc>
                <a:spcPct val="90000"/>
              </a:lnSpc>
              <a:buFont typeface="Wingdings" charset="2"/>
              <a:buChar char=""/>
              <a:defRPr/>
            </a:pPr>
            <a:endParaRPr lang="en-US" dirty="0" smtClean="0">
              <a:solidFill>
                <a:srgbClr val="2A3F9C"/>
              </a:solidFill>
              <a:latin typeface="Arial" charset="0"/>
            </a:endParaRPr>
          </a:p>
        </p:txBody>
      </p:sp>
      <p:pic>
        <p:nvPicPr>
          <p:cNvPr id="4" name="Content Placeholder 5" descr="Slide15.gif"/>
          <p:cNvPicPr>
            <a:picLocks noChangeAspect="1"/>
          </p:cNvPicPr>
          <p:nvPr/>
        </p:nvPicPr>
        <p:blipFill>
          <a:blip r:embed="rId3"/>
          <a:srcRect l="-20833" r="-20833"/>
          <a:stretch>
            <a:fillRect/>
          </a:stretch>
        </p:blipFill>
        <p:spPr>
          <a:xfrm>
            <a:off x="-440267" y="3674534"/>
            <a:ext cx="4605867" cy="243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879" y="6268535"/>
            <a:ext cx="4224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C4DE1"/>
                </a:solidFill>
              </a:rPr>
              <a:t>Emergency climate adaptation conference</a:t>
            </a:r>
            <a:endParaRPr lang="en-US" b="1" dirty="0">
              <a:solidFill>
                <a:srgbClr val="3C4DE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4" descr="Extremes cover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33562"/>
            <a:ext cx="4451015" cy="572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TextBox 6"/>
          <p:cNvSpPr txBox="1">
            <a:spLocks noChangeArrowheads="1"/>
          </p:cNvSpPr>
          <p:nvPr/>
        </p:nvSpPr>
        <p:spPr bwMode="auto">
          <a:xfrm>
            <a:off x="4925070" y="1282215"/>
            <a:ext cx="35052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212189"/>
                </a:solidFill>
                <a:latin typeface="Calibri" pitchFamily="29" charset="0"/>
              </a:rPr>
              <a:t>“One of the clearest trends in the United States observational record is an increasing frequency and intensity of heavy precipitation events… Over the last century there was a 50% increase in the frequency of days with precipitation over 101.6 mm (four inches) in the upper </a:t>
            </a:r>
            <a:r>
              <a:rPr lang="en-US" sz="1800" dirty="0" err="1">
                <a:solidFill>
                  <a:srgbClr val="212189"/>
                </a:solidFill>
                <a:latin typeface="Calibri" pitchFamily="29" charset="0"/>
              </a:rPr>
              <a:t>midwestern</a:t>
            </a:r>
            <a:r>
              <a:rPr lang="en-US" sz="1800" dirty="0">
                <a:solidFill>
                  <a:srgbClr val="212189"/>
                </a:solidFill>
                <a:latin typeface="Calibri" pitchFamily="29" charset="0"/>
              </a:rPr>
              <a:t> U.S.; this trend is statistically significant “</a:t>
            </a:r>
          </a:p>
        </p:txBody>
      </p:sp>
      <p:pic>
        <p:nvPicPr>
          <p:cNvPr id="76804" name="Picture 4" descr="HeavyPrecipMap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9142" y="4167199"/>
            <a:ext cx="2064073" cy="218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5" name="TextBox 4"/>
          <p:cNvSpPr txBox="1">
            <a:spLocks noChangeArrowheads="1"/>
          </p:cNvSpPr>
          <p:nvPr/>
        </p:nvSpPr>
        <p:spPr bwMode="auto">
          <a:xfrm>
            <a:off x="5486400" y="6324600"/>
            <a:ext cx="3657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>
                <a:solidFill>
                  <a:srgbClr val="B21524"/>
                </a:solidFill>
              </a:rPr>
              <a:t>Karl, T. R., J. M. Melillo, and T. C. Peterson, (eds.), 2009:  Global Climate Change Impacts in the United States. Cambridge University Press, 2009, 196pp.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3048000" y="1186825"/>
            <a:ext cx="3376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212189"/>
                </a:solidFill>
              </a:rPr>
              <a:t>Cedar Rapids Data</a:t>
            </a:r>
          </a:p>
        </p:txBody>
      </p:sp>
      <p:pic>
        <p:nvPicPr>
          <p:cNvPr id="3" name="Picture 2" descr="CedarRapidsExtremePrecip201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86825"/>
            <a:ext cx="9141623" cy="5671175"/>
          </a:xfrm>
          <a:prstGeom prst="rect">
            <a:avLst/>
          </a:prstGeom>
        </p:spPr>
      </p:pic>
      <p:cxnSp>
        <p:nvCxnSpPr>
          <p:cNvPr id="4" name="Straight Arrow Connector 7"/>
          <p:cNvCxnSpPr>
            <a:cxnSpLocks noChangeShapeType="1"/>
          </p:cNvCxnSpPr>
          <p:nvPr/>
        </p:nvCxnSpPr>
        <p:spPr bwMode="auto">
          <a:xfrm flipH="1" flipV="1">
            <a:off x="880533" y="5012268"/>
            <a:ext cx="914400" cy="76782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6" name="Straight Arrow Connector 7"/>
          <p:cNvCxnSpPr>
            <a:cxnSpLocks noChangeShapeType="1"/>
          </p:cNvCxnSpPr>
          <p:nvPr/>
        </p:nvCxnSpPr>
        <p:spPr bwMode="auto">
          <a:xfrm flipV="1">
            <a:off x="8001000" y="4311650"/>
            <a:ext cx="711200" cy="1560513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6848475" y="5609432"/>
            <a:ext cx="9717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6.0 </a:t>
            </a:r>
            <a:r>
              <a:rPr lang="en-US" sz="1800" b="1" dirty="0">
                <a:solidFill>
                  <a:srgbClr val="FF0000"/>
                </a:solidFill>
              </a:rPr>
              <a:t>days</a:t>
            </a: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3048000" y="5590382"/>
            <a:ext cx="14414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67% </a:t>
            </a:r>
            <a:r>
              <a:rPr lang="en-US" b="1" dirty="0">
                <a:solidFill>
                  <a:srgbClr val="FF0000"/>
                </a:solidFill>
              </a:rPr>
              <a:t>increase</a:t>
            </a: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1794933" y="5595144"/>
            <a:ext cx="9717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3.6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>
                <a:solidFill>
                  <a:srgbClr val="FF0000"/>
                </a:solidFill>
              </a:rPr>
              <a:t>days</a:t>
            </a:r>
          </a:p>
        </p:txBody>
      </p:sp>
    </p:spTree>
    <p:extLst>
      <p:ext uri="{BB962C8B-B14F-4D97-AF65-F5344CB8AC3E}">
        <p14:creationId xmlns:p14="http://schemas.microsoft.com/office/powerpoint/2010/main" val="1259837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3048000" y="1186825"/>
            <a:ext cx="3376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212189"/>
                </a:solidFill>
              </a:rPr>
              <a:t>Cedar Rapids Data</a:t>
            </a:r>
          </a:p>
        </p:txBody>
      </p:sp>
      <p:pic>
        <p:nvPicPr>
          <p:cNvPr id="3" name="Picture 2" descr="CedarRapidsExtremePrecip201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86825"/>
            <a:ext cx="9141623" cy="5671175"/>
          </a:xfrm>
          <a:prstGeom prst="rect">
            <a:avLst/>
          </a:prstGeom>
        </p:spPr>
      </p:pic>
      <p:cxnSp>
        <p:nvCxnSpPr>
          <p:cNvPr id="4" name="Straight Arrow Connector 7"/>
          <p:cNvCxnSpPr>
            <a:cxnSpLocks noChangeShapeType="1"/>
          </p:cNvCxnSpPr>
          <p:nvPr/>
        </p:nvCxnSpPr>
        <p:spPr bwMode="auto">
          <a:xfrm flipH="1" flipV="1">
            <a:off x="880533" y="5012268"/>
            <a:ext cx="914400" cy="76782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794933" y="5595144"/>
            <a:ext cx="9717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3.6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>
                <a:solidFill>
                  <a:srgbClr val="FF0000"/>
                </a:solidFill>
              </a:rPr>
              <a:t>days</a:t>
            </a:r>
          </a:p>
        </p:txBody>
      </p:sp>
      <p:cxnSp>
        <p:nvCxnSpPr>
          <p:cNvPr id="6" name="Straight Arrow Connector 7"/>
          <p:cNvCxnSpPr>
            <a:cxnSpLocks noChangeShapeType="1"/>
          </p:cNvCxnSpPr>
          <p:nvPr/>
        </p:nvCxnSpPr>
        <p:spPr bwMode="auto">
          <a:xfrm flipV="1">
            <a:off x="8001000" y="4311650"/>
            <a:ext cx="711200" cy="1560513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6848475" y="5609432"/>
            <a:ext cx="9717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6.0 </a:t>
            </a:r>
            <a:r>
              <a:rPr lang="en-US" sz="1800" b="1" dirty="0">
                <a:solidFill>
                  <a:srgbClr val="FF0000"/>
                </a:solidFill>
              </a:rPr>
              <a:t>days</a:t>
            </a: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3048000" y="5590382"/>
            <a:ext cx="14414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67% </a:t>
            </a:r>
            <a:r>
              <a:rPr lang="en-US" b="1" dirty="0">
                <a:solidFill>
                  <a:srgbClr val="FF0000"/>
                </a:solidFill>
              </a:rPr>
              <a:t>increase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4762500" y="2731532"/>
            <a:ext cx="12700" cy="32281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46340" y="28321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41379" y="2177534"/>
            <a:ext cx="4806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Number of Years with More than 8 Occurrences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46815" y="28448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004866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sMoinesExtremePrecip201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0300"/>
            <a:ext cx="9144000" cy="5727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94593" y="5583517"/>
            <a:ext cx="480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3.7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750449" y="4851401"/>
            <a:ext cx="1144144" cy="9446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69916" y="5583517"/>
            <a:ext cx="1789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41% Increase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8160775" y="4381501"/>
            <a:ext cx="492160" cy="1202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80468" y="5583517"/>
            <a:ext cx="480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5.2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084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sMoinesExtremePrecip201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0300"/>
            <a:ext cx="9144000" cy="57277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H="1" flipV="1">
            <a:off x="4660900" y="2844800"/>
            <a:ext cx="12700" cy="31149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894593" y="5583517"/>
            <a:ext cx="480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3.7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750449" y="4851401"/>
            <a:ext cx="1144144" cy="9446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69916" y="5583517"/>
            <a:ext cx="1789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41% Increase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8160775" y="4381501"/>
            <a:ext cx="492160" cy="1202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80468" y="5583517"/>
            <a:ext cx="480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5.2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98800" y="28575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76900" y="285853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41379" y="2177534"/>
            <a:ext cx="4806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Number of Years with More than 8 Occurrences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639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ully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43000"/>
            <a:ext cx="9144001" cy="5727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" y="6488668"/>
            <a:ext cx="2286001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Photo courtesy of RM Cruse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08043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02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67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l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9" y="2173752"/>
            <a:ext cx="5184931" cy="34587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519" y="5667205"/>
            <a:ext cx="2536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 Dwight </a:t>
            </a:r>
            <a:r>
              <a:rPr lang="en-US" dirty="0"/>
              <a:t>Burdette</a:t>
            </a:r>
          </a:p>
        </p:txBody>
      </p:sp>
      <p:pic>
        <p:nvPicPr>
          <p:cNvPr id="4" name="Picture 3" descr="Tile works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450" y="1244599"/>
            <a:ext cx="3903550" cy="2658533"/>
          </a:xfrm>
          <a:prstGeom prst="rect">
            <a:avLst/>
          </a:prstGeom>
        </p:spPr>
      </p:pic>
      <p:pic>
        <p:nvPicPr>
          <p:cNvPr id="5" name="Picture 4" descr="Tile works 2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931" y="4622798"/>
            <a:ext cx="3918077" cy="22352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7736" y="6581001"/>
            <a:ext cx="46571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www.extension.umn.edu</a:t>
            </a:r>
            <a:r>
              <a:rPr lang="en-US" sz="1200" dirty="0"/>
              <a:t>/distribution/</a:t>
            </a:r>
            <a:r>
              <a:rPr lang="en-US" sz="1200" dirty="0" err="1"/>
              <a:t>cropsystems</a:t>
            </a:r>
            <a:r>
              <a:rPr lang="en-US" sz="1200" dirty="0"/>
              <a:t>/dc7740.html</a:t>
            </a:r>
          </a:p>
        </p:txBody>
      </p:sp>
    </p:spTree>
    <p:extLst>
      <p:ext uri="{BB962C8B-B14F-4D97-AF65-F5344CB8AC3E}">
        <p14:creationId xmlns:p14="http://schemas.microsoft.com/office/powerpoint/2010/main" val="849468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llow cor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5266"/>
            <a:ext cx="9144000" cy="578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968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09400" y="1125696"/>
            <a:ext cx="747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7AC"/>
                </a:solidFill>
              </a:rPr>
              <a:t>Amplification of the Seasonality of Precipitation</a:t>
            </a:r>
            <a:endParaRPr lang="en-US" sz="2800" b="1" dirty="0">
              <a:solidFill>
                <a:srgbClr val="0067A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513505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Spring</a:t>
            </a:r>
            <a:endParaRPr lang="en-US" sz="1600" b="1" dirty="0">
              <a:solidFill>
                <a:srgbClr val="0067A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55068" y="4409952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Winter</a:t>
            </a:r>
            <a:endParaRPr lang="en-US" sz="1600" b="1" dirty="0">
              <a:solidFill>
                <a:srgbClr val="0067A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429973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Summer</a:t>
            </a:r>
            <a:endParaRPr lang="en-US" sz="1600" b="1" dirty="0">
              <a:solidFill>
                <a:srgbClr val="0067A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03366" y="1547371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Fall</a:t>
            </a:r>
            <a:endParaRPr lang="en-US" sz="1600" b="1" dirty="0">
              <a:solidFill>
                <a:srgbClr val="0067AC"/>
              </a:solidFill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5561"/>
            <a:ext cx="4683631" cy="217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2800" y="1845561"/>
            <a:ext cx="4521200" cy="217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39" y="4727170"/>
            <a:ext cx="4595127" cy="213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8873" y="4727170"/>
            <a:ext cx="4595127" cy="213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20691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extBox 3"/>
          <p:cNvSpPr txBox="1">
            <a:spLocks noChangeArrowheads="1"/>
          </p:cNvSpPr>
          <p:nvPr/>
        </p:nvSpPr>
        <p:spPr bwMode="auto">
          <a:xfrm>
            <a:off x="1178769" y="1326257"/>
            <a:ext cx="66615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000090"/>
                </a:solidFill>
                <a:ea typeface="Arial" pitchFamily="29" charset="0"/>
                <a:cs typeface="Arial" pitchFamily="29" charset="0"/>
              </a:rPr>
              <a:t>Iowa State</a:t>
            </a:r>
            <a:r>
              <a:rPr lang="en-US" sz="4000" b="1" dirty="0">
                <a:solidFill>
                  <a:srgbClr val="000090"/>
                </a:solidFill>
                <a:ea typeface="Arial" pitchFamily="29" charset="0"/>
                <a:cs typeface="Arial" pitchFamily="29" charset="0"/>
              </a:rPr>
              <a:t>-Wide Average Data</a:t>
            </a:r>
          </a:p>
        </p:txBody>
      </p:sp>
      <p:pic>
        <p:nvPicPr>
          <p:cNvPr id="4" name="Picture 3" descr="StatewideFrostFree201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4143"/>
            <a:ext cx="9120738" cy="482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779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09400" y="1125696"/>
            <a:ext cx="747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7AC"/>
                </a:solidFill>
              </a:rPr>
              <a:t>Amplification of the Seasonality of Precipitation</a:t>
            </a:r>
            <a:endParaRPr lang="en-US" sz="2800" b="1" dirty="0">
              <a:solidFill>
                <a:srgbClr val="0067A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513505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Spring</a:t>
            </a:r>
            <a:endParaRPr lang="en-US" sz="1600" b="1" dirty="0">
              <a:solidFill>
                <a:srgbClr val="0067A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55068" y="4409952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Winter</a:t>
            </a:r>
            <a:endParaRPr lang="en-US" sz="1600" b="1" dirty="0">
              <a:solidFill>
                <a:srgbClr val="0067A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429973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Summer</a:t>
            </a:r>
            <a:endParaRPr lang="en-US" sz="1600" b="1" dirty="0">
              <a:solidFill>
                <a:srgbClr val="0067A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03366" y="1547371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Fall</a:t>
            </a:r>
            <a:endParaRPr lang="en-US" sz="1600" b="1" dirty="0">
              <a:solidFill>
                <a:srgbClr val="0067AC"/>
              </a:solidFill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5561"/>
            <a:ext cx="4683631" cy="217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2800" y="1845561"/>
            <a:ext cx="4521200" cy="217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39" y="4727170"/>
            <a:ext cx="4595127" cy="213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8873" y="4727170"/>
            <a:ext cx="4595127" cy="213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Oval 16"/>
          <p:cNvSpPr/>
          <p:nvPr/>
        </p:nvSpPr>
        <p:spPr>
          <a:xfrm>
            <a:off x="4824700" y="1360314"/>
            <a:ext cx="4319300" cy="283730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90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09399" y="4026775"/>
            <a:ext cx="3606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21.2 =&gt; 25.3 inches </a:t>
            </a:r>
            <a:r>
              <a:rPr lang="en-US" b="1" dirty="0" smtClean="0">
                <a:solidFill>
                  <a:srgbClr val="0067AC"/>
                </a:solidFill>
              </a:rPr>
              <a:t>(22% increase)</a:t>
            </a:r>
            <a:endParaRPr lang="en-US" b="1" dirty="0">
              <a:solidFill>
                <a:srgbClr val="0067A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58066" y="4026775"/>
            <a:ext cx="3606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12.1 =&gt; 10.5 inches </a:t>
            </a:r>
            <a:r>
              <a:rPr lang="en-US" b="1" dirty="0" smtClean="0">
                <a:solidFill>
                  <a:srgbClr val="843400"/>
                </a:solidFill>
              </a:rPr>
              <a:t>(13% decrease)</a:t>
            </a:r>
            <a:endParaRPr lang="en-US" b="1" dirty="0">
              <a:solidFill>
                <a:srgbClr val="8434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9400" y="1125696"/>
            <a:ext cx="747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7AC"/>
                </a:solidFill>
              </a:rPr>
              <a:t>Amplification of the Seasonality of Precipitation</a:t>
            </a:r>
            <a:endParaRPr lang="en-US" sz="2800" b="1" dirty="0">
              <a:solidFill>
                <a:srgbClr val="0067A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513505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Spring</a:t>
            </a:r>
            <a:endParaRPr lang="en-US" sz="1600" b="1" dirty="0">
              <a:solidFill>
                <a:srgbClr val="0067A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55068" y="4409952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Winter</a:t>
            </a:r>
            <a:endParaRPr lang="en-US" sz="1600" b="1" dirty="0">
              <a:solidFill>
                <a:srgbClr val="0067A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429973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Summer</a:t>
            </a:r>
            <a:endParaRPr lang="en-US" sz="1600" b="1" dirty="0">
              <a:solidFill>
                <a:srgbClr val="0067A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03366" y="1547371"/>
            <a:ext cx="90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7AC"/>
                </a:solidFill>
              </a:rPr>
              <a:t>Fall</a:t>
            </a:r>
            <a:endParaRPr lang="en-US" sz="1600" b="1" dirty="0">
              <a:solidFill>
                <a:srgbClr val="0067AC"/>
              </a:solidFill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5561"/>
            <a:ext cx="4683631" cy="217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2800" y="1845561"/>
            <a:ext cx="4521200" cy="217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39" y="4727170"/>
            <a:ext cx="4595127" cy="213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8873" y="4727170"/>
            <a:ext cx="4595127" cy="213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Straight Arrow Connector 2"/>
          <p:cNvCxnSpPr/>
          <p:nvPr/>
        </p:nvCxnSpPr>
        <p:spPr>
          <a:xfrm flipH="1">
            <a:off x="4385733" y="4026775"/>
            <a:ext cx="1" cy="700395"/>
          </a:xfrm>
          <a:prstGeom prst="straightConnector1">
            <a:avLst/>
          </a:prstGeom>
          <a:ln w="57150" cmpd="sng"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8676800" y="4017432"/>
            <a:ext cx="1" cy="700395"/>
          </a:xfrm>
          <a:prstGeom prst="straightConnector1">
            <a:avLst/>
          </a:prstGeom>
          <a:ln w="57150" cmpd="sng">
            <a:solidFill>
              <a:srgbClr val="8434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040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" name="Content Placeholder 3" descr="TakleFig1Color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22910" r="-22910"/>
          <a:stretch>
            <a:fillRect/>
          </a:stretch>
        </p:blipFill>
        <p:spPr>
          <a:xfrm>
            <a:off x="-2057400" y="0"/>
            <a:ext cx="13368338" cy="6858000"/>
          </a:xfrm>
        </p:spPr>
      </p:pic>
    </p:spTree>
    <p:extLst>
      <p:ext uri="{BB962C8B-B14F-4D97-AF65-F5344CB8AC3E}">
        <p14:creationId xmlns:p14="http://schemas.microsoft.com/office/powerpoint/2010/main" val="1967181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Content Placeholder 5" descr="Slide05.gif"/>
          <p:cNvPicPr>
            <a:picLocks noGrp="1" noChangeAspect="1"/>
          </p:cNvPicPr>
          <p:nvPr>
            <p:ph idx="1"/>
          </p:nvPr>
        </p:nvPicPr>
        <p:blipFill>
          <a:blip r:embed="rId2"/>
          <a:srcRect l="-20833" r="-20833"/>
          <a:stretch>
            <a:fillRect/>
          </a:stretch>
        </p:blipFill>
        <p:spPr>
          <a:xfrm>
            <a:off x="-1981200" y="0"/>
            <a:ext cx="13030200" cy="6858000"/>
          </a:xfrm>
        </p:spPr>
      </p:pic>
    </p:spTree>
    <p:extLst>
      <p:ext uri="{BB962C8B-B14F-4D97-AF65-F5344CB8AC3E}">
        <p14:creationId xmlns:p14="http://schemas.microsoft.com/office/powerpoint/2010/main" val="1878943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Content Placeholder 5" descr="Slide06.gif"/>
          <p:cNvPicPr>
            <a:picLocks noGrp="1" noChangeAspect="1"/>
          </p:cNvPicPr>
          <p:nvPr>
            <p:ph idx="1"/>
          </p:nvPr>
        </p:nvPicPr>
        <p:blipFill>
          <a:blip r:embed="rId2"/>
          <a:srcRect l="-20833" r="-20833"/>
          <a:stretch>
            <a:fillRect/>
          </a:stretch>
        </p:blipFill>
        <p:spPr>
          <a:xfrm>
            <a:off x="-1905000" y="0"/>
            <a:ext cx="12954000" cy="6858000"/>
          </a:xfrm>
        </p:spPr>
      </p:pic>
    </p:spTree>
    <p:extLst>
      <p:ext uri="{BB962C8B-B14F-4D97-AF65-F5344CB8AC3E}">
        <p14:creationId xmlns:p14="http://schemas.microsoft.com/office/powerpoint/2010/main" val="1658458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Content Placeholder 5" descr="Slide08.gif"/>
          <p:cNvPicPr>
            <a:picLocks noGrp="1" noChangeAspect="1"/>
          </p:cNvPicPr>
          <p:nvPr>
            <p:ph idx="1"/>
          </p:nvPr>
        </p:nvPicPr>
        <p:blipFill>
          <a:blip r:embed="rId2"/>
          <a:srcRect l="-20833" r="-20833"/>
          <a:stretch>
            <a:fillRect/>
          </a:stretch>
        </p:blipFill>
        <p:spPr>
          <a:xfrm>
            <a:off x="-1905000" y="0"/>
            <a:ext cx="13030200" cy="6858000"/>
          </a:xfrm>
        </p:spPr>
      </p:pic>
    </p:spTree>
    <p:extLst>
      <p:ext uri="{BB962C8B-B14F-4D97-AF65-F5344CB8AC3E}">
        <p14:creationId xmlns:p14="http://schemas.microsoft.com/office/powerpoint/2010/main" val="3825654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Content Placeholder 5" descr="Slide13.gif"/>
          <p:cNvPicPr>
            <a:picLocks noGrp="1" noChangeAspect="1"/>
          </p:cNvPicPr>
          <p:nvPr>
            <p:ph idx="1"/>
          </p:nvPr>
        </p:nvPicPr>
        <p:blipFill>
          <a:blip r:embed="rId2"/>
          <a:srcRect l="-20833" r="-20833"/>
          <a:stretch>
            <a:fillRect/>
          </a:stretch>
        </p:blipFill>
        <p:spPr>
          <a:xfrm>
            <a:off x="-1981200" y="0"/>
            <a:ext cx="13030200" cy="6858000"/>
          </a:xfrm>
        </p:spPr>
      </p:pic>
    </p:spTree>
    <p:extLst>
      <p:ext uri="{BB962C8B-B14F-4D97-AF65-F5344CB8AC3E}">
        <p14:creationId xmlns:p14="http://schemas.microsoft.com/office/powerpoint/2010/main" val="4064042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Content Placeholder 5" descr="Slide10.gif"/>
          <p:cNvPicPr>
            <a:picLocks noGrp="1" noChangeAspect="1"/>
          </p:cNvPicPr>
          <p:nvPr>
            <p:ph idx="1"/>
          </p:nvPr>
        </p:nvPicPr>
        <p:blipFill>
          <a:blip r:embed="rId2"/>
          <a:srcRect l="-20833" r="-20833"/>
          <a:stretch>
            <a:fillRect/>
          </a:stretch>
        </p:blipFill>
        <p:spPr>
          <a:xfrm>
            <a:off x="-1905000" y="0"/>
            <a:ext cx="12954000" cy="6858000"/>
          </a:xfrm>
        </p:spPr>
      </p:pic>
    </p:spTree>
    <p:extLst>
      <p:ext uri="{BB962C8B-B14F-4D97-AF65-F5344CB8AC3E}">
        <p14:creationId xmlns:p14="http://schemas.microsoft.com/office/powerpoint/2010/main" val="3340076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Content Placeholder 5" descr="Slide11.gif"/>
          <p:cNvPicPr>
            <a:picLocks noGrp="1" noChangeAspect="1"/>
          </p:cNvPicPr>
          <p:nvPr>
            <p:ph idx="1"/>
          </p:nvPr>
        </p:nvPicPr>
        <p:blipFill>
          <a:blip r:embed="rId2"/>
          <a:srcRect l="-20833" r="-20833"/>
          <a:stretch>
            <a:fillRect/>
          </a:stretch>
        </p:blipFill>
        <p:spPr>
          <a:xfrm>
            <a:off x="-1905000" y="0"/>
            <a:ext cx="12954000" cy="6858000"/>
          </a:xfrm>
        </p:spPr>
      </p:pic>
    </p:spTree>
    <p:extLst>
      <p:ext uri="{BB962C8B-B14F-4D97-AF65-F5344CB8AC3E}">
        <p14:creationId xmlns:p14="http://schemas.microsoft.com/office/powerpoint/2010/main" val="2502834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w Point Increas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9544"/>
            <a:ext cx="9144000" cy="5748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dsm_tmin_1975_le0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39840"/>
            <a:ext cx="9175750" cy="48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3" name="TextBox 2"/>
          <p:cNvSpPr txBox="1">
            <a:spLocks noChangeArrowheads="1"/>
          </p:cNvSpPr>
          <p:nvPr/>
        </p:nvSpPr>
        <p:spPr bwMode="auto">
          <a:xfrm>
            <a:off x="1524000" y="1331815"/>
            <a:ext cx="5670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rgbClr val="0067AC"/>
                </a:solidFill>
                <a:latin typeface="Franklin Gothic Book" pitchFamily="34" charset="0"/>
                <a:ea typeface="Arial" pitchFamily="34" charset="0"/>
                <a:cs typeface="Arial" pitchFamily="34" charset="0"/>
              </a:rPr>
              <a:t>Des Moines Airport 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65035" y="6504396"/>
            <a:ext cx="4078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Caution:  Not corrected for urban heat island effects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664"/>
            <a:ext cx="83058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smtClean="0"/>
              <a:t>Iowa Agricultural Producers are </a:t>
            </a:r>
            <a:r>
              <a:rPr lang="en-US" dirty="0" smtClean="0"/>
              <a:t>Adapting to Climate Change</a:t>
            </a:r>
            <a:r>
              <a:rPr lang="en-US" sz="3600" dirty="0" smtClean="0"/>
              <a:t>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63525"/>
            <a:ext cx="7391400" cy="4013475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Longer growing season:  </a:t>
            </a:r>
            <a:r>
              <a:rPr lang="en-US" sz="2000" dirty="0" smtClean="0">
                <a:solidFill>
                  <a:srgbClr val="708F24"/>
                </a:solidFill>
              </a:rPr>
              <a:t>plant earlier, plant longer season hybrids, harvest later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Wetter springs</a:t>
            </a:r>
            <a:r>
              <a:rPr lang="en-US" sz="2000" dirty="0" smtClean="0">
                <a:solidFill>
                  <a:srgbClr val="708F24"/>
                </a:solidFill>
              </a:rPr>
              <a:t>:  larger machinery enables planting in smaller weather windows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More summer precipitation</a:t>
            </a:r>
            <a:r>
              <a:rPr lang="en-US" sz="2000" dirty="0" smtClean="0">
                <a:solidFill>
                  <a:srgbClr val="708F24"/>
                </a:solidFill>
              </a:rPr>
              <a:t>:  higher planting densities for higher yields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Wetter springs and summers:  </a:t>
            </a:r>
            <a:r>
              <a:rPr lang="en-US" sz="2000" dirty="0" smtClean="0">
                <a:solidFill>
                  <a:srgbClr val="708F24"/>
                </a:solidFill>
              </a:rPr>
              <a:t>more subsurface drainage tile is being installed, closer spacing, sloped surfaces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Fewer extreme heat events:  </a:t>
            </a:r>
            <a:r>
              <a:rPr lang="en-US" sz="2000" dirty="0" smtClean="0">
                <a:solidFill>
                  <a:srgbClr val="708F24"/>
                </a:solidFill>
              </a:rPr>
              <a:t>higher planting densities, fewer pollination failures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Higher humidity:</a:t>
            </a:r>
            <a:r>
              <a:rPr lang="en-US" sz="2000" dirty="0" smtClean="0">
                <a:solidFill>
                  <a:srgbClr val="C2251F"/>
                </a:solidFill>
              </a:rPr>
              <a:t>  </a:t>
            </a:r>
            <a:r>
              <a:rPr lang="en-US" sz="2000" dirty="0" smtClean="0">
                <a:solidFill>
                  <a:srgbClr val="708F24"/>
                </a:solidFill>
              </a:rPr>
              <a:t>more spraying for pathogens favored by moist conditions. more problems with fall crop dry-down, wider bean heads for faster harvest due to shorter harvest period during the daytime.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Drier autumns:</a:t>
            </a:r>
            <a:r>
              <a:rPr lang="en-US" sz="2000" dirty="0" smtClean="0">
                <a:solidFill>
                  <a:srgbClr val="020F62"/>
                </a:solidFill>
              </a:rPr>
              <a:t>  </a:t>
            </a:r>
            <a:r>
              <a:rPr lang="en-US" sz="2000" dirty="0" smtClean="0">
                <a:solidFill>
                  <a:srgbClr val="708F24"/>
                </a:solidFill>
              </a:rPr>
              <a:t>delay harvest to take advantage of natural dry-down conditions, thereby reducing fuel costs</a:t>
            </a:r>
            <a:r>
              <a:rPr lang="en-US" sz="2400" dirty="0" smtClean="0">
                <a:solidFill>
                  <a:srgbClr val="708F24"/>
                </a:solidFill>
              </a:rPr>
              <a:t> </a:t>
            </a:r>
          </a:p>
          <a:p>
            <a:pPr>
              <a:buFont typeface="Wingdings" pitchFamily="-112" charset="2"/>
              <a:buChar char=""/>
              <a:defRPr/>
            </a:pPr>
            <a:endParaRPr lang="en-US" dirty="0">
              <a:solidFill>
                <a:srgbClr val="C2251F"/>
              </a:solidFill>
            </a:endParaRPr>
          </a:p>
        </p:txBody>
      </p:sp>
      <p:sp>
        <p:nvSpPr>
          <p:cNvPr id="95236" name="TextBox 3"/>
          <p:cNvSpPr txBox="1">
            <a:spLocks noChangeArrowheads="1"/>
          </p:cNvSpPr>
          <p:nvPr/>
        </p:nvSpPr>
        <p:spPr bwMode="auto">
          <a:xfrm>
            <a:off x="1524000" y="6457950"/>
            <a:ext cx="2507806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rgbClr val="008000"/>
                </a:solidFill>
              </a:rPr>
              <a:t>HIGHER YIELDS!!</a:t>
            </a:r>
          </a:p>
        </p:txBody>
      </p:sp>
      <p:sp>
        <p:nvSpPr>
          <p:cNvPr id="95237" name="Right Arrow 4"/>
          <p:cNvSpPr>
            <a:spLocks noChangeArrowheads="1"/>
          </p:cNvSpPr>
          <p:nvPr/>
        </p:nvSpPr>
        <p:spPr bwMode="auto">
          <a:xfrm>
            <a:off x="457200" y="6477000"/>
            <a:ext cx="977900" cy="381000"/>
          </a:xfrm>
          <a:prstGeom prst="rightArrow">
            <a:avLst>
              <a:gd name="adj1" fmla="val 50000"/>
              <a:gd name="adj2" fmla="val 50026"/>
            </a:avLst>
          </a:prstGeom>
          <a:solidFill>
            <a:srgbClr val="008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95238" name="TextBox 5"/>
          <p:cNvSpPr txBox="1">
            <a:spLocks noChangeArrowheads="1"/>
          </p:cNvSpPr>
          <p:nvPr/>
        </p:nvSpPr>
        <p:spPr bwMode="auto">
          <a:xfrm flipH="1">
            <a:off x="3883850" y="6457950"/>
            <a:ext cx="4879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solidFill>
                  <a:srgbClr val="008000"/>
                </a:solidFill>
              </a:rPr>
              <a:t>Is it genetics or climate?  Likely some of each.</a:t>
            </a:r>
          </a:p>
        </p:txBody>
      </p:sp>
    </p:spTree>
    <p:extLst>
      <p:ext uri="{BB962C8B-B14F-4D97-AF65-F5344CB8AC3E}">
        <p14:creationId xmlns:p14="http://schemas.microsoft.com/office/powerpoint/2010/main" val="963228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an hea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6221"/>
            <a:ext cx="9144000" cy="572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57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664"/>
            <a:ext cx="83058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smtClean="0"/>
              <a:t>Iowa Agricultural Producers are </a:t>
            </a:r>
            <a:r>
              <a:rPr lang="en-US" dirty="0" smtClean="0"/>
              <a:t>Adapting to Climate Change</a:t>
            </a:r>
            <a:r>
              <a:rPr lang="en-US" sz="3600" dirty="0" smtClean="0"/>
              <a:t>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63525"/>
            <a:ext cx="7391400" cy="4013475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Longer growing season:  </a:t>
            </a:r>
            <a:r>
              <a:rPr lang="en-US" sz="2000" dirty="0" smtClean="0">
                <a:solidFill>
                  <a:srgbClr val="708F24"/>
                </a:solidFill>
              </a:rPr>
              <a:t>plant earlier, plant longer season hybrids, harvest later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Wetter springs</a:t>
            </a:r>
            <a:r>
              <a:rPr lang="en-US" sz="2000" dirty="0" smtClean="0">
                <a:solidFill>
                  <a:srgbClr val="708F24"/>
                </a:solidFill>
              </a:rPr>
              <a:t>:  larger machinery enables planting in smaller weather windows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More summer precipitation</a:t>
            </a:r>
            <a:r>
              <a:rPr lang="en-US" sz="2000" dirty="0" smtClean="0">
                <a:solidFill>
                  <a:srgbClr val="708F24"/>
                </a:solidFill>
              </a:rPr>
              <a:t>:  higher planting densities for higher yields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Wetter springs and summers:  </a:t>
            </a:r>
            <a:r>
              <a:rPr lang="en-US" sz="2000" dirty="0" smtClean="0">
                <a:solidFill>
                  <a:srgbClr val="708F24"/>
                </a:solidFill>
              </a:rPr>
              <a:t>more subsurface drainage tile is being installed, closer spacing, sloped surfaces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Fewer extreme heat events:  </a:t>
            </a:r>
            <a:r>
              <a:rPr lang="en-US" sz="2000" dirty="0" smtClean="0">
                <a:solidFill>
                  <a:srgbClr val="708F24"/>
                </a:solidFill>
              </a:rPr>
              <a:t>higher planting densities, fewer pollination failures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Higher humidity:</a:t>
            </a:r>
            <a:r>
              <a:rPr lang="en-US" sz="2000" dirty="0" smtClean="0">
                <a:solidFill>
                  <a:srgbClr val="C2251F"/>
                </a:solidFill>
              </a:rPr>
              <a:t>  </a:t>
            </a:r>
            <a:r>
              <a:rPr lang="en-US" sz="2000" dirty="0" smtClean="0">
                <a:solidFill>
                  <a:srgbClr val="708F24"/>
                </a:solidFill>
              </a:rPr>
              <a:t>more spraying for pathogens favored by moist conditions. more problems with fall crop dry-down, wider bean heads for faster harvest due to shorter harvest period during the daytime.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000" dirty="0" smtClean="0">
                <a:solidFill>
                  <a:srgbClr val="0067AC"/>
                </a:solidFill>
              </a:rPr>
              <a:t>Drier autumns:</a:t>
            </a:r>
            <a:r>
              <a:rPr lang="en-US" sz="2000" dirty="0" smtClean="0">
                <a:solidFill>
                  <a:srgbClr val="020F62"/>
                </a:solidFill>
              </a:rPr>
              <a:t>  </a:t>
            </a:r>
            <a:r>
              <a:rPr lang="en-US" sz="2000" dirty="0" smtClean="0">
                <a:solidFill>
                  <a:srgbClr val="708F24"/>
                </a:solidFill>
              </a:rPr>
              <a:t>delay harvest to take advantage of natural dry-down conditions, thereby reducing fuel costs</a:t>
            </a:r>
            <a:r>
              <a:rPr lang="en-US" sz="2400" dirty="0" smtClean="0">
                <a:solidFill>
                  <a:srgbClr val="708F24"/>
                </a:solidFill>
              </a:rPr>
              <a:t> </a:t>
            </a:r>
          </a:p>
          <a:p>
            <a:pPr>
              <a:buFont typeface="Wingdings" pitchFamily="-112" charset="2"/>
              <a:buChar char=""/>
              <a:defRPr/>
            </a:pPr>
            <a:endParaRPr lang="en-US" dirty="0">
              <a:solidFill>
                <a:srgbClr val="C2251F"/>
              </a:solidFill>
            </a:endParaRPr>
          </a:p>
        </p:txBody>
      </p:sp>
      <p:sp>
        <p:nvSpPr>
          <p:cNvPr id="95236" name="TextBox 3"/>
          <p:cNvSpPr txBox="1">
            <a:spLocks noChangeArrowheads="1"/>
          </p:cNvSpPr>
          <p:nvPr/>
        </p:nvSpPr>
        <p:spPr bwMode="auto">
          <a:xfrm>
            <a:off x="1524000" y="6457950"/>
            <a:ext cx="2507806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rgbClr val="008000"/>
                </a:solidFill>
              </a:rPr>
              <a:t>HIGHER YIELDS!!</a:t>
            </a:r>
          </a:p>
        </p:txBody>
      </p:sp>
      <p:sp>
        <p:nvSpPr>
          <p:cNvPr id="95237" name="Right Arrow 4"/>
          <p:cNvSpPr>
            <a:spLocks noChangeArrowheads="1"/>
          </p:cNvSpPr>
          <p:nvPr/>
        </p:nvSpPr>
        <p:spPr bwMode="auto">
          <a:xfrm>
            <a:off x="457200" y="6477000"/>
            <a:ext cx="977900" cy="381000"/>
          </a:xfrm>
          <a:prstGeom prst="rightArrow">
            <a:avLst>
              <a:gd name="adj1" fmla="val 50000"/>
              <a:gd name="adj2" fmla="val 50026"/>
            </a:avLst>
          </a:prstGeom>
          <a:solidFill>
            <a:srgbClr val="008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95238" name="TextBox 5"/>
          <p:cNvSpPr txBox="1">
            <a:spLocks noChangeArrowheads="1"/>
          </p:cNvSpPr>
          <p:nvPr/>
        </p:nvSpPr>
        <p:spPr bwMode="auto">
          <a:xfrm flipH="1">
            <a:off x="3883850" y="6457950"/>
            <a:ext cx="4879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solidFill>
                  <a:srgbClr val="008000"/>
                </a:solidFill>
              </a:rPr>
              <a:t>Is it genetics or climate?  Likely some of each.</a:t>
            </a:r>
          </a:p>
        </p:txBody>
      </p:sp>
    </p:spTree>
    <p:extLst>
      <p:ext uri="{BB962C8B-B14F-4D97-AF65-F5344CB8AC3E}">
        <p14:creationId xmlns:p14="http://schemas.microsoft.com/office/powerpoint/2010/main" val="2812949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78933"/>
            <a:ext cx="8534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Adapting to Climate Change</a:t>
            </a:r>
            <a:r>
              <a:rPr lang="en-US" sz="3600" dirty="0" smtClean="0"/>
              <a:t>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167467"/>
            <a:ext cx="7391400" cy="4013475"/>
          </a:xfrm>
        </p:spPr>
        <p:txBody>
          <a:bodyPr>
            <a:noAutofit/>
          </a:bodyPr>
          <a:lstStyle/>
          <a:p>
            <a:pPr>
              <a:buFont typeface="Wingdings" pitchFamily="-112" charset="2"/>
              <a:buChar char=""/>
              <a:defRPr/>
            </a:pPr>
            <a:r>
              <a:rPr lang="en-US" sz="2400" dirty="0" smtClean="0">
                <a:solidFill>
                  <a:srgbClr val="0067AC"/>
                </a:solidFill>
              </a:rPr>
              <a:t>Midwest commodity crop producers have adequate resources to adapt to climate change….at least for now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400" dirty="0" smtClean="0">
                <a:solidFill>
                  <a:srgbClr val="0067AC"/>
                </a:solidFill>
              </a:rPr>
              <a:t>Adaptation is driven by higher profits or preventing profit loss, not ethical considerations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400" dirty="0" smtClean="0">
                <a:solidFill>
                  <a:srgbClr val="0067AC"/>
                </a:solidFill>
              </a:rPr>
              <a:t>At the same time, Midwest rural communities lack the expertise and resources to adapt to changes in precipitation</a:t>
            </a:r>
          </a:p>
          <a:p>
            <a:pPr>
              <a:buFont typeface="Wingdings" pitchFamily="-112" charset="2"/>
              <a:buChar char=""/>
              <a:defRPr/>
            </a:pPr>
            <a:r>
              <a:rPr lang="en-US" sz="2400" dirty="0" smtClean="0">
                <a:solidFill>
                  <a:srgbClr val="0067AC"/>
                </a:solidFill>
              </a:rPr>
              <a:t>In fact the community planners report hostility to planning for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2540077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1249051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Visioning a Future Climate of the Midwest</a:t>
            </a:r>
            <a:endParaRPr lang="en-US" sz="3200" b="1" dirty="0">
              <a:solidFill>
                <a:srgbClr val="0067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275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2383607">
            <a:off x="1896533" y="2469401"/>
            <a:ext cx="2630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You are here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310820" y="3709820"/>
            <a:ext cx="584737" cy="523513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1249051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Visioning a Future Climate of the Midwest</a:t>
            </a:r>
            <a:endParaRPr lang="en-US" sz="3200" b="1" dirty="0">
              <a:solidFill>
                <a:srgbClr val="0067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344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98990" y="5609680"/>
            <a:ext cx="93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Today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931017" y="6257423"/>
            <a:ext cx="265692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2383607">
            <a:off x="1896533" y="2469401"/>
            <a:ext cx="2630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You are here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310820" y="3709820"/>
            <a:ext cx="584737" cy="523513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1249051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Visioning a Future Climate of the Midwest</a:t>
            </a:r>
            <a:endParaRPr lang="en-US" sz="3200" b="1" dirty="0">
              <a:solidFill>
                <a:srgbClr val="0067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270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98990" y="5609680"/>
            <a:ext cx="93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Today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21136" y="5874266"/>
            <a:ext cx="643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Past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931017" y="6257423"/>
            <a:ext cx="265692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2383607">
            <a:off x="1896533" y="2469401"/>
            <a:ext cx="2630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You are here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310820" y="3709820"/>
            <a:ext cx="584737" cy="523513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1249051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Visioning a Future Climate of the Midwest</a:t>
            </a:r>
            <a:endParaRPr lang="en-US" sz="3200" b="1" dirty="0">
              <a:solidFill>
                <a:srgbClr val="0067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087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98990" y="5609680"/>
            <a:ext cx="93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Today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21136" y="5874266"/>
            <a:ext cx="643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Past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11999" y="5874266"/>
            <a:ext cx="111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Future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931017" y="6257423"/>
            <a:ext cx="265692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2383607">
            <a:off x="1896533" y="2469401"/>
            <a:ext cx="2630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You are here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310820" y="3709820"/>
            <a:ext cx="584737" cy="523513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1249051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Visioning a Future Climate of the Midwest</a:t>
            </a:r>
            <a:endParaRPr lang="en-US" sz="3200" b="1" dirty="0">
              <a:solidFill>
                <a:srgbClr val="0067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414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98990" y="5609680"/>
            <a:ext cx="93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Today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21136" y="5874266"/>
            <a:ext cx="643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Past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11999" y="5874266"/>
            <a:ext cx="111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Future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931017" y="6257423"/>
            <a:ext cx="265692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5530323" y="3572932"/>
            <a:ext cx="1209144" cy="164093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11999" y="3572930"/>
            <a:ext cx="9366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Arial Black"/>
                <a:cs typeface="Arial Black"/>
              </a:rPr>
              <a:t>?</a:t>
            </a:r>
            <a:endParaRPr lang="en-US" sz="9600" dirty="0">
              <a:solidFill>
                <a:srgbClr val="FF0000"/>
              </a:solidFill>
              <a:latin typeface="Arial Black"/>
              <a:cs typeface="Arial Black"/>
            </a:endParaRPr>
          </a:p>
        </p:txBody>
      </p:sp>
      <p:sp>
        <p:nvSpPr>
          <p:cNvPr id="14" name="TextBox 13"/>
          <p:cNvSpPr txBox="1"/>
          <p:nvPr/>
        </p:nvSpPr>
        <p:spPr>
          <a:xfrm rot="2383607">
            <a:off x="1896533" y="2469401"/>
            <a:ext cx="2630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You are here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310820" y="3709820"/>
            <a:ext cx="584737" cy="523513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1249051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Visioning a Future Climate of the Midwest</a:t>
            </a:r>
            <a:endParaRPr lang="en-US" sz="3200" b="1" dirty="0">
              <a:solidFill>
                <a:srgbClr val="0067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051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dsm_tmin_1975_le-10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59084"/>
            <a:ext cx="9158288" cy="4798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7" name="TextBox 2"/>
          <p:cNvSpPr txBox="1">
            <a:spLocks noChangeArrowheads="1"/>
          </p:cNvSpPr>
          <p:nvPr/>
        </p:nvSpPr>
        <p:spPr bwMode="auto">
          <a:xfrm>
            <a:off x="1524000" y="1351059"/>
            <a:ext cx="5670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rgbClr val="0067AC"/>
                </a:solidFill>
                <a:latin typeface="Franklin Gothic Book" pitchFamily="34" charset="0"/>
                <a:ea typeface="Arial" pitchFamily="34" charset="0"/>
                <a:cs typeface="Arial" pitchFamily="34" charset="0"/>
              </a:rPr>
              <a:t>Des Moines Airport 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65035" y="6504396"/>
            <a:ext cx="4078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Caution:  Not corrected for urban heat island effects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6200000">
            <a:off x="-1694934" y="4237798"/>
            <a:ext cx="474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Some Climate Variable (temp, </a:t>
            </a:r>
            <a:r>
              <a:rPr lang="en-US" b="1" dirty="0" err="1" smtClean="0"/>
              <a:t>precip</a:t>
            </a:r>
            <a:r>
              <a:rPr lang="en-US" b="1" dirty="0" smtClean="0"/>
              <a:t>, humid)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98990" y="5609680"/>
            <a:ext cx="93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Today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21136" y="5874266"/>
            <a:ext cx="643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Past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11999" y="5874266"/>
            <a:ext cx="111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Future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931017" y="6257423"/>
            <a:ext cx="265692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91066" y="1249051"/>
            <a:ext cx="81847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You be the scientist:  For which hypothesis of the future can you find the most evidence? </a:t>
            </a:r>
            <a:endParaRPr lang="en-US" sz="3200" b="1" dirty="0">
              <a:solidFill>
                <a:srgbClr val="0067AC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5530323" y="3572932"/>
            <a:ext cx="1209144" cy="164093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11999" y="3572930"/>
            <a:ext cx="9366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Arial Black"/>
                <a:cs typeface="Arial Black"/>
              </a:rPr>
              <a:t>?</a:t>
            </a:r>
            <a:endParaRPr lang="en-US" sz="9600" dirty="0">
              <a:solidFill>
                <a:srgbClr val="FF0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959991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66799" y="4443569"/>
            <a:ext cx="3997062" cy="82973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-1694934" y="4237798"/>
            <a:ext cx="474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Some Climate Variable (temp, </a:t>
            </a:r>
            <a:r>
              <a:rPr lang="en-US" b="1" dirty="0" err="1" smtClean="0"/>
              <a:t>precip</a:t>
            </a:r>
            <a:r>
              <a:rPr lang="en-US" b="1" dirty="0" smtClean="0"/>
              <a:t>, humid)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98990" y="5609680"/>
            <a:ext cx="93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Today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21136" y="5874266"/>
            <a:ext cx="643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Past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11999" y="5874266"/>
            <a:ext cx="111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Future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931017" y="6257423"/>
            <a:ext cx="265692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20932419">
            <a:off x="1185567" y="5049391"/>
            <a:ext cx="201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Measured past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91066" y="1249051"/>
            <a:ext cx="81847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You be the scientist:  For which hypothesis of the future can you find the most evidence? </a:t>
            </a:r>
            <a:endParaRPr lang="en-US" sz="3200" b="1" dirty="0">
              <a:solidFill>
                <a:srgbClr val="0067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12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66799" y="4443569"/>
            <a:ext cx="3997062" cy="82973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-1694934" y="4237798"/>
            <a:ext cx="474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Some Climate Variable (temp, </a:t>
            </a:r>
            <a:r>
              <a:rPr lang="en-US" b="1" dirty="0" err="1" smtClean="0"/>
              <a:t>precip</a:t>
            </a:r>
            <a:r>
              <a:rPr lang="en-US" b="1" dirty="0" smtClean="0"/>
              <a:t>, humid)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98990" y="5609680"/>
            <a:ext cx="93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Today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21136" y="5874266"/>
            <a:ext cx="643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Past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11999" y="5874266"/>
            <a:ext cx="111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Future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931017" y="6257423"/>
            <a:ext cx="265692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073357" y="4443569"/>
            <a:ext cx="3156243" cy="1440767"/>
          </a:xfrm>
          <a:prstGeom prst="line">
            <a:avLst/>
          </a:prstGeom>
          <a:ln>
            <a:solidFill>
              <a:srgbClr val="3C4DE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20932419">
            <a:off x="1185567" y="5049391"/>
            <a:ext cx="201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Measured past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776132" y="4858436"/>
            <a:ext cx="2286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rgbClr val="3C4DE1"/>
                  </a:solidFill>
                </a:ln>
                <a:solidFill>
                  <a:srgbClr val="3C4DE1"/>
                </a:solidFill>
              </a:rPr>
              <a:t>Future will return to something in the past</a:t>
            </a:r>
            <a:endParaRPr lang="en-US" dirty="0">
              <a:ln>
                <a:solidFill>
                  <a:srgbClr val="3C4DE1"/>
                </a:solidFill>
              </a:ln>
              <a:solidFill>
                <a:srgbClr val="3C4DE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5969000" y="5373303"/>
            <a:ext cx="985572" cy="1"/>
          </a:xfrm>
          <a:prstGeom prst="straightConnector1">
            <a:avLst/>
          </a:prstGeom>
          <a:ln w="25400" cap="flat" cmpd="sng" algn="ctr">
            <a:solidFill>
              <a:srgbClr val="3C4DE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91066" y="1249051"/>
            <a:ext cx="81847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You be the scientist:  For which hypothesis of the future can you find the most evidence? </a:t>
            </a:r>
            <a:endParaRPr lang="en-US" sz="3200" b="1" dirty="0">
              <a:solidFill>
                <a:srgbClr val="0067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762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66799" y="4443569"/>
            <a:ext cx="3997062" cy="82973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-1694934" y="4237798"/>
            <a:ext cx="474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Some Climate Variable (temp, </a:t>
            </a:r>
            <a:r>
              <a:rPr lang="en-US" b="1" dirty="0" err="1" smtClean="0"/>
              <a:t>precip</a:t>
            </a:r>
            <a:r>
              <a:rPr lang="en-US" b="1" dirty="0" smtClean="0"/>
              <a:t>, humid)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98990" y="5609680"/>
            <a:ext cx="93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Today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21136" y="5874266"/>
            <a:ext cx="643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Past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11999" y="5874266"/>
            <a:ext cx="111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Future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931017" y="6257423"/>
            <a:ext cx="265692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073357" y="4443569"/>
            <a:ext cx="3156243" cy="1440767"/>
          </a:xfrm>
          <a:prstGeom prst="line">
            <a:avLst/>
          </a:prstGeom>
          <a:ln>
            <a:solidFill>
              <a:srgbClr val="3C4DE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075500" y="4858436"/>
            <a:ext cx="7162800" cy="1588"/>
          </a:xfrm>
          <a:prstGeom prst="line">
            <a:avLst/>
          </a:prstGeom>
          <a:ln w="25400" cap="flat" cmpd="sng" algn="ctr">
            <a:solidFill>
              <a:srgbClr val="708F24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20932419">
            <a:off x="1185567" y="5049391"/>
            <a:ext cx="201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Measured past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168868" y="3776133"/>
            <a:ext cx="2201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8F24"/>
                </a:solidFill>
              </a:rPr>
              <a:t>Future will be like average of the past</a:t>
            </a:r>
            <a:endParaRPr lang="en-US" dirty="0">
              <a:solidFill>
                <a:srgbClr val="708F24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76132" y="4858436"/>
            <a:ext cx="2286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rgbClr val="3C4DE1"/>
                  </a:solidFill>
                </a:ln>
                <a:solidFill>
                  <a:srgbClr val="3C4DE1"/>
                </a:solidFill>
              </a:rPr>
              <a:t>Future will return to something in the past</a:t>
            </a:r>
            <a:endParaRPr lang="en-US" dirty="0">
              <a:ln>
                <a:solidFill>
                  <a:srgbClr val="3C4DE1"/>
                </a:solidFill>
              </a:ln>
              <a:solidFill>
                <a:srgbClr val="3C4DE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5969000" y="5373303"/>
            <a:ext cx="985572" cy="1"/>
          </a:xfrm>
          <a:prstGeom prst="straightConnector1">
            <a:avLst/>
          </a:prstGeom>
          <a:ln w="25400" cap="flat" cmpd="sng" algn="ctr">
            <a:solidFill>
              <a:srgbClr val="3C4DE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1731681" y="4672157"/>
            <a:ext cx="374146" cy="1588"/>
          </a:xfrm>
          <a:prstGeom prst="straightConnector1">
            <a:avLst/>
          </a:prstGeom>
          <a:ln w="25400" cap="flat" cmpd="sng" algn="ctr">
            <a:solidFill>
              <a:srgbClr val="708F2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91066" y="1249051"/>
            <a:ext cx="81847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You be the scientist:  For which hypothesis of the future can you find the most evidence? </a:t>
            </a:r>
            <a:endParaRPr lang="en-US" sz="3200" b="1" dirty="0">
              <a:solidFill>
                <a:srgbClr val="0067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139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66799" y="4443569"/>
            <a:ext cx="3997062" cy="82973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-1694934" y="4237798"/>
            <a:ext cx="474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Some Climate Variable (temp, </a:t>
            </a:r>
            <a:r>
              <a:rPr lang="en-US" b="1" dirty="0" err="1" smtClean="0"/>
              <a:t>precip</a:t>
            </a:r>
            <a:r>
              <a:rPr lang="en-US" b="1" dirty="0" smtClean="0"/>
              <a:t>, humid)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98990" y="5609680"/>
            <a:ext cx="93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Today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21136" y="5874266"/>
            <a:ext cx="643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Past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11999" y="5874266"/>
            <a:ext cx="111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Future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931017" y="6257423"/>
            <a:ext cx="265692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073357" y="4443569"/>
            <a:ext cx="3156243" cy="1440767"/>
          </a:xfrm>
          <a:prstGeom prst="line">
            <a:avLst/>
          </a:prstGeom>
          <a:ln>
            <a:solidFill>
              <a:srgbClr val="3C4DE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073357" y="4440393"/>
            <a:ext cx="3164943" cy="1588"/>
          </a:xfrm>
          <a:prstGeom prst="line">
            <a:avLst/>
          </a:prstGeom>
          <a:ln w="25400" cap="flat" cmpd="sng" algn="ctr">
            <a:solidFill>
              <a:srgbClr val="8434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075500" y="4858436"/>
            <a:ext cx="7162800" cy="1588"/>
          </a:xfrm>
          <a:prstGeom prst="line">
            <a:avLst/>
          </a:prstGeom>
          <a:ln w="25400" cap="flat" cmpd="sng" algn="ctr">
            <a:solidFill>
              <a:srgbClr val="708F24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20932419">
            <a:off x="1185567" y="5049391"/>
            <a:ext cx="201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Measured past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168868" y="3776133"/>
            <a:ext cx="2201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8F24"/>
                </a:solidFill>
              </a:rPr>
              <a:t>Future will be like average of the past</a:t>
            </a:r>
            <a:endParaRPr lang="en-US" dirty="0">
              <a:solidFill>
                <a:srgbClr val="708F24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862656" y="3318933"/>
            <a:ext cx="2607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43400"/>
                </a:solidFill>
              </a:rPr>
              <a:t>Future will be like today</a:t>
            </a:r>
            <a:endParaRPr lang="en-US" dirty="0">
              <a:solidFill>
                <a:srgbClr val="8434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76132" y="4858436"/>
            <a:ext cx="2286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rgbClr val="3C4DE1"/>
                  </a:solidFill>
                </a:ln>
                <a:solidFill>
                  <a:srgbClr val="3C4DE1"/>
                </a:solidFill>
              </a:rPr>
              <a:t>Future will return to something in the past</a:t>
            </a:r>
            <a:endParaRPr lang="en-US" dirty="0">
              <a:ln>
                <a:solidFill>
                  <a:srgbClr val="3C4DE1"/>
                </a:solidFill>
              </a:ln>
              <a:solidFill>
                <a:srgbClr val="3C4DE1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4385732" y="3688265"/>
            <a:ext cx="1676402" cy="755304"/>
          </a:xfrm>
          <a:prstGeom prst="straightConnector1">
            <a:avLst/>
          </a:prstGeom>
          <a:ln w="25400" cap="flat" cmpd="sng" algn="ctr">
            <a:solidFill>
              <a:srgbClr val="8434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5969000" y="5373303"/>
            <a:ext cx="985572" cy="1"/>
          </a:xfrm>
          <a:prstGeom prst="straightConnector1">
            <a:avLst/>
          </a:prstGeom>
          <a:ln w="25400" cap="flat" cmpd="sng" algn="ctr">
            <a:solidFill>
              <a:srgbClr val="3C4DE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1731681" y="4672157"/>
            <a:ext cx="374146" cy="1588"/>
          </a:xfrm>
          <a:prstGeom prst="straightConnector1">
            <a:avLst/>
          </a:prstGeom>
          <a:ln w="25400" cap="flat" cmpd="sng" algn="ctr">
            <a:solidFill>
              <a:srgbClr val="708F2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91066" y="1249051"/>
            <a:ext cx="81847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You be the scientist:  For which hypothesis of the future can you find the most evidence? </a:t>
            </a:r>
            <a:endParaRPr lang="en-US" sz="3200" b="1" dirty="0">
              <a:solidFill>
                <a:srgbClr val="0067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366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66799" y="4443569"/>
            <a:ext cx="3997062" cy="82973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-1694934" y="4237798"/>
            <a:ext cx="474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Some Climate Variable (temp, </a:t>
            </a:r>
            <a:r>
              <a:rPr lang="en-US" b="1" dirty="0" err="1" smtClean="0"/>
              <a:t>precip</a:t>
            </a:r>
            <a:r>
              <a:rPr lang="en-US" b="1" dirty="0" smtClean="0"/>
              <a:t>, humid)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98990" y="5609680"/>
            <a:ext cx="93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Today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21136" y="5874266"/>
            <a:ext cx="643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Past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11999" y="5874266"/>
            <a:ext cx="111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Future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931017" y="6257423"/>
            <a:ext cx="265692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073357" y="4443569"/>
            <a:ext cx="3156243" cy="1440767"/>
          </a:xfrm>
          <a:prstGeom prst="line">
            <a:avLst/>
          </a:prstGeom>
          <a:ln>
            <a:solidFill>
              <a:srgbClr val="3C4DE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064657" y="3729193"/>
            <a:ext cx="3164943" cy="71120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073357" y="4440393"/>
            <a:ext cx="3164943" cy="1588"/>
          </a:xfrm>
          <a:prstGeom prst="line">
            <a:avLst/>
          </a:prstGeom>
          <a:ln w="25400" cap="flat" cmpd="sng" algn="ctr">
            <a:solidFill>
              <a:srgbClr val="8434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075500" y="4858436"/>
            <a:ext cx="7162800" cy="1588"/>
          </a:xfrm>
          <a:prstGeom prst="line">
            <a:avLst/>
          </a:prstGeom>
          <a:ln w="25400" cap="flat" cmpd="sng" algn="ctr">
            <a:solidFill>
              <a:srgbClr val="708F24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20932419">
            <a:off x="1185567" y="5049391"/>
            <a:ext cx="201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Measured past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168868" y="3776133"/>
            <a:ext cx="2201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8F24"/>
                </a:solidFill>
              </a:rPr>
              <a:t>Future will be like average of the past</a:t>
            </a:r>
            <a:endParaRPr lang="en-US" dirty="0">
              <a:solidFill>
                <a:srgbClr val="708F24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862656" y="3318933"/>
            <a:ext cx="2607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43400"/>
                </a:solidFill>
              </a:rPr>
              <a:t>Future will be like today</a:t>
            </a:r>
            <a:endParaRPr lang="en-US" dirty="0">
              <a:solidFill>
                <a:srgbClr val="8434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76132" y="4858436"/>
            <a:ext cx="2286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rgbClr val="3C4DE1"/>
                  </a:solidFill>
                </a:ln>
                <a:solidFill>
                  <a:srgbClr val="3C4DE1"/>
                </a:solidFill>
              </a:rPr>
              <a:t>Future will return to something in the past</a:t>
            </a:r>
            <a:endParaRPr lang="en-US" dirty="0">
              <a:ln>
                <a:solidFill>
                  <a:srgbClr val="3C4DE1"/>
                </a:solidFill>
              </a:ln>
              <a:solidFill>
                <a:srgbClr val="3C4DE1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4385732" y="3688265"/>
            <a:ext cx="1676402" cy="755304"/>
          </a:xfrm>
          <a:prstGeom prst="straightConnector1">
            <a:avLst/>
          </a:prstGeom>
          <a:ln w="25400" cap="flat" cmpd="sng" algn="ctr">
            <a:solidFill>
              <a:srgbClr val="8434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5969000" y="5373303"/>
            <a:ext cx="985572" cy="1"/>
          </a:xfrm>
          <a:prstGeom prst="straightConnector1">
            <a:avLst/>
          </a:prstGeom>
          <a:ln w="25400" cap="flat" cmpd="sng" algn="ctr">
            <a:solidFill>
              <a:srgbClr val="3C4DE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1731681" y="4672157"/>
            <a:ext cx="374146" cy="1588"/>
          </a:xfrm>
          <a:prstGeom prst="straightConnector1">
            <a:avLst/>
          </a:prstGeom>
          <a:ln w="25400" cap="flat" cmpd="sng" algn="ctr">
            <a:solidFill>
              <a:srgbClr val="708F2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662629" y="2802637"/>
            <a:ext cx="3029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trend will continue</a:t>
            </a:r>
            <a:endParaRPr lang="en-US" dirty="0"/>
          </a:p>
        </p:txBody>
      </p:sp>
      <p:cxnSp>
        <p:nvCxnSpPr>
          <p:cNvPr id="55" name="Straight Arrow Connector 54"/>
          <p:cNvCxnSpPr/>
          <p:nvPr/>
        </p:nvCxnSpPr>
        <p:spPr>
          <a:xfrm rot="16200000" flipH="1">
            <a:off x="6098605" y="3406430"/>
            <a:ext cx="827962" cy="359039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91066" y="1249051"/>
            <a:ext cx="81847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You be the scientist:  For which hypothesis of the future can you find the most evidence? </a:t>
            </a:r>
            <a:endParaRPr lang="en-US" sz="3200" b="1" dirty="0">
              <a:solidFill>
                <a:srgbClr val="0067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449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66799" y="4443569"/>
            <a:ext cx="3997062" cy="82973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-1694934" y="4237798"/>
            <a:ext cx="474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Some Climate Variable (temp, </a:t>
            </a:r>
            <a:r>
              <a:rPr lang="en-US" b="1" dirty="0" err="1" smtClean="0"/>
              <a:t>precip</a:t>
            </a:r>
            <a:r>
              <a:rPr lang="en-US" b="1" dirty="0" smtClean="0"/>
              <a:t>, humid)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98990" y="5609680"/>
            <a:ext cx="93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Today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21136" y="5874266"/>
            <a:ext cx="643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Past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11999" y="5874266"/>
            <a:ext cx="111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Future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931017" y="6257423"/>
            <a:ext cx="265692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073357" y="4443569"/>
            <a:ext cx="3156243" cy="1440767"/>
          </a:xfrm>
          <a:prstGeom prst="line">
            <a:avLst/>
          </a:prstGeom>
          <a:ln>
            <a:solidFill>
              <a:srgbClr val="3C4DE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064657" y="3729193"/>
            <a:ext cx="3164943" cy="71120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073357" y="4440393"/>
            <a:ext cx="3164943" cy="1588"/>
          </a:xfrm>
          <a:prstGeom prst="line">
            <a:avLst/>
          </a:prstGeom>
          <a:ln w="25400" cap="flat" cmpd="sng" algn="ctr">
            <a:solidFill>
              <a:srgbClr val="8434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075500" y="4858436"/>
            <a:ext cx="7162800" cy="1588"/>
          </a:xfrm>
          <a:prstGeom prst="line">
            <a:avLst/>
          </a:prstGeom>
          <a:ln w="25400" cap="flat" cmpd="sng" algn="ctr">
            <a:solidFill>
              <a:srgbClr val="708F24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20932419">
            <a:off x="1185567" y="5049391"/>
            <a:ext cx="201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Measured past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168868" y="3776133"/>
            <a:ext cx="2201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8F24"/>
                </a:solidFill>
              </a:rPr>
              <a:t>Future will be like average of the past</a:t>
            </a:r>
            <a:endParaRPr lang="en-US" dirty="0">
              <a:solidFill>
                <a:srgbClr val="708F24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862656" y="3318933"/>
            <a:ext cx="2607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43400"/>
                </a:solidFill>
              </a:rPr>
              <a:t>Future will be like today</a:t>
            </a:r>
            <a:endParaRPr lang="en-US" dirty="0">
              <a:solidFill>
                <a:srgbClr val="8434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76132" y="4858436"/>
            <a:ext cx="2286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rgbClr val="3C4DE1"/>
                  </a:solidFill>
                </a:ln>
                <a:solidFill>
                  <a:srgbClr val="3C4DE1"/>
                </a:solidFill>
              </a:rPr>
              <a:t>Future will return to something in the past</a:t>
            </a:r>
            <a:endParaRPr lang="en-US" dirty="0">
              <a:ln>
                <a:solidFill>
                  <a:srgbClr val="3C4DE1"/>
                </a:solidFill>
              </a:ln>
              <a:solidFill>
                <a:srgbClr val="3C4DE1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4385732" y="3688265"/>
            <a:ext cx="1676402" cy="755304"/>
          </a:xfrm>
          <a:prstGeom prst="straightConnector1">
            <a:avLst/>
          </a:prstGeom>
          <a:ln w="25400" cap="flat" cmpd="sng" algn="ctr">
            <a:solidFill>
              <a:srgbClr val="8434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5969000" y="5373303"/>
            <a:ext cx="985572" cy="1"/>
          </a:xfrm>
          <a:prstGeom prst="straightConnector1">
            <a:avLst/>
          </a:prstGeom>
          <a:ln w="25400" cap="flat" cmpd="sng" algn="ctr">
            <a:solidFill>
              <a:srgbClr val="3C4DE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1731681" y="4672157"/>
            <a:ext cx="374146" cy="1588"/>
          </a:xfrm>
          <a:prstGeom prst="straightConnector1">
            <a:avLst/>
          </a:prstGeom>
          <a:ln w="25400" cap="flat" cmpd="sng" algn="ctr">
            <a:solidFill>
              <a:srgbClr val="708F2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662629" y="2802637"/>
            <a:ext cx="3029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trend will continue</a:t>
            </a:r>
            <a:endParaRPr lang="en-US" dirty="0"/>
          </a:p>
        </p:txBody>
      </p:sp>
      <p:cxnSp>
        <p:nvCxnSpPr>
          <p:cNvPr id="55" name="Straight Arrow Connector 54"/>
          <p:cNvCxnSpPr/>
          <p:nvPr/>
        </p:nvCxnSpPr>
        <p:spPr>
          <a:xfrm rot="16200000" flipH="1">
            <a:off x="6098605" y="3406430"/>
            <a:ext cx="827962" cy="359039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91066" y="1249051"/>
            <a:ext cx="81847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You be the scientist:  For which hypothesis of the future can you find the most evidence? </a:t>
            </a:r>
            <a:endParaRPr lang="en-US" sz="3200" b="1" dirty="0">
              <a:solidFill>
                <a:srgbClr val="0067A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3142" y="2363057"/>
            <a:ext cx="7464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does the best available science have to say?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477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66799" y="4443569"/>
            <a:ext cx="3997062" cy="82973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-1694934" y="4237798"/>
            <a:ext cx="474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Some Climate Variable (temp, </a:t>
            </a:r>
            <a:r>
              <a:rPr lang="en-US" b="1" dirty="0" err="1" smtClean="0"/>
              <a:t>precip</a:t>
            </a:r>
            <a:r>
              <a:rPr lang="en-US" b="1" dirty="0" smtClean="0"/>
              <a:t>, humid)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98990" y="5609680"/>
            <a:ext cx="93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Today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21136" y="5874266"/>
            <a:ext cx="643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Past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11999" y="5874266"/>
            <a:ext cx="111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Future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931017" y="6257423"/>
            <a:ext cx="265692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073357" y="2987303"/>
            <a:ext cx="3165738" cy="14562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073357" y="4443569"/>
            <a:ext cx="3156243" cy="1440767"/>
          </a:xfrm>
          <a:prstGeom prst="line">
            <a:avLst/>
          </a:prstGeom>
          <a:ln>
            <a:solidFill>
              <a:srgbClr val="3C4DE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064657" y="3729193"/>
            <a:ext cx="3164943" cy="71120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073357" y="4440393"/>
            <a:ext cx="3164943" cy="1588"/>
          </a:xfrm>
          <a:prstGeom prst="line">
            <a:avLst/>
          </a:prstGeom>
          <a:ln w="25400" cap="flat" cmpd="sng" algn="ctr">
            <a:solidFill>
              <a:srgbClr val="8434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075500" y="4858436"/>
            <a:ext cx="7162800" cy="1588"/>
          </a:xfrm>
          <a:prstGeom prst="line">
            <a:avLst/>
          </a:prstGeom>
          <a:ln w="25400" cap="flat" cmpd="sng" algn="ctr">
            <a:solidFill>
              <a:srgbClr val="708F24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20932419">
            <a:off x="1185567" y="5049391"/>
            <a:ext cx="201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Measured past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168868" y="3776133"/>
            <a:ext cx="2201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8F24"/>
                </a:solidFill>
              </a:rPr>
              <a:t>Future will be like average of the past</a:t>
            </a:r>
            <a:endParaRPr lang="en-US" dirty="0">
              <a:solidFill>
                <a:srgbClr val="708F24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862656" y="3318933"/>
            <a:ext cx="2607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43400"/>
                </a:solidFill>
              </a:rPr>
              <a:t>Future will be like today</a:t>
            </a:r>
            <a:endParaRPr lang="en-US" dirty="0">
              <a:solidFill>
                <a:srgbClr val="8434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76132" y="4858436"/>
            <a:ext cx="2286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rgbClr val="3C4DE1"/>
                  </a:solidFill>
                </a:ln>
                <a:solidFill>
                  <a:srgbClr val="3C4DE1"/>
                </a:solidFill>
              </a:rPr>
              <a:t>Future will return to something in the past</a:t>
            </a:r>
            <a:endParaRPr lang="en-US" dirty="0">
              <a:ln>
                <a:solidFill>
                  <a:srgbClr val="3C4DE1"/>
                </a:solidFill>
              </a:ln>
              <a:solidFill>
                <a:srgbClr val="3C4DE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6954572" y="2796235"/>
            <a:ext cx="822858" cy="375734"/>
          </a:xfrm>
          <a:prstGeom prst="straightConnector1">
            <a:avLst/>
          </a:prstGeom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385732" y="3688265"/>
            <a:ext cx="1676402" cy="755304"/>
          </a:xfrm>
          <a:prstGeom prst="straightConnector1">
            <a:avLst/>
          </a:prstGeom>
          <a:ln w="25400" cap="flat" cmpd="sng" algn="ctr">
            <a:solidFill>
              <a:srgbClr val="8434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5969000" y="5373303"/>
            <a:ext cx="985572" cy="1"/>
          </a:xfrm>
          <a:prstGeom prst="straightConnector1">
            <a:avLst/>
          </a:prstGeom>
          <a:ln w="25400" cap="flat" cmpd="sng" algn="ctr">
            <a:solidFill>
              <a:srgbClr val="3C4DE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1731681" y="4672157"/>
            <a:ext cx="374146" cy="1588"/>
          </a:xfrm>
          <a:prstGeom prst="straightConnector1">
            <a:avLst/>
          </a:prstGeom>
          <a:ln w="25400" cap="flat" cmpd="sng" algn="ctr">
            <a:solidFill>
              <a:srgbClr val="708F2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662629" y="2802637"/>
            <a:ext cx="3029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trend will continue</a:t>
            </a:r>
            <a:endParaRPr lang="en-US" dirty="0"/>
          </a:p>
        </p:txBody>
      </p:sp>
      <p:cxnSp>
        <p:nvCxnSpPr>
          <p:cNvPr id="55" name="Straight Arrow Connector 54"/>
          <p:cNvCxnSpPr/>
          <p:nvPr/>
        </p:nvCxnSpPr>
        <p:spPr>
          <a:xfrm rot="16200000" flipH="1">
            <a:off x="6098605" y="3406430"/>
            <a:ext cx="827962" cy="359039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91066" y="1249051"/>
            <a:ext cx="81847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You be the scientist:  For which hypothesis of the future can you find the most evidence? </a:t>
            </a:r>
            <a:endParaRPr lang="en-US" sz="3200" b="1" dirty="0">
              <a:solidFill>
                <a:srgbClr val="0067AC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68869" y="2426903"/>
            <a:ext cx="7196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Based on climate models, climate scientists overwhelmingly agree that the future will be more extreme than today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657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66799" y="4443569"/>
            <a:ext cx="3997062" cy="82973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-1694934" y="4237798"/>
            <a:ext cx="474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Some Climate Variable (temp, </a:t>
            </a:r>
            <a:r>
              <a:rPr lang="en-US" b="1" dirty="0" err="1" smtClean="0"/>
              <a:t>precip</a:t>
            </a:r>
            <a:r>
              <a:rPr lang="en-US" b="1" dirty="0" smtClean="0"/>
              <a:t>, humid)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98990" y="5609680"/>
            <a:ext cx="93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Today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21136" y="5874266"/>
            <a:ext cx="643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Past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11999" y="5874266"/>
            <a:ext cx="111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Future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931017" y="6257423"/>
            <a:ext cx="265692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073357" y="2987303"/>
            <a:ext cx="3165738" cy="14562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073357" y="4443569"/>
            <a:ext cx="3156243" cy="1440767"/>
          </a:xfrm>
          <a:prstGeom prst="line">
            <a:avLst/>
          </a:prstGeom>
          <a:ln>
            <a:solidFill>
              <a:srgbClr val="3C4DE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064657" y="3729193"/>
            <a:ext cx="3164943" cy="71120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073357" y="4440393"/>
            <a:ext cx="3164943" cy="1588"/>
          </a:xfrm>
          <a:prstGeom prst="line">
            <a:avLst/>
          </a:prstGeom>
          <a:ln w="25400" cap="flat" cmpd="sng" algn="ctr">
            <a:solidFill>
              <a:srgbClr val="8434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075500" y="4858436"/>
            <a:ext cx="7162800" cy="1588"/>
          </a:xfrm>
          <a:prstGeom prst="line">
            <a:avLst/>
          </a:prstGeom>
          <a:ln w="25400" cap="flat" cmpd="sng" algn="ctr">
            <a:solidFill>
              <a:srgbClr val="708F24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20932419">
            <a:off x="1185567" y="5049391"/>
            <a:ext cx="201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Measured past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168868" y="3776133"/>
            <a:ext cx="2201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8F24"/>
                </a:solidFill>
              </a:rPr>
              <a:t>Future will be like average of the past</a:t>
            </a:r>
            <a:endParaRPr lang="en-US" dirty="0">
              <a:solidFill>
                <a:srgbClr val="708F24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862656" y="3318933"/>
            <a:ext cx="2607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43400"/>
                </a:solidFill>
              </a:rPr>
              <a:t>Future will be like today</a:t>
            </a:r>
            <a:endParaRPr lang="en-US" dirty="0">
              <a:solidFill>
                <a:srgbClr val="8434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76132" y="4858436"/>
            <a:ext cx="2286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rgbClr val="3C4DE1"/>
                  </a:solidFill>
                </a:ln>
                <a:solidFill>
                  <a:srgbClr val="3C4DE1"/>
                </a:solidFill>
              </a:rPr>
              <a:t>Future will return to something in the past</a:t>
            </a:r>
            <a:endParaRPr lang="en-US" dirty="0">
              <a:ln>
                <a:solidFill>
                  <a:srgbClr val="3C4DE1"/>
                </a:solidFill>
              </a:ln>
              <a:solidFill>
                <a:srgbClr val="3C4DE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6954572" y="2796235"/>
            <a:ext cx="822858" cy="375734"/>
          </a:xfrm>
          <a:prstGeom prst="straightConnector1">
            <a:avLst/>
          </a:prstGeom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385732" y="3688265"/>
            <a:ext cx="1676402" cy="755304"/>
          </a:xfrm>
          <a:prstGeom prst="straightConnector1">
            <a:avLst/>
          </a:prstGeom>
          <a:ln w="25400" cap="flat" cmpd="sng" algn="ctr">
            <a:solidFill>
              <a:srgbClr val="8434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5969000" y="5373303"/>
            <a:ext cx="985572" cy="1"/>
          </a:xfrm>
          <a:prstGeom prst="straightConnector1">
            <a:avLst/>
          </a:prstGeom>
          <a:ln w="25400" cap="flat" cmpd="sng" algn="ctr">
            <a:solidFill>
              <a:srgbClr val="3C4DE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1731681" y="4672157"/>
            <a:ext cx="374146" cy="1588"/>
          </a:xfrm>
          <a:prstGeom prst="straightConnector1">
            <a:avLst/>
          </a:prstGeom>
          <a:ln w="25400" cap="flat" cmpd="sng" algn="ctr">
            <a:solidFill>
              <a:srgbClr val="708F2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662629" y="2802637"/>
            <a:ext cx="3029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trend will continue</a:t>
            </a:r>
            <a:endParaRPr lang="en-US" dirty="0"/>
          </a:p>
        </p:txBody>
      </p:sp>
      <p:cxnSp>
        <p:nvCxnSpPr>
          <p:cNvPr id="55" name="Straight Arrow Connector 54"/>
          <p:cNvCxnSpPr/>
          <p:nvPr/>
        </p:nvCxnSpPr>
        <p:spPr>
          <a:xfrm rot="16200000" flipH="1">
            <a:off x="6098605" y="3406430"/>
            <a:ext cx="827962" cy="359039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91066" y="1249051"/>
            <a:ext cx="81847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You be the scientist:  For which hypothesis of the future can you find the most evidence? </a:t>
            </a:r>
            <a:endParaRPr lang="en-US" sz="3200" b="1" dirty="0">
              <a:solidFill>
                <a:srgbClr val="0067AC"/>
              </a:solidFill>
            </a:endParaRPr>
          </a:p>
        </p:txBody>
      </p:sp>
      <p:sp>
        <p:nvSpPr>
          <p:cNvPr id="28" name="Arc 27"/>
          <p:cNvSpPr/>
          <p:nvPr/>
        </p:nvSpPr>
        <p:spPr>
          <a:xfrm rot="10212250">
            <a:off x="5161695" y="3368214"/>
            <a:ext cx="6811892" cy="1028923"/>
          </a:xfrm>
          <a:prstGeom prst="arc">
            <a:avLst>
              <a:gd name="adj1" fmla="val 16292337"/>
              <a:gd name="adj2" fmla="val 0"/>
            </a:avLst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/>
          <p:nvPr/>
        </p:nvSpPr>
        <p:spPr>
          <a:xfrm rot="9832920" flipV="1">
            <a:off x="5042748" y="2593875"/>
            <a:ext cx="7584587" cy="1543850"/>
          </a:xfrm>
          <a:prstGeom prst="arc">
            <a:avLst>
              <a:gd name="adj1" fmla="val 16292337"/>
              <a:gd name="adj2" fmla="val 0"/>
            </a:avLst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838157" y="2416372"/>
            <a:ext cx="41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Future will be more extreme than today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684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66799" y="4443569"/>
            <a:ext cx="3997062" cy="82973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-1694934" y="4237798"/>
            <a:ext cx="474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Some Climate Variable (temp, </a:t>
            </a:r>
            <a:r>
              <a:rPr lang="en-US" b="1" dirty="0" err="1" smtClean="0"/>
              <a:t>precip</a:t>
            </a:r>
            <a:r>
              <a:rPr lang="en-US" b="1" dirty="0" smtClean="0"/>
              <a:t>, humid)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98990" y="5609680"/>
            <a:ext cx="93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Today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21136" y="5874266"/>
            <a:ext cx="643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Past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11999" y="5874266"/>
            <a:ext cx="111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Future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931017" y="6257423"/>
            <a:ext cx="265692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073357" y="2987303"/>
            <a:ext cx="3165738" cy="14562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064657" y="3729193"/>
            <a:ext cx="3164943" cy="71120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073357" y="4440393"/>
            <a:ext cx="3164943" cy="1588"/>
          </a:xfrm>
          <a:prstGeom prst="line">
            <a:avLst/>
          </a:prstGeom>
          <a:ln w="25400" cap="flat" cmpd="sng" algn="ctr">
            <a:solidFill>
              <a:srgbClr val="8434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20932419">
            <a:off x="1185567" y="5049391"/>
            <a:ext cx="201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Measured past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91066" y="1249051"/>
            <a:ext cx="81847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7AC"/>
                </a:solidFill>
              </a:rPr>
              <a:t>You be the scientist:  For which hypothesis of the future can you find the most evidence? </a:t>
            </a:r>
            <a:endParaRPr lang="en-US" sz="3200" b="1" dirty="0">
              <a:solidFill>
                <a:srgbClr val="0067AC"/>
              </a:solidFill>
            </a:endParaRPr>
          </a:p>
        </p:txBody>
      </p:sp>
      <p:sp>
        <p:nvSpPr>
          <p:cNvPr id="28" name="Arc 27"/>
          <p:cNvSpPr/>
          <p:nvPr/>
        </p:nvSpPr>
        <p:spPr>
          <a:xfrm rot="10212250">
            <a:off x="5161695" y="3368214"/>
            <a:ext cx="6811892" cy="1028923"/>
          </a:xfrm>
          <a:prstGeom prst="arc">
            <a:avLst>
              <a:gd name="adj1" fmla="val 16292337"/>
              <a:gd name="adj2" fmla="val 0"/>
            </a:avLst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/>
          <p:nvPr/>
        </p:nvSpPr>
        <p:spPr>
          <a:xfrm rot="9832920" flipV="1">
            <a:off x="5042748" y="2593875"/>
            <a:ext cx="7584587" cy="1543850"/>
          </a:xfrm>
          <a:prstGeom prst="arc">
            <a:avLst>
              <a:gd name="adj1" fmla="val 16292337"/>
              <a:gd name="adj2" fmla="val 0"/>
            </a:avLst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5073357" y="4443569"/>
            <a:ext cx="3156243" cy="1440767"/>
          </a:xfrm>
          <a:prstGeom prst="line">
            <a:avLst/>
          </a:prstGeom>
          <a:ln>
            <a:solidFill>
              <a:srgbClr val="3C4DE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123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tewideExtremeHeat201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6" y="2103140"/>
            <a:ext cx="9109444" cy="4758267"/>
          </a:xfrm>
          <a:prstGeom prst="rect">
            <a:avLst/>
          </a:prstGeom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524000" y="1273175"/>
            <a:ext cx="54352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rgbClr val="008000"/>
                </a:solidFill>
                <a:ea typeface="Arial" pitchFamily="-112" charset="0"/>
                <a:cs typeface="Arial" pitchFamily="-112" charset="0"/>
              </a:rPr>
              <a:t>Des Moines Airport Data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808567" y="4118207"/>
            <a:ext cx="114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 smtClean="0"/>
              <a:t>1974:  </a:t>
            </a:r>
            <a:r>
              <a:rPr lang="en-US" dirty="0"/>
              <a:t>7</a:t>
            </a:r>
            <a:endParaRPr lang="en-US" sz="1800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951567" y="3748319"/>
            <a:ext cx="114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 smtClean="0"/>
              <a:t>1977:  8</a:t>
            </a:r>
            <a:endParaRPr lang="en-US" sz="1800" dirty="0"/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095500" y="3045817"/>
            <a:ext cx="114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 smtClean="0"/>
              <a:t>1983:  </a:t>
            </a:r>
            <a:r>
              <a:rPr lang="en-US" dirty="0" smtClean="0"/>
              <a:t>13</a:t>
            </a:r>
            <a:endParaRPr lang="en-US" sz="1800" dirty="0"/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4406900" y="3415705"/>
            <a:ext cx="114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 smtClean="0"/>
              <a:t>1988:  </a:t>
            </a:r>
            <a:r>
              <a:rPr lang="en-US" dirty="0" smtClean="0"/>
              <a:t>10</a:t>
            </a:r>
            <a:endParaRPr lang="en-US" sz="1800" dirty="0"/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7696200" y="5498442"/>
            <a:ext cx="10160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2011</a:t>
            </a:r>
            <a:r>
              <a:rPr lang="en-US" sz="1800" dirty="0" smtClean="0"/>
              <a:t>:  </a:t>
            </a:r>
            <a:r>
              <a:rPr lang="en-US" dirty="0" smtClean="0"/>
              <a:t>0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8410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500" y="2326269"/>
            <a:ext cx="7569200" cy="40640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66799" y="4443569"/>
            <a:ext cx="3997062" cy="82973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-1694934" y="4237798"/>
            <a:ext cx="474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Some Climate Variable (temp, </a:t>
            </a:r>
            <a:r>
              <a:rPr lang="en-US" b="1" dirty="0" err="1" smtClean="0"/>
              <a:t>precip</a:t>
            </a:r>
            <a:r>
              <a:rPr lang="en-US" b="1" dirty="0" smtClean="0"/>
              <a:t>, humid)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98990" y="5609680"/>
            <a:ext cx="93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Today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21136" y="5874266"/>
            <a:ext cx="643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Past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11999" y="5874266"/>
            <a:ext cx="111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Future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931017" y="6257423"/>
            <a:ext cx="265692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20932419">
            <a:off x="1185567" y="5049391"/>
            <a:ext cx="201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Measured past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91066" y="1249051"/>
            <a:ext cx="81847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67AC"/>
                </a:solidFill>
              </a:rPr>
              <a:t>Best </a:t>
            </a:r>
            <a:r>
              <a:rPr lang="en-US" sz="4400" b="1" smtClean="0">
                <a:solidFill>
                  <a:srgbClr val="0067AC"/>
                </a:solidFill>
              </a:rPr>
              <a:t>Available Science</a:t>
            </a:r>
            <a:endParaRPr lang="en-US" sz="4400" b="1" dirty="0">
              <a:solidFill>
                <a:srgbClr val="0067AC"/>
              </a:solidFill>
            </a:endParaRPr>
          </a:p>
        </p:txBody>
      </p:sp>
      <p:sp>
        <p:nvSpPr>
          <p:cNvPr id="28" name="Arc 27"/>
          <p:cNvSpPr/>
          <p:nvPr/>
        </p:nvSpPr>
        <p:spPr>
          <a:xfrm rot="10212250">
            <a:off x="5161695" y="3368214"/>
            <a:ext cx="6811892" cy="1028923"/>
          </a:xfrm>
          <a:prstGeom prst="arc">
            <a:avLst>
              <a:gd name="adj1" fmla="val 16292337"/>
              <a:gd name="adj2" fmla="val 0"/>
            </a:avLst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/>
          <p:nvPr/>
        </p:nvSpPr>
        <p:spPr>
          <a:xfrm rot="9832920" flipV="1">
            <a:off x="5042748" y="2593875"/>
            <a:ext cx="7584587" cy="1543850"/>
          </a:xfrm>
          <a:prstGeom prst="arc">
            <a:avLst>
              <a:gd name="adj1" fmla="val 16292337"/>
              <a:gd name="adj2" fmla="val 0"/>
            </a:avLst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895557" y="4233333"/>
            <a:ext cx="355600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20696526">
            <a:off x="5526914" y="3691778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 Prudent View of the Future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470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219200"/>
            <a:ext cx="4368799" cy="9318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/>
              <a:t>For More Information: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185457"/>
            <a:ext cx="4554783" cy="4330699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pPr algn="ctr"/>
            <a:r>
              <a:rPr lang="en-US" sz="2400" b="1" dirty="0" smtClean="0">
                <a:solidFill>
                  <a:srgbClr val="708F24"/>
                </a:solidFill>
              </a:rPr>
              <a:t>Climate Science Program</a:t>
            </a:r>
          </a:p>
          <a:p>
            <a:pPr algn="ctr"/>
            <a:r>
              <a:rPr lang="en-US" sz="2400" b="1" dirty="0" smtClean="0">
                <a:solidFill>
                  <a:srgbClr val="708F24"/>
                </a:solidFill>
              </a:rPr>
              <a:t>Iowa State University</a:t>
            </a:r>
          </a:p>
          <a:p>
            <a:pPr algn="ctr"/>
            <a:r>
              <a:rPr lang="en-US" sz="2000" dirty="0" smtClean="0">
                <a:hlinkClick r:id="rId2"/>
              </a:rPr>
              <a:t>http://climate.engineering.iastate.edu/</a:t>
            </a:r>
            <a:endParaRPr lang="en-US" sz="2000" dirty="0" smtClean="0"/>
          </a:p>
          <a:p>
            <a:pPr algn="ctr"/>
            <a:r>
              <a:rPr lang="en-US" sz="2000" dirty="0">
                <a:solidFill>
                  <a:srgbClr val="3C4DE1"/>
                </a:solidFill>
              </a:rPr>
              <a:t>http://</a:t>
            </a:r>
            <a:r>
              <a:rPr lang="en-US" sz="2000" dirty="0" err="1">
                <a:solidFill>
                  <a:srgbClr val="3C4DE1"/>
                </a:solidFill>
              </a:rPr>
              <a:t>www.meteor.iastate.edu</a:t>
            </a:r>
            <a:r>
              <a:rPr lang="en-US" sz="2000" dirty="0">
                <a:solidFill>
                  <a:srgbClr val="3C4DE1"/>
                </a:solidFill>
              </a:rPr>
              <a:t>/faculty/</a:t>
            </a:r>
            <a:r>
              <a:rPr lang="en-US" sz="2000" dirty="0" err="1">
                <a:solidFill>
                  <a:srgbClr val="3C4DE1"/>
                </a:solidFill>
              </a:rPr>
              <a:t>takle</a:t>
            </a:r>
            <a:r>
              <a:rPr lang="en-US" sz="2000" dirty="0">
                <a:solidFill>
                  <a:srgbClr val="3C4DE1"/>
                </a:solidFill>
              </a:rPr>
              <a:t>/</a:t>
            </a:r>
            <a:endParaRPr lang="en-US" sz="2000" dirty="0" smtClean="0">
              <a:solidFill>
                <a:srgbClr val="3C4DE1"/>
              </a:solidFill>
            </a:endParaRPr>
          </a:p>
          <a:p>
            <a:pPr algn="ctr"/>
            <a:r>
              <a:rPr lang="en-US" sz="2000" dirty="0" err="1" smtClean="0">
                <a:solidFill>
                  <a:srgbClr val="FF0000"/>
                </a:solidFill>
              </a:rPr>
              <a:t>gstakle@iastate.edu</a:t>
            </a:r>
            <a:endParaRPr lang="en-US" sz="2000" dirty="0" smtClean="0">
              <a:solidFill>
                <a:srgbClr val="FF0000"/>
              </a:solidFill>
            </a:endParaRPr>
          </a:p>
          <a:p>
            <a:pPr algn="ctr"/>
            <a:endParaRPr lang="en-US" sz="2400" b="1" dirty="0" smtClean="0">
              <a:solidFill>
                <a:srgbClr val="708F24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8F24"/>
                </a:solidFill>
              </a:rPr>
              <a:t>Iowa Flood Center</a:t>
            </a:r>
          </a:p>
          <a:p>
            <a:pPr algn="ctr"/>
            <a:r>
              <a:rPr lang="en-US" sz="2400" b="1" dirty="0" smtClean="0">
                <a:solidFill>
                  <a:srgbClr val="708F24"/>
                </a:solidFill>
              </a:rPr>
              <a:t>University of Iowa</a:t>
            </a:r>
          </a:p>
          <a:p>
            <a:pPr algn="ctr"/>
            <a:r>
              <a:rPr lang="en-US" sz="2000" dirty="0" smtClean="0">
                <a:hlinkClick r:id="rId3"/>
              </a:rPr>
              <a:t>http://www.iowafloodcenter.org/</a:t>
            </a:r>
            <a:endParaRPr lang="en-US" sz="2000" dirty="0" smtClean="0"/>
          </a:p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Geneva"/>
                <a:ea typeface="Geneva"/>
                <a:cs typeface="Geneva"/>
              </a:rPr>
              <a:t>witold-krajewski@uiowa.edu</a:t>
            </a:r>
            <a:endParaRPr lang="en-US" sz="200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CSP product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784" y="1219200"/>
            <a:ext cx="4589216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78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tewideExtremeHeat201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6" y="2103140"/>
            <a:ext cx="9109444" cy="4758267"/>
          </a:xfrm>
          <a:prstGeom prst="rect">
            <a:avLst/>
          </a:prstGeom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524000" y="1273175"/>
            <a:ext cx="54352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rgbClr val="008000"/>
                </a:solidFill>
                <a:ea typeface="Arial" pitchFamily="-112" charset="0"/>
                <a:cs typeface="Arial" pitchFamily="-112" charset="0"/>
              </a:rPr>
              <a:t>Des Moines Airport Data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808567" y="4118207"/>
            <a:ext cx="114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 smtClean="0"/>
              <a:t>1974:  </a:t>
            </a:r>
            <a:r>
              <a:rPr lang="en-US" dirty="0"/>
              <a:t>7</a:t>
            </a:r>
            <a:endParaRPr lang="en-US" sz="1800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951567" y="3748319"/>
            <a:ext cx="114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 smtClean="0"/>
              <a:t>1977:  8</a:t>
            </a:r>
            <a:endParaRPr lang="en-US" sz="1800" dirty="0"/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095500" y="3045817"/>
            <a:ext cx="114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 smtClean="0"/>
              <a:t>1983:  </a:t>
            </a:r>
            <a:r>
              <a:rPr lang="en-US" dirty="0" smtClean="0"/>
              <a:t>13</a:t>
            </a:r>
            <a:endParaRPr lang="en-US" sz="1800" dirty="0"/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4406900" y="3415705"/>
            <a:ext cx="114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 smtClean="0"/>
              <a:t>1988:  </a:t>
            </a:r>
            <a:r>
              <a:rPr lang="en-US" dirty="0" smtClean="0"/>
              <a:t>10</a:t>
            </a:r>
            <a:endParaRPr lang="en-US" sz="1800" dirty="0"/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4902200" y="4118969"/>
            <a:ext cx="3810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/>
              <a:t>6 days ≥ 100</a:t>
            </a:r>
            <a:r>
              <a:rPr lang="en-US" sz="1800" baseline="30000" dirty="0"/>
              <a:t>o</a:t>
            </a:r>
            <a:r>
              <a:rPr lang="en-US" sz="1800" dirty="0"/>
              <a:t>F in the last </a:t>
            </a:r>
            <a:r>
              <a:rPr lang="en-US" sz="1800" dirty="0" smtClean="0"/>
              <a:t>23 </a:t>
            </a:r>
            <a:r>
              <a:rPr lang="en-US" sz="1800" dirty="0"/>
              <a:t>years</a:t>
            </a:r>
          </a:p>
        </p:txBody>
      </p:sp>
      <p:sp>
        <p:nvSpPr>
          <p:cNvPr id="12" name="Left Brace 9"/>
          <p:cNvSpPr>
            <a:spLocks/>
          </p:cNvSpPr>
          <p:nvPr/>
        </p:nvSpPr>
        <p:spPr bwMode="auto">
          <a:xfrm rot="5400000">
            <a:off x="6305550" y="3078627"/>
            <a:ext cx="762000" cy="4051300"/>
          </a:xfrm>
          <a:prstGeom prst="leftBrace">
            <a:avLst>
              <a:gd name="adj1" fmla="val 8331"/>
              <a:gd name="adj2" fmla="val 50278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7696200" y="5498442"/>
            <a:ext cx="10160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2011</a:t>
            </a:r>
            <a:r>
              <a:rPr lang="en-US" sz="1800" dirty="0" smtClean="0"/>
              <a:t>:  </a:t>
            </a:r>
            <a:r>
              <a:rPr lang="en-US" dirty="0" smtClean="0"/>
              <a:t>0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33391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482" name="Object 2"/>
          <p:cNvGraphicFramePr>
            <a:graphicFrameLocks noChangeAspect="1"/>
          </p:cNvGraphicFramePr>
          <p:nvPr/>
        </p:nvGraphicFramePr>
        <p:xfrm>
          <a:off x="-1" y="1295400"/>
          <a:ext cx="4664535" cy="2418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" name="Document" r:id="rId3" imgW="2743200" imgH="1422400" progId="Word.Document.12">
                  <p:link updateAutomatic="1"/>
                </p:oleObj>
              </mc:Choice>
              <mc:Fallback>
                <p:oleObj name="Document" r:id="rId3" imgW="2743200" imgH="14224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1295400"/>
                        <a:ext cx="4664535" cy="24186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483" name="Object 3"/>
          <p:cNvGraphicFramePr>
            <a:graphicFrameLocks noChangeAspect="1"/>
          </p:cNvGraphicFramePr>
          <p:nvPr/>
        </p:nvGraphicFramePr>
        <p:xfrm>
          <a:off x="4812001" y="1295400"/>
          <a:ext cx="4331999" cy="2418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7" name="Document" r:id="rId3" imgW="2743200" imgH="1447800" progId="Word.Document.12">
                  <p:link updateAutomatic="1"/>
                </p:oleObj>
              </mc:Choice>
              <mc:Fallback>
                <p:oleObj name="Document" r:id="rId3" imgW="2743200" imgH="14478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2001" y="1295400"/>
                        <a:ext cx="4331999" cy="24186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484" name="Object 4"/>
          <p:cNvGraphicFramePr>
            <a:graphicFrameLocks noChangeAspect="1"/>
          </p:cNvGraphicFramePr>
          <p:nvPr/>
        </p:nvGraphicFramePr>
        <p:xfrm>
          <a:off x="12699" y="4080933"/>
          <a:ext cx="4659124" cy="2470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" name="Document" r:id="rId3" imgW="2730500" imgH="1447800" progId="Word.Document.12">
                  <p:link updateAutomatic="1"/>
                </p:oleObj>
              </mc:Choice>
              <mc:Fallback>
                <p:oleObj name="Document" r:id="rId3" imgW="2730500" imgH="14478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99" y="4080933"/>
                        <a:ext cx="4659124" cy="24704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485" name="Object 5"/>
          <p:cNvGraphicFramePr>
            <a:graphicFrameLocks noChangeAspect="1"/>
          </p:cNvGraphicFramePr>
          <p:nvPr/>
        </p:nvGraphicFramePr>
        <p:xfrm>
          <a:off x="4824701" y="4080933"/>
          <a:ext cx="4319299" cy="2470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" name="Document" r:id="rId3" imgW="2730500" imgH="1447800" progId="Word.Document.12">
                  <p:link updateAutomatic="1"/>
                </p:oleObj>
              </mc:Choice>
              <mc:Fallback>
                <p:oleObj name="Document" r:id="rId3" imgW="2730500" imgH="14478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4701" y="4080933"/>
                        <a:ext cx="4319299" cy="24704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716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482" name="Object 2"/>
          <p:cNvGraphicFramePr>
            <a:graphicFrameLocks noChangeAspect="1"/>
          </p:cNvGraphicFramePr>
          <p:nvPr/>
        </p:nvGraphicFramePr>
        <p:xfrm>
          <a:off x="-1" y="1295400"/>
          <a:ext cx="4664535" cy="2418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16" name="Document" r:id="rId3" imgW="2743200" imgH="1422400" progId="Word.Document.12">
                  <p:link updateAutomatic="1"/>
                </p:oleObj>
              </mc:Choice>
              <mc:Fallback>
                <p:oleObj name="Document" r:id="rId3" imgW="2743200" imgH="14224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1295400"/>
                        <a:ext cx="4664535" cy="24186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483" name="Object 3"/>
          <p:cNvGraphicFramePr>
            <a:graphicFrameLocks noChangeAspect="1"/>
          </p:cNvGraphicFramePr>
          <p:nvPr/>
        </p:nvGraphicFramePr>
        <p:xfrm>
          <a:off x="4812001" y="1295400"/>
          <a:ext cx="4331999" cy="2418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17" name="Document" r:id="rId3" imgW="2743200" imgH="1447800" progId="Word.Document.12">
                  <p:link updateAutomatic="1"/>
                </p:oleObj>
              </mc:Choice>
              <mc:Fallback>
                <p:oleObj name="Document" r:id="rId3" imgW="2743200" imgH="14478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2001" y="1295400"/>
                        <a:ext cx="4331999" cy="24186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484" name="Object 4"/>
          <p:cNvGraphicFramePr>
            <a:graphicFrameLocks noChangeAspect="1"/>
          </p:cNvGraphicFramePr>
          <p:nvPr/>
        </p:nvGraphicFramePr>
        <p:xfrm>
          <a:off x="12699" y="4080933"/>
          <a:ext cx="4659124" cy="2470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18" name="Document" r:id="rId3" imgW="2730500" imgH="1447800" progId="Word.Document.12">
                  <p:link updateAutomatic="1"/>
                </p:oleObj>
              </mc:Choice>
              <mc:Fallback>
                <p:oleObj name="Document" r:id="rId3" imgW="2730500" imgH="14478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99" y="4080933"/>
                        <a:ext cx="4659124" cy="24704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485" name="Object 5"/>
          <p:cNvGraphicFramePr>
            <a:graphicFrameLocks noChangeAspect="1"/>
          </p:cNvGraphicFramePr>
          <p:nvPr/>
        </p:nvGraphicFramePr>
        <p:xfrm>
          <a:off x="4824701" y="4080933"/>
          <a:ext cx="4319299" cy="2470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19" name="Document" r:id="rId3" imgW="2730500" imgH="1447800" progId="Word.Document.12">
                  <p:link updateAutomatic="1"/>
                </p:oleObj>
              </mc:Choice>
              <mc:Fallback>
                <p:oleObj name="Document" r:id="rId3" imgW="2730500" imgH="14478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4701" y="4080933"/>
                        <a:ext cx="4319299" cy="24704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/>
          <p:cNvSpPr/>
          <p:nvPr/>
        </p:nvSpPr>
        <p:spPr>
          <a:xfrm>
            <a:off x="4824700" y="3714047"/>
            <a:ext cx="4319300" cy="283730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11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2020</TotalTime>
  <Words>1615</Words>
  <Application>Microsoft Macintosh PowerPoint</Application>
  <PresentationFormat>On-screen Show (4:3)</PresentationFormat>
  <Paragraphs>282</Paragraphs>
  <Slides>61</Slides>
  <Notes>7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1" baseType="lpstr">
      <vt:lpstr>Office Theme</vt:lpstr>
      <vt:lpstr>???</vt:lpstr>
      <vt:lpstr>???</vt:lpstr>
      <vt:lpstr>???</vt:lpstr>
      <vt:lpstr>???</vt:lpstr>
      <vt:lpstr>???</vt:lpstr>
      <vt:lpstr>???</vt:lpstr>
      <vt:lpstr>???</vt:lpstr>
      <vt:lpstr>???</vt:lpstr>
      <vt:lpstr>Document</vt:lpstr>
      <vt:lpstr>Adaptation to Climate Change: Challenges for Farmers and Small Towns in the US Midwest 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“Warming Hole”    Simulation of changes in daily maximum summertime temperatures between 1990s and 2040s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Iowa Agricultural Producers are Adapting to Climate Change:</vt:lpstr>
      <vt:lpstr>PowerPoint Presentation</vt:lpstr>
      <vt:lpstr>Iowa Agricultural Producers are Adapting to Climate Change:</vt:lpstr>
      <vt:lpstr>Adapting to Climate Change: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More Information:</vt:lpstr>
    </vt:vector>
  </TitlesOfParts>
  <Company>Iowa State University - ECM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ECM Staff</dc:creator>
  <cp:lastModifiedBy>Gene Takle</cp:lastModifiedBy>
  <cp:revision>95</cp:revision>
  <dcterms:created xsi:type="dcterms:W3CDTF">2011-01-26T00:22:31Z</dcterms:created>
  <dcterms:modified xsi:type="dcterms:W3CDTF">2012-02-14T13:24:57Z</dcterms:modified>
</cp:coreProperties>
</file>